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48" r:id="rId3"/>
    <p:sldMasterId id="2147483670" r:id="rId4"/>
    <p:sldMasterId id="2147483681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9" r:id="rId7"/>
    <p:sldId id="321" r:id="rId8"/>
    <p:sldId id="260" r:id="rId9"/>
    <p:sldId id="322" r:id="rId10"/>
    <p:sldId id="265" r:id="rId11"/>
    <p:sldId id="291" r:id="rId12"/>
    <p:sldId id="271" r:id="rId13"/>
    <p:sldId id="320" r:id="rId14"/>
    <p:sldId id="274" r:id="rId15"/>
    <p:sldId id="276" r:id="rId16"/>
    <p:sldId id="315" r:id="rId17"/>
    <p:sldId id="316" r:id="rId18"/>
    <p:sldId id="32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etal Singh" initials="SS [3]" lastIdx="1" clrIdx="0"/>
  <p:cmAuthor id="1" name="William Garrett" initials="WNG" lastIdx="2" clrIdx="1">
    <p:extLst>
      <p:ext uri="{19B8F6BF-5375-455C-9EA6-DF929625EA0E}">
        <p15:presenceInfo xmlns:p15="http://schemas.microsoft.com/office/powerpoint/2012/main" userId="William Garrett" providerId="None"/>
      </p:ext>
    </p:extLst>
  </p:cmAuthor>
  <p:cmAuthor id="2" name="KBoller" initials="KB" lastIdx="1" clrIdx="2">
    <p:extLst>
      <p:ext uri="{19B8F6BF-5375-455C-9EA6-DF929625EA0E}">
        <p15:presenceInfo xmlns:p15="http://schemas.microsoft.com/office/powerpoint/2012/main" userId="KBo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9"/>
    <a:srgbClr val="99C221"/>
    <a:srgbClr val="C7DFA7"/>
    <a:srgbClr val="A4CB5A"/>
    <a:srgbClr val="82BD02"/>
    <a:srgbClr val="EBEBEB"/>
    <a:srgbClr val="16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890" y="-8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1FAA0-1847-4974-89E7-1A9446EB4C6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880517-A29C-4D84-9596-CA55719E56FA}">
      <dgm:prSet phldrT="[Text]" custT="1"/>
      <dgm:spPr>
        <a:solidFill>
          <a:srgbClr val="0C6B9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2"/>
              </a:solidFill>
            </a:rPr>
            <a:t>Explore and Ideate	</a:t>
          </a:r>
          <a:endParaRPr lang="en-US" sz="1800" b="1" dirty="0">
            <a:solidFill>
              <a:schemeClr val="bg2"/>
            </a:solidFill>
          </a:endParaRPr>
        </a:p>
      </dgm:t>
    </dgm:pt>
    <dgm:pt modelId="{85FE4EC6-FF9A-4A85-B97E-F521BDEDD1DA}" type="parTrans" cxnId="{9ABF8A3C-96E4-4B94-BE72-08D017EFEB83}">
      <dgm:prSet/>
      <dgm:spPr/>
      <dgm:t>
        <a:bodyPr/>
        <a:lstStyle/>
        <a:p>
          <a:endParaRPr lang="en-US"/>
        </a:p>
      </dgm:t>
    </dgm:pt>
    <dgm:pt modelId="{C4236BB3-AC64-40BC-9E93-72CAB96587F5}" type="sibTrans" cxnId="{9ABF8A3C-96E4-4B94-BE72-08D017EFEB83}">
      <dgm:prSet/>
      <dgm:spPr/>
      <dgm:t>
        <a:bodyPr/>
        <a:lstStyle/>
        <a:p>
          <a:endParaRPr lang="en-US"/>
        </a:p>
      </dgm:t>
    </dgm:pt>
    <dgm:pt modelId="{BC56D758-A7D2-4487-AF9F-661CEEEBBD35}">
      <dgm:prSet phldrT="[Text]" custT="1"/>
      <dgm:spPr>
        <a:solidFill>
          <a:srgbClr val="0C6B9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2"/>
              </a:solidFill>
            </a:rPr>
            <a:t>Design and Plan	</a:t>
          </a:r>
          <a:endParaRPr lang="en-US" sz="1800" b="1" dirty="0">
            <a:solidFill>
              <a:schemeClr val="bg2"/>
            </a:solidFill>
          </a:endParaRPr>
        </a:p>
      </dgm:t>
    </dgm:pt>
    <dgm:pt modelId="{A7AEF39F-BEF7-461F-99BE-1D28D44CEA76}" type="parTrans" cxnId="{81320D88-7ADA-42D5-84F5-196EF6200BA6}">
      <dgm:prSet/>
      <dgm:spPr/>
      <dgm:t>
        <a:bodyPr/>
        <a:lstStyle/>
        <a:p>
          <a:endParaRPr lang="en-US"/>
        </a:p>
      </dgm:t>
    </dgm:pt>
    <dgm:pt modelId="{565500DA-DC3D-40DF-AA35-6CFB572F0B83}" type="sibTrans" cxnId="{81320D88-7ADA-42D5-84F5-196EF6200BA6}">
      <dgm:prSet/>
      <dgm:spPr/>
      <dgm:t>
        <a:bodyPr/>
        <a:lstStyle/>
        <a:p>
          <a:endParaRPr lang="en-US"/>
        </a:p>
      </dgm:t>
    </dgm:pt>
    <dgm:pt modelId="{42A20DB6-AA00-4D90-B307-7E5D2C279A65}">
      <dgm:prSet phldrT="[Text]" custT="1"/>
      <dgm:spPr>
        <a:solidFill>
          <a:srgbClr val="0C6B9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2"/>
              </a:solidFill>
            </a:rPr>
            <a:t>Implement, Test, and Learn</a:t>
          </a:r>
          <a:endParaRPr lang="en-US" sz="1800" b="1" dirty="0">
            <a:solidFill>
              <a:schemeClr val="bg2"/>
            </a:solidFill>
          </a:endParaRPr>
        </a:p>
      </dgm:t>
    </dgm:pt>
    <dgm:pt modelId="{13468D89-7F1F-42BB-8F0B-903A0E72D212}" type="parTrans" cxnId="{FA46E2F3-63BF-4747-9F42-30718329E766}">
      <dgm:prSet/>
      <dgm:spPr/>
      <dgm:t>
        <a:bodyPr/>
        <a:lstStyle/>
        <a:p>
          <a:endParaRPr lang="en-US"/>
        </a:p>
      </dgm:t>
    </dgm:pt>
    <dgm:pt modelId="{0237E5D9-4939-4262-8648-D1A1769F7A91}" type="sibTrans" cxnId="{FA46E2F3-63BF-4747-9F42-30718329E766}">
      <dgm:prSet/>
      <dgm:spPr/>
      <dgm:t>
        <a:bodyPr/>
        <a:lstStyle/>
        <a:p>
          <a:endParaRPr lang="en-US"/>
        </a:p>
      </dgm:t>
    </dgm:pt>
    <dgm:pt modelId="{BB0238F6-78EC-475C-B117-396A4FC67A79}">
      <dgm:prSet phldrT="[Text]" custT="1"/>
      <dgm:spPr>
        <a:solidFill>
          <a:srgbClr val="0C6B9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700" b="1" dirty="0" smtClean="0">
              <a:solidFill>
                <a:schemeClr val="bg2"/>
              </a:solidFill>
            </a:rPr>
            <a:t>Evolve, Embed, and Scale</a:t>
          </a:r>
          <a:endParaRPr lang="en-US" sz="1700" b="1" dirty="0">
            <a:solidFill>
              <a:schemeClr val="bg2"/>
            </a:solidFill>
          </a:endParaRPr>
        </a:p>
      </dgm:t>
    </dgm:pt>
    <dgm:pt modelId="{144D4868-1BD9-449A-AABC-B91227A7F2B0}" type="parTrans" cxnId="{6332FA78-45CE-4B42-9CB6-87718980B401}">
      <dgm:prSet/>
      <dgm:spPr/>
      <dgm:t>
        <a:bodyPr/>
        <a:lstStyle/>
        <a:p>
          <a:endParaRPr lang="en-US"/>
        </a:p>
      </dgm:t>
    </dgm:pt>
    <dgm:pt modelId="{BEEE68A9-49C2-48A5-BC6C-3A336CD8E642}" type="sibTrans" cxnId="{6332FA78-45CE-4B42-9CB6-87718980B401}">
      <dgm:prSet/>
      <dgm:spPr/>
      <dgm:t>
        <a:bodyPr/>
        <a:lstStyle/>
        <a:p>
          <a:endParaRPr lang="en-US"/>
        </a:p>
      </dgm:t>
    </dgm:pt>
    <dgm:pt modelId="{177D5D85-91A9-4A34-B0D5-657191A131E0}" type="pres">
      <dgm:prSet presAssocID="{B751FAA0-1847-4974-89E7-1A9446EB4C6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2E041-0F38-457A-B464-95BB2393B392}" type="pres">
      <dgm:prSet presAssocID="{B751FAA0-1847-4974-89E7-1A9446EB4C6B}" presName="arrow" presStyleLbl="bgShp" presStyleIdx="0" presStyleCnt="1" custLinFactNeighborX="-1357" custLinFactNeighborY="37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16A9BA-5511-4940-9651-F73FECADB75C}" type="pres">
      <dgm:prSet presAssocID="{B751FAA0-1847-4974-89E7-1A9446EB4C6B}" presName="linearProcess" presStyleCnt="0"/>
      <dgm:spPr/>
    </dgm:pt>
    <dgm:pt modelId="{9725C55F-C929-4593-A7FD-3293D6F92770}" type="pres">
      <dgm:prSet presAssocID="{3B880517-A29C-4D84-9596-CA55719E56FA}" presName="textNode" presStyleLbl="node1" presStyleIdx="0" presStyleCnt="4" custScaleX="156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DB476-47DD-4EB6-B38A-37DCC2D767E9}" type="pres">
      <dgm:prSet presAssocID="{C4236BB3-AC64-40BC-9E93-72CAB96587F5}" presName="sibTrans" presStyleCnt="0"/>
      <dgm:spPr/>
    </dgm:pt>
    <dgm:pt modelId="{0A3651BE-AD32-4F7D-8313-4FE0B68F5D8C}" type="pres">
      <dgm:prSet presAssocID="{BC56D758-A7D2-4487-AF9F-661CEEEBBD35}" presName="textNode" presStyleLbl="node1" presStyleIdx="1" presStyleCnt="4" custScaleX="148881" custLinFactNeighborX="-34756" custLinFactNeighborY="-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FE499-5B73-4C54-91F5-0946DE9EA68E}" type="pres">
      <dgm:prSet presAssocID="{565500DA-DC3D-40DF-AA35-6CFB572F0B83}" presName="sibTrans" presStyleCnt="0"/>
      <dgm:spPr/>
    </dgm:pt>
    <dgm:pt modelId="{749B4E4B-C4F1-41EE-A1F1-9BE32CAFF554}" type="pres">
      <dgm:prSet presAssocID="{42A20DB6-AA00-4D90-B307-7E5D2C279A65}" presName="textNode" presStyleLbl="node1" presStyleIdx="2" presStyleCnt="4" custScaleX="183571" custLinFactNeighborX="-77345" custLinFactNeighborY="-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09E68-B99A-4687-8C4F-E7B508868B13}" type="pres">
      <dgm:prSet presAssocID="{0237E5D9-4939-4262-8648-D1A1769F7A91}" presName="sibTrans" presStyleCnt="0"/>
      <dgm:spPr/>
    </dgm:pt>
    <dgm:pt modelId="{A16044CA-C300-422C-8E0E-3EB61F9B448D}" type="pres">
      <dgm:prSet presAssocID="{BB0238F6-78EC-475C-B117-396A4FC67A79}" presName="textNode" presStyleLbl="node1" presStyleIdx="3" presStyleCnt="4" custScaleX="165871" custLinFactX="-1813" custLinFactNeighborX="-100000" custLinFactNeighborY="-4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A64A6-2910-C346-91CA-45C83DA0F019}" type="presOf" srcId="{42A20DB6-AA00-4D90-B307-7E5D2C279A65}" destId="{749B4E4B-C4F1-41EE-A1F1-9BE32CAFF554}" srcOrd="0" destOrd="0" presId="urn:microsoft.com/office/officeart/2005/8/layout/hProcess9"/>
    <dgm:cxn modelId="{9ABF8A3C-96E4-4B94-BE72-08D017EFEB83}" srcId="{B751FAA0-1847-4974-89E7-1A9446EB4C6B}" destId="{3B880517-A29C-4D84-9596-CA55719E56FA}" srcOrd="0" destOrd="0" parTransId="{85FE4EC6-FF9A-4A85-B97E-F521BDEDD1DA}" sibTransId="{C4236BB3-AC64-40BC-9E93-72CAB96587F5}"/>
    <dgm:cxn modelId="{DDC6B763-5789-8E4D-8071-F3731F099603}" type="presOf" srcId="{3B880517-A29C-4D84-9596-CA55719E56FA}" destId="{9725C55F-C929-4593-A7FD-3293D6F92770}" srcOrd="0" destOrd="0" presId="urn:microsoft.com/office/officeart/2005/8/layout/hProcess9"/>
    <dgm:cxn modelId="{FA46E2F3-63BF-4747-9F42-30718329E766}" srcId="{B751FAA0-1847-4974-89E7-1A9446EB4C6B}" destId="{42A20DB6-AA00-4D90-B307-7E5D2C279A65}" srcOrd="2" destOrd="0" parTransId="{13468D89-7F1F-42BB-8F0B-903A0E72D212}" sibTransId="{0237E5D9-4939-4262-8648-D1A1769F7A91}"/>
    <dgm:cxn modelId="{5E768881-9FC4-6B42-BB88-FDA1FEB4C1DE}" type="presOf" srcId="{BB0238F6-78EC-475C-B117-396A4FC67A79}" destId="{A16044CA-C300-422C-8E0E-3EB61F9B448D}" srcOrd="0" destOrd="0" presId="urn:microsoft.com/office/officeart/2005/8/layout/hProcess9"/>
    <dgm:cxn modelId="{C8279A7D-37F0-5646-B731-4621D0885692}" type="presOf" srcId="{B751FAA0-1847-4974-89E7-1A9446EB4C6B}" destId="{177D5D85-91A9-4A34-B0D5-657191A131E0}" srcOrd="0" destOrd="0" presId="urn:microsoft.com/office/officeart/2005/8/layout/hProcess9"/>
    <dgm:cxn modelId="{81320D88-7ADA-42D5-84F5-196EF6200BA6}" srcId="{B751FAA0-1847-4974-89E7-1A9446EB4C6B}" destId="{BC56D758-A7D2-4487-AF9F-661CEEEBBD35}" srcOrd="1" destOrd="0" parTransId="{A7AEF39F-BEF7-461F-99BE-1D28D44CEA76}" sibTransId="{565500DA-DC3D-40DF-AA35-6CFB572F0B83}"/>
    <dgm:cxn modelId="{6332FA78-45CE-4B42-9CB6-87718980B401}" srcId="{B751FAA0-1847-4974-89E7-1A9446EB4C6B}" destId="{BB0238F6-78EC-475C-B117-396A4FC67A79}" srcOrd="3" destOrd="0" parTransId="{144D4868-1BD9-449A-AABC-B91227A7F2B0}" sibTransId="{BEEE68A9-49C2-48A5-BC6C-3A336CD8E642}"/>
    <dgm:cxn modelId="{CCF0F71F-8DB5-1D40-8E0A-8AB2CA840FC9}" type="presOf" srcId="{BC56D758-A7D2-4487-AF9F-661CEEEBBD35}" destId="{0A3651BE-AD32-4F7D-8313-4FE0B68F5D8C}" srcOrd="0" destOrd="0" presId="urn:microsoft.com/office/officeart/2005/8/layout/hProcess9"/>
    <dgm:cxn modelId="{65F94423-9980-5D4A-8176-8948E149FF86}" type="presParOf" srcId="{177D5D85-91A9-4A34-B0D5-657191A131E0}" destId="{E192E041-0F38-457A-B464-95BB2393B392}" srcOrd="0" destOrd="0" presId="urn:microsoft.com/office/officeart/2005/8/layout/hProcess9"/>
    <dgm:cxn modelId="{02F7966F-589F-1644-ABBB-932375ED0FF0}" type="presParOf" srcId="{177D5D85-91A9-4A34-B0D5-657191A131E0}" destId="{3516A9BA-5511-4940-9651-F73FECADB75C}" srcOrd="1" destOrd="0" presId="urn:microsoft.com/office/officeart/2005/8/layout/hProcess9"/>
    <dgm:cxn modelId="{303342DD-D1C3-F74B-8D6F-7843318D692B}" type="presParOf" srcId="{3516A9BA-5511-4940-9651-F73FECADB75C}" destId="{9725C55F-C929-4593-A7FD-3293D6F92770}" srcOrd="0" destOrd="0" presId="urn:microsoft.com/office/officeart/2005/8/layout/hProcess9"/>
    <dgm:cxn modelId="{8831584F-1859-724F-A50C-59B0130C5FF2}" type="presParOf" srcId="{3516A9BA-5511-4940-9651-F73FECADB75C}" destId="{904DB476-47DD-4EB6-B38A-37DCC2D767E9}" srcOrd="1" destOrd="0" presId="urn:microsoft.com/office/officeart/2005/8/layout/hProcess9"/>
    <dgm:cxn modelId="{07BC376D-AAA5-D747-AEB0-DA5D8606159B}" type="presParOf" srcId="{3516A9BA-5511-4940-9651-F73FECADB75C}" destId="{0A3651BE-AD32-4F7D-8313-4FE0B68F5D8C}" srcOrd="2" destOrd="0" presId="urn:microsoft.com/office/officeart/2005/8/layout/hProcess9"/>
    <dgm:cxn modelId="{EEC02B14-E787-BF48-9579-DF0C767852B7}" type="presParOf" srcId="{3516A9BA-5511-4940-9651-F73FECADB75C}" destId="{481FE499-5B73-4C54-91F5-0946DE9EA68E}" srcOrd="3" destOrd="0" presId="urn:microsoft.com/office/officeart/2005/8/layout/hProcess9"/>
    <dgm:cxn modelId="{96565740-ADF6-9C4F-9E72-E11F827C8F02}" type="presParOf" srcId="{3516A9BA-5511-4940-9651-F73FECADB75C}" destId="{749B4E4B-C4F1-41EE-A1F1-9BE32CAFF554}" srcOrd="4" destOrd="0" presId="urn:microsoft.com/office/officeart/2005/8/layout/hProcess9"/>
    <dgm:cxn modelId="{654479B1-6F21-3947-9B35-1D7F974D42B3}" type="presParOf" srcId="{3516A9BA-5511-4940-9651-F73FECADB75C}" destId="{B3209E68-B99A-4687-8C4F-E7B508868B13}" srcOrd="5" destOrd="0" presId="urn:microsoft.com/office/officeart/2005/8/layout/hProcess9"/>
    <dgm:cxn modelId="{53A00CD8-7806-7944-A51E-038904D49B23}" type="presParOf" srcId="{3516A9BA-5511-4940-9651-F73FECADB75C}" destId="{A16044CA-C300-422C-8E0E-3EB61F9B448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7C5EA-86C0-914F-9FCF-8C4EAAF0B29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6BAE2-C77F-8641-B298-1D94D6EE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8158-EAD5-1041-9EB1-55F99EB13B6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50BCD-E568-5641-935F-545051B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3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EFF75-772B-3742-B23A-E95032D6930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23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strategy can we build upon/enhance to increase language outcomes ---</a:t>
            </a:r>
            <a:r>
              <a:rPr lang="en-US" baseline="0" smtClean="0"/>
              <a:t>one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3A3D-B783-FB45-A439-80114E0A3E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5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513F3-E7DD-A04A-8F50-D233FDEDFC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6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EFF75-772B-3742-B23A-E95032D6930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41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Support the Starting Smart and Strong communities as they design, test and move towards large-scale adoption of effective practice-building solutions and work with other partners to test high-value solutions.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Educate the field on the use of technology and innovative design and work with partners to test promising solutions including incubating those that leverage technology for impact and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Showcase examples of how to embed solutions in existing systems and pathways and develop and advocate for local, state and federal policy and systems change.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Curate and synthesize knowledge and develop new networks that help doers, thinkers and funders work smarter, together.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50BCD-E568-5641-935F-545051BE31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 for the Lab in 5 years means:</a:t>
            </a:r>
          </a:p>
          <a:p>
            <a:r>
              <a:rPr lang="en-US" dirty="0"/>
              <a:t>Select California communities develop the culture and capacity to design and test solutions and have identified, adopted and scaled effective solutions across existing delivery systems and pathways.  </a:t>
            </a:r>
          </a:p>
          <a:p>
            <a:r>
              <a:rPr lang="en-US" dirty="0"/>
              <a:t>Program designers and implementers are able to design, test and scale effective solutions informed by emerging set of key practices and essential elements of solutions.</a:t>
            </a:r>
          </a:p>
          <a:p>
            <a:r>
              <a:rPr lang="en-US" dirty="0"/>
              <a:t>Significant progress made in shifting norms in ECE from scale as program replication to multi-dimensional strategy focused on policy, systems and implementation dimensions.</a:t>
            </a:r>
          </a:p>
          <a:p>
            <a:r>
              <a:rPr lang="en-US" dirty="0"/>
              <a:t>Key knowledge and action gaps closed between policymakers, funders, researchers and implementers about how to design, implement and scale effective 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50BCD-E568-5641-935F-545051BE31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ECCB3-9906-454A-A4BC-29E15F8EDA3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0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7D214-D934-5A42-B83C-A3D435E965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EFF75-772B-3742-B23A-E95032D6930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62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3A3D-B783-FB45-A439-80114E0A3E4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00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D7739-41F1-CF4C-8EB9-D43B8B061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1A1C-9701-4146-B017-EC086F6593D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1D8-DE74-8048-86B2-88BAD9396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56846" y="2891697"/>
            <a:ext cx="599635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6846" y="4181236"/>
            <a:ext cx="5996353" cy="140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 b="0">
                <a:solidFill>
                  <a:srgbClr val="82BD0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72845"/>
            <a:ext cx="5486400" cy="31547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124"/>
            <a:ext cx="4040188" cy="11801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52615"/>
            <a:ext cx="4040188" cy="3273548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61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2615"/>
            <a:ext cx="4041775" cy="32735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7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72845"/>
            <a:ext cx="5486400" cy="31547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1A1C-9701-4146-B017-EC086F6593DE}" type="datetimeFigureOut">
              <a:rPr lang="en-US" smtClean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1D8-DE74-8048-86B2-88BAD9396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56846" y="2891697"/>
            <a:ext cx="5996354" cy="2051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1A1C-9701-4146-B017-EC086F6593D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1D8-DE74-8048-86B2-88BAD9396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56846" y="2891697"/>
            <a:ext cx="5996354" cy="2051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124"/>
            <a:ext cx="4040188" cy="11801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52615"/>
            <a:ext cx="4040188" cy="3273548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61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2615"/>
            <a:ext cx="4041775" cy="32735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7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72845"/>
            <a:ext cx="5486400" cy="31547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332036"/>
            <a:ext cx="5205156" cy="13279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3844925"/>
            <a:ext cx="520541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A81A-1F75-284C-A3BF-129DCDEC7DF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DA51-40CC-624B-9590-15ACF3616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124"/>
            <a:ext cx="4040188" cy="11801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52615"/>
            <a:ext cx="4040188" cy="3273548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61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2615"/>
            <a:ext cx="4041775" cy="32735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4136"/>
            <a:ext cx="3008313" cy="996095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4136"/>
            <a:ext cx="5111750" cy="4592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05344"/>
            <a:ext cx="3008313" cy="3420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15FF-9248-D842-8A93-91BB319242A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AA89-3B7B-8847-A637-FF3F983DD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846" y="2891697"/>
            <a:ext cx="599635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846" y="4181236"/>
            <a:ext cx="5996353" cy="140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8EB4E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6/4/15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2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8EB4E3"/>
                </a:solidFill>
                <a:latin typeface="Trebuchet MS"/>
                <a:cs typeface="Trebuchet MS"/>
              </a:defRPr>
            </a:lvl1pPr>
          </a:lstStyle>
          <a:p>
            <a:fld id="{182585C2-F046-8348-AF35-D83E8C1B46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800" b="0" i="0" kern="1200">
          <a:solidFill>
            <a:srgbClr val="82BD02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846" y="2891697"/>
            <a:ext cx="5996354" cy="2051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C7DFA7"/>
                </a:solidFill>
                <a:latin typeface="Trebuchet MS"/>
                <a:cs typeface="Trebuchet MS"/>
              </a:defRPr>
            </a:lvl1pPr>
          </a:lstStyle>
          <a:p>
            <a:fld id="{E4E21A1C-9701-4146-B017-EC086F6593DE}" type="datetimeFigureOut">
              <a:rPr lang="en-US" smtClean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C7DFA7"/>
                </a:solidFill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C7DFA7"/>
                </a:solidFill>
                <a:latin typeface="Trebuchet MS"/>
                <a:cs typeface="Trebuchet MS"/>
              </a:defRPr>
            </a:lvl1pPr>
          </a:lstStyle>
          <a:p>
            <a:fld id="{824A11D8-DE74-8048-86B2-88BAD9396C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800" b="0" i="0" kern="1200">
          <a:solidFill>
            <a:srgbClr val="82BD02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995" y="0"/>
            <a:ext cx="8686005" cy="141763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ECF315FF-9248-D842-8A93-91BB319242AD}" type="datetimeFigureOut">
              <a:rPr lang="en-US" smtClean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FC47AA89-3B7B-8847-A637-FF3F983DDE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ELL_PagePattern.png"/>
          <p:cNvPicPr>
            <a:picLocks noChangeAspect="1"/>
          </p:cNvPicPr>
          <p:nvPr/>
        </p:nvPicPr>
        <p:blipFill>
          <a:blip r:embed="rId10"/>
          <a:srcRect t="5520" r="17897" b="6051"/>
          <a:stretch>
            <a:fillRect/>
          </a:stretch>
        </p:blipFill>
        <p:spPr>
          <a:xfrm>
            <a:off x="5390498" y="0"/>
            <a:ext cx="3753502" cy="1417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005399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5399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5399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99C22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99C22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995" y="0"/>
            <a:ext cx="8686005" cy="1417638"/>
          </a:xfrm>
          <a:prstGeom prst="rect">
            <a:avLst/>
          </a:prstGeom>
          <a:solidFill>
            <a:srgbClr val="005399"/>
          </a:solidFill>
          <a:ln>
            <a:solidFill>
              <a:srgbClr val="005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ECF315FF-9248-D842-8A93-91BB319242AD}" type="datetimeFigureOut">
              <a:rPr lang="en-US" smtClean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FC47AA89-3B7B-8847-A637-FF3F983DDE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ELL_PagePattern.png"/>
          <p:cNvPicPr>
            <a:picLocks noChangeAspect="1"/>
          </p:cNvPicPr>
          <p:nvPr/>
        </p:nvPicPr>
        <p:blipFill>
          <a:blip r:embed="rId9">
            <a:alphaModFix amt="25000"/>
          </a:blip>
          <a:srcRect t="5520" r="17897" b="6051"/>
          <a:stretch>
            <a:fillRect/>
          </a:stretch>
        </p:blipFill>
        <p:spPr>
          <a:xfrm>
            <a:off x="5390498" y="0"/>
            <a:ext cx="3753502" cy="1417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  <p:sldLayoutId id="2147483680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5399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5399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99C22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99C22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995" y="0"/>
            <a:ext cx="8686005" cy="1417638"/>
          </a:xfrm>
          <a:prstGeom prst="rect">
            <a:avLst/>
          </a:prstGeom>
          <a:solidFill>
            <a:srgbClr val="005399"/>
          </a:solidFill>
          <a:ln>
            <a:solidFill>
              <a:srgbClr val="005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ECF315FF-9248-D842-8A93-91BB319242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FC47AA89-3B7B-8847-A637-FF3F983DDE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LL_PagePattern.png"/>
          <p:cNvPicPr>
            <a:picLocks noChangeAspect="1"/>
          </p:cNvPicPr>
          <p:nvPr/>
        </p:nvPicPr>
        <p:blipFill>
          <a:blip r:embed="rId9">
            <a:alphaModFix amt="25000"/>
          </a:blip>
          <a:srcRect t="5520" r="17897" b="6051"/>
          <a:stretch>
            <a:fillRect/>
          </a:stretch>
        </p:blipFill>
        <p:spPr>
          <a:xfrm>
            <a:off x="5390498" y="0"/>
            <a:ext cx="3753502" cy="1417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5399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5399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99C22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99C22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tkin@earlylearninglab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kboller@mathmatica-mpr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6" y="2348760"/>
            <a:ext cx="599635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and Learning: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Early Learning Lab </a:t>
            </a:r>
            <a:r>
              <a:rPr lang="en-US" dirty="0" smtClean="0"/>
              <a:t>Project in Three Communities in California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Kimberly </a:t>
            </a:r>
            <a:r>
              <a:rPr lang="en-US" sz="2200" dirty="0"/>
              <a:t>Boller, Catherine Atkin</a:t>
            </a:r>
            <a:r>
              <a:rPr lang="en-US" sz="2200" dirty="0" smtClean="0"/>
              <a:t>, Sheetal Singh, and </a:t>
            </a:r>
            <a:r>
              <a:rPr lang="en-US" sz="2200" dirty="0"/>
              <a:t>Christine Sciarrino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46" y="5038498"/>
            <a:ext cx="5996353" cy="1406769"/>
          </a:xfrm>
        </p:spPr>
        <p:txBody>
          <a:bodyPr>
            <a:normAutofit/>
          </a:bodyPr>
          <a:lstStyle/>
          <a:p>
            <a:r>
              <a:rPr lang="en-US" dirty="0" smtClean="0"/>
              <a:t>Child Care Policy Research Consortium </a:t>
            </a:r>
          </a:p>
          <a:p>
            <a:r>
              <a:rPr lang="en-US" dirty="0" smtClean="0"/>
              <a:t>December 3, 2015</a:t>
            </a:r>
          </a:p>
          <a:p>
            <a:r>
              <a:rPr lang="en-US" dirty="0" smtClean="0"/>
              <a:t>Washington, 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>
          <a:xfrm>
            <a:off x="490819" y="1244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Applying the Solution Making Cycle to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District-Led Experimentation</a:t>
            </a:r>
            <a:endParaRPr lang="en-US" dirty="0">
              <a:latin typeface="+mj-lt"/>
            </a:endParaRPr>
          </a:p>
        </p:txBody>
      </p:sp>
      <p:sp>
        <p:nvSpPr>
          <p:cNvPr id="15363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8520113" cy="4525963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A8D68A-5F6E-DA41-ADB0-D26801D2679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761C75-6618-6A44-9CB2-22938F031E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236" y="6437377"/>
            <a:ext cx="6913747" cy="28572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r">
              <a:spcBef>
                <a:spcPct val="20000"/>
              </a:spcBef>
            </a:pPr>
            <a:r>
              <a:rPr lang="en-US" sz="1600" i="1" dirty="0" smtClean="0">
                <a:solidFill>
                  <a:prstClr val="black"/>
                </a:solidFill>
                <a:latin typeface="Arial Black" pitchFamily="34" charset="0"/>
                <a:cs typeface="Arial Black"/>
              </a:rPr>
              <a:t>Adapted from the National Implementation Research Network 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593544715"/>
              </p:ext>
            </p:extLst>
          </p:nvPr>
        </p:nvGraphicFramePr>
        <p:xfrm>
          <a:off x="570648" y="1199396"/>
          <a:ext cx="8069943" cy="365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78792" y="4041714"/>
            <a:ext cx="2168386" cy="19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 (bold)"/>
                <a:cs typeface="Arial (bold)"/>
              </a:rPr>
              <a:t>Form Experiment Implementation Team (EIT)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 (bold)"/>
                <a:cs typeface="Arial (bold)"/>
              </a:rPr>
              <a:t>Understand district population and need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 (bold)"/>
                <a:cs typeface="Arial (bold)"/>
              </a:rPr>
              <a:t>Identify potential solutions and assess evidence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 (bold)"/>
                <a:cs typeface="Arial (bold)"/>
              </a:rPr>
              <a:t>Assess fit and feasibility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2447178" y="4041714"/>
            <a:ext cx="1804554" cy="19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fontAlgn="auto" hangingPunct="1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Finalize solution(s) to test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Develop experiment design and TOC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Define essential </a:t>
            </a:r>
            <a:r>
              <a:rPr lang="en-US" sz="1400" b="1" dirty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functions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Develop supports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Prep service delivery system for </a:t>
            </a:r>
            <a:r>
              <a:rPr lang="en-US" sz="14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change</a:t>
            </a:r>
          </a:p>
          <a:p>
            <a:pPr marL="0" indent="0">
              <a:buFont typeface="Arial" charset="0"/>
              <a:buNone/>
            </a:pPr>
            <a:endParaRPr lang="en-US" sz="1600" b="1" dirty="0" smtClean="0">
              <a:solidFill>
                <a:prstClr val="black"/>
              </a:solidFill>
              <a:latin typeface="Trebuchet MS"/>
            </a:endParaRPr>
          </a:p>
          <a:p>
            <a:endParaRPr lang="en-US" sz="2400" dirty="0" smtClean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4286936" y="4041713"/>
            <a:ext cx="2124075" cy="208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fontAlgn="auto" hangingPunct="1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Launch experiments and initiate </a:t>
            </a:r>
            <a:r>
              <a:rPr lang="en-US" sz="1200" b="1" dirty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implementation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Use data to monitor </a:t>
            </a:r>
            <a:r>
              <a:rPr lang="en-US" sz="12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implementation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Engage in rapid cycle problem </a:t>
            </a:r>
            <a:r>
              <a:rPr lang="en-US" sz="12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solving and iterate</a:t>
            </a:r>
            <a:endParaRPr lang="en-US" sz="1200" b="1" dirty="0">
              <a:solidFill>
                <a:prstClr val="black"/>
              </a:solidFill>
              <a:latin typeface="Arial Bold" pitchFamily="34" charset="0"/>
              <a:cs typeface="Arial Bold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P</a:t>
            </a:r>
            <a:r>
              <a:rPr lang="en-US" sz="12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articipate in cross-community learning</a:t>
            </a:r>
            <a:endParaRPr lang="en-US" sz="1200" b="1" dirty="0">
              <a:solidFill>
                <a:prstClr val="black"/>
              </a:solidFill>
              <a:latin typeface="Arial Bold" pitchFamily="34" charset="0"/>
              <a:cs typeface="Arial Bold" pitchFamily="34" charset="0"/>
            </a:endParaRPr>
          </a:p>
          <a:p>
            <a:pPr marL="0" indent="0">
              <a:buFont typeface="Arial" charset="0"/>
              <a:buNone/>
            </a:pPr>
            <a:endParaRPr lang="en-US" sz="1300" b="1" dirty="0" smtClean="0">
              <a:solidFill>
                <a:prstClr val="black"/>
              </a:solidFill>
              <a:latin typeface="Trebuchet MS"/>
            </a:endParaRPr>
          </a:p>
          <a:p>
            <a:endParaRPr lang="en-US" sz="1300" dirty="0" smtClean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6461016" y="4041713"/>
            <a:ext cx="1984484" cy="20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Create conditions for spread inside and outside district</a:t>
            </a:r>
          </a:p>
          <a:p>
            <a:pPr marL="228600" indent="-2286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Institutionalize solution as “practice as usual” and monitor</a:t>
            </a:r>
          </a:p>
          <a:p>
            <a:pPr marL="228600" indent="-2286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Adapt and enhance solution</a:t>
            </a:r>
          </a:p>
          <a:p>
            <a:pPr marL="228600" indent="-2286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15000"/>
              <a:buFont typeface="Arial"/>
              <a:buChar char="•"/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 Bold" pitchFamily="34" charset="0"/>
                <a:cs typeface="Arial Bold" pitchFamily="34" charset="0"/>
              </a:rPr>
              <a:t>Extend reach and scale of solution</a:t>
            </a:r>
          </a:p>
          <a:p>
            <a:pPr marL="0" indent="0">
              <a:buFont typeface="Arial" charset="0"/>
              <a:buNone/>
            </a:pPr>
            <a:endParaRPr lang="en-US" sz="1600" b="1" dirty="0" smtClean="0">
              <a:solidFill>
                <a:prstClr val="black"/>
              </a:solidFill>
              <a:latin typeface="Trebuchet MS"/>
            </a:endParaRPr>
          </a:p>
          <a:p>
            <a:endParaRPr lang="en-US" sz="2400" dirty="0" smtClean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368622" y="1946629"/>
            <a:ext cx="279399" cy="35187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310240" y="1961340"/>
            <a:ext cx="279399" cy="35187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121837" y="1961340"/>
            <a:ext cx="279399" cy="35187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8085" y="1616022"/>
            <a:ext cx="1157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prstClr val="black"/>
                </a:solidFill>
                <a:latin typeface="Trebuchet MS"/>
              </a:rPr>
              <a:t>March</a:t>
            </a:r>
            <a:endParaRPr lang="en-US" sz="15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8494" y="1622300"/>
            <a:ext cx="1157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prstClr val="black"/>
                </a:solidFill>
                <a:latin typeface="Trebuchet MS"/>
              </a:rPr>
              <a:t>May</a:t>
            </a:r>
            <a:endParaRPr lang="en-US" sz="15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3048" y="1657297"/>
            <a:ext cx="1157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prstClr val="black"/>
                </a:solidFill>
                <a:latin typeface="Trebuchet MS"/>
              </a:rPr>
              <a:t>Fall ‘15</a:t>
            </a:r>
            <a:endParaRPr lang="en-US" sz="1500" b="1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695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/>
      <p:bldP spid="19" grpId="0"/>
      <p:bldP spid="20" grpId="0"/>
      <p:bldP spid="13" grpId="0" animBg="1"/>
      <p:bldP spid="14" grpId="0" animBg="1"/>
      <p:bldP spid="15" grpId="0" animBg="1"/>
      <p:bldP spid="18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2325" y="2268299"/>
            <a:ext cx="4968942" cy="445207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494089">
            <a:off x="1325791" y="3632646"/>
            <a:ext cx="1513068" cy="56962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ight Arrow 7"/>
          <p:cNvSpPr/>
          <p:nvPr/>
        </p:nvSpPr>
        <p:spPr>
          <a:xfrm rot="8230303">
            <a:off x="4838002" y="2953096"/>
            <a:ext cx="2197920" cy="569626"/>
          </a:xfrm>
          <a:prstGeom prst="rightArrow">
            <a:avLst>
              <a:gd name="adj1" fmla="val 53072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343" y="1446313"/>
            <a:ext cx="776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The Fresno Language Project</a:t>
            </a:r>
            <a:endParaRPr lang="en-US" sz="24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468" y="413824"/>
            <a:ext cx="6409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Trebuchet MS"/>
              </a:rPr>
              <a:t>Design and Plan</a:t>
            </a:r>
          </a:p>
          <a:p>
            <a:r>
              <a:rPr lang="en-US" sz="2800" dirty="0" smtClean="0">
                <a:solidFill>
                  <a:prstClr val="white"/>
                </a:solidFill>
                <a:latin typeface="Trebuchet MS"/>
              </a:rPr>
              <a:t>District-Led Example</a:t>
            </a:r>
            <a:endParaRPr lang="en-US" sz="28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92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>
            <a:off x="8168601" y="3323920"/>
            <a:ext cx="265364" cy="0"/>
          </a:xfrm>
          <a:prstGeom prst="straightConnector1">
            <a:avLst/>
          </a:prstGeom>
          <a:ln>
            <a:solidFill>
              <a:srgbClr val="89B9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751559" y="3336574"/>
            <a:ext cx="265364" cy="0"/>
          </a:xfrm>
          <a:prstGeom prst="straightConnector1">
            <a:avLst/>
          </a:prstGeom>
          <a:ln>
            <a:solidFill>
              <a:srgbClr val="89B9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575377" y="3367716"/>
            <a:ext cx="234376" cy="1"/>
          </a:xfrm>
          <a:prstGeom prst="straightConnector1">
            <a:avLst/>
          </a:prstGeom>
          <a:ln>
            <a:solidFill>
              <a:srgbClr val="89B9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587588" y="3986490"/>
            <a:ext cx="586368" cy="1"/>
          </a:xfrm>
          <a:prstGeom prst="straightConnector1">
            <a:avLst/>
          </a:prstGeom>
          <a:ln>
            <a:solidFill>
              <a:srgbClr val="89B9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548441" y="2918131"/>
            <a:ext cx="609035" cy="3678"/>
          </a:xfrm>
          <a:prstGeom prst="straightConnector1">
            <a:avLst/>
          </a:prstGeom>
          <a:ln>
            <a:solidFill>
              <a:srgbClr val="89B9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7325" y="1581976"/>
            <a:ext cx="1544144" cy="578170"/>
          </a:xfrm>
          <a:prstGeom prst="rect">
            <a:avLst/>
          </a:prstGeom>
          <a:solidFill>
            <a:srgbClr val="89B91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4899" tIns="42449" rIns="84899" bIns="42449">
            <a:spAutoFit/>
          </a:bodyPr>
          <a:lstStyle/>
          <a:p>
            <a:pPr algn="ctr">
              <a:spcAft>
                <a:spcPts val="929"/>
              </a:spcAft>
              <a:defRPr/>
            </a:pPr>
            <a:r>
              <a:rPr lang="es-CL" sz="1600" b="1" dirty="0" smtClean="0">
                <a:latin typeface="Century Gothic" pitchFamily="1" charset="0"/>
              </a:rPr>
              <a:t>Intevention Topics</a:t>
            </a:r>
            <a:endParaRPr lang="es-CL" sz="1600" b="1" dirty="0">
              <a:latin typeface="Century Gothic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326" y="2432451"/>
            <a:ext cx="1539107" cy="793613"/>
          </a:xfrm>
          <a:prstGeom prst="rect">
            <a:avLst/>
          </a:prstGeom>
          <a:ln>
            <a:solidFill>
              <a:srgbClr val="89B91A"/>
            </a:solidFill>
          </a:ln>
        </p:spPr>
        <p:txBody>
          <a:bodyPr wrap="square" lIns="84899" tIns="42449" rIns="84899" bIns="42449">
            <a:spAutoFit/>
          </a:bodyPr>
          <a:lstStyle/>
          <a:p>
            <a:pPr algn="ctr">
              <a:defRPr/>
            </a:pPr>
            <a:r>
              <a:rPr lang="es-CL" sz="1400" dirty="0" smtClean="0">
                <a:latin typeface="Century Gothic" pitchFamily="1" charset="0"/>
              </a:rPr>
              <a:t>Enhancing Language </a:t>
            </a:r>
            <a:r>
              <a:rPr lang="es-CL" sz="1400" dirty="0">
                <a:latin typeface="Century Gothic" pitchFamily="1" charset="0"/>
              </a:rPr>
              <a:t>Development </a:t>
            </a:r>
            <a:r>
              <a:rPr lang="es-CL" dirty="0" smtClean="0">
                <a:latin typeface="Century Gothic" pitchFamily="1" charset="0"/>
              </a:rPr>
              <a:t>  </a:t>
            </a:r>
            <a:endParaRPr lang="es-CL" dirty="0">
              <a:latin typeface="Century Gothic" pitchFamily="1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157476" y="2656824"/>
            <a:ext cx="1419922" cy="1867127"/>
          </a:xfrm>
          <a:prstGeom prst="rect">
            <a:avLst/>
          </a:prstGeom>
          <a:solidFill>
            <a:srgbClr val="063F87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84899" tIns="42449" rIns="84899" bIns="42449"/>
          <a:lstStyle/>
          <a:p>
            <a:pPr algn="ctr">
              <a:defRPr/>
            </a:pPr>
            <a:endParaRPr lang="es-CL" sz="14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s-CL" sz="1400" dirty="0">
                <a:solidFill>
                  <a:srgbClr val="FFFFFF"/>
                </a:solidFill>
                <a:latin typeface="Century Gothic" pitchFamily="34" charset="0"/>
              </a:rPr>
              <a:t>Classrooms</a:t>
            </a:r>
          </a:p>
          <a:p>
            <a:pPr algn="ctr">
              <a:defRPr/>
            </a:pPr>
            <a:endParaRPr lang="es-CL" sz="1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s-CL" sz="1400" dirty="0">
                <a:solidFill>
                  <a:srgbClr val="FFFFFF"/>
                </a:solidFill>
                <a:latin typeface="Century Gothic" pitchFamily="34" charset="0"/>
              </a:rPr>
              <a:t>Teachers</a:t>
            </a:r>
          </a:p>
          <a:p>
            <a:pPr algn="ctr">
              <a:defRPr/>
            </a:pPr>
            <a:endParaRPr lang="es-CL" sz="1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s-CL" sz="1400" dirty="0">
                <a:solidFill>
                  <a:srgbClr val="FFFFFF"/>
                </a:solidFill>
                <a:latin typeface="Century Gothic" pitchFamily="34" charset="0"/>
              </a:rPr>
              <a:t>Family Child Care Homes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94676" y="1730390"/>
            <a:ext cx="1177994" cy="331948"/>
          </a:xfrm>
          <a:prstGeom prst="rect">
            <a:avLst/>
          </a:prstGeom>
          <a:solidFill>
            <a:srgbClr val="89B91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4899" tIns="42449" rIns="84899" bIns="42449">
            <a:spAutoFit/>
          </a:bodyPr>
          <a:lstStyle/>
          <a:p>
            <a:pPr algn="ctr">
              <a:spcAft>
                <a:spcPts val="929"/>
              </a:spcAft>
              <a:defRPr/>
            </a:pPr>
            <a:r>
              <a:rPr lang="es-CL" sz="1600" b="1" dirty="0">
                <a:solidFill>
                  <a:schemeClr val="bg1"/>
                </a:solidFill>
                <a:latin typeface="Century Gothic" pitchFamily="34" charset="0"/>
              </a:rPr>
              <a:t>Outcome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6923" y="2604050"/>
            <a:ext cx="1177994" cy="1593832"/>
          </a:xfrm>
          <a:prstGeom prst="rect">
            <a:avLst/>
          </a:prstGeom>
          <a:ln w="3175" cmpd="sng">
            <a:solidFill>
              <a:srgbClr val="89B91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4899" tIns="42449" rIns="84899" bIns="42449">
            <a:spAutoFit/>
          </a:bodyPr>
          <a:lstStyle/>
          <a:p>
            <a:pPr algn="ctr">
              <a:defRPr/>
            </a:pPr>
            <a:r>
              <a:rPr lang="es-CL" sz="1400" dirty="0">
                <a:solidFill>
                  <a:schemeClr val="tx1"/>
                </a:solidFill>
                <a:latin typeface="Century Gothic" pitchFamily="34" charset="0"/>
              </a:rPr>
              <a:t>Language as an </a:t>
            </a:r>
          </a:p>
          <a:p>
            <a:pPr algn="ctr">
              <a:defRPr/>
            </a:pPr>
            <a:r>
              <a:rPr lang="es-CL" sz="1400" dirty="0">
                <a:solidFill>
                  <a:schemeClr val="tx1"/>
                </a:solidFill>
                <a:latin typeface="Century Gothic" pitchFamily="34" charset="0"/>
              </a:rPr>
              <a:t>indicator of School Readiness</a:t>
            </a:r>
          </a:p>
          <a:p>
            <a:pPr algn="ctr">
              <a:defRPr/>
            </a:pPr>
            <a:r>
              <a:rPr lang="es-CL" sz="1400" dirty="0">
                <a:solidFill>
                  <a:schemeClr val="tx1"/>
                </a:solidFill>
                <a:latin typeface="Century Gothic" pitchFamily="34" charset="0"/>
              </a:rPr>
              <a:t>(DRDP</a:t>
            </a:r>
            <a:r>
              <a:rPr lang="es-CL" sz="1400" dirty="0">
                <a:solidFill>
                  <a:srgbClr val="953735"/>
                </a:solidFill>
                <a:latin typeface="Century Gothic" pitchFamily="34" charset="0"/>
              </a:rPr>
              <a:t>)</a:t>
            </a:r>
          </a:p>
          <a:p>
            <a:pPr algn="ctr">
              <a:defRPr/>
            </a:pPr>
            <a:endParaRPr lang="es-CL" sz="1400" b="1" dirty="0">
              <a:solidFill>
                <a:srgbClr val="953735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9740" y="2062338"/>
            <a:ext cx="725454" cy="3677453"/>
          </a:xfrm>
          <a:prstGeom prst="rect">
            <a:avLst/>
          </a:prstGeom>
          <a:noFill/>
          <a:ln w="38100" cmpd="dbl">
            <a:solidFill>
              <a:srgbClr val="89B91A"/>
            </a:solidFill>
          </a:ln>
        </p:spPr>
        <p:txBody>
          <a:bodyPr vert="vert" wrap="square" lIns="84899" tIns="42449" rIns="84899" bIns="42449" rtlCol="0">
            <a:spAutoFit/>
          </a:bodyPr>
          <a:lstStyle/>
          <a:p>
            <a:pPr algn="ctr"/>
            <a:r>
              <a:rPr lang="en-US" b="1" dirty="0"/>
              <a:t>Third grade reading scores increase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604" y="3367717"/>
            <a:ext cx="1539108" cy="947501"/>
          </a:xfrm>
          <a:prstGeom prst="rect">
            <a:avLst/>
          </a:prstGeom>
          <a:ln>
            <a:solidFill>
              <a:srgbClr val="89B91A"/>
            </a:solidFill>
          </a:ln>
        </p:spPr>
        <p:txBody>
          <a:bodyPr wrap="square" lIns="84899" tIns="42449" rIns="84899" bIns="42449">
            <a:spAutoFit/>
          </a:bodyPr>
          <a:lstStyle/>
          <a:p>
            <a:pPr algn="ctr"/>
            <a:r>
              <a:rPr lang="es-CL" sz="1400" dirty="0">
                <a:solidFill>
                  <a:srgbClr val="000000"/>
                </a:solidFill>
                <a:latin typeface="Century Gothic" pitchFamily="1" charset="0"/>
              </a:rPr>
              <a:t>Home Language </a:t>
            </a:r>
          </a:p>
          <a:p>
            <a:pPr algn="ctr"/>
            <a:r>
              <a:rPr lang="es-CL" sz="1400" dirty="0">
                <a:solidFill>
                  <a:srgbClr val="000000"/>
                </a:solidFill>
                <a:latin typeface="Century Gothic" pitchFamily="1" charset="0"/>
              </a:rPr>
              <a:t>Growth and Development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269842" y="2829257"/>
            <a:ext cx="1425362" cy="737239"/>
          </a:xfrm>
          <a:prstGeom prst="rect">
            <a:avLst/>
          </a:prstGeom>
          <a:solidFill>
            <a:srgbClr val="063F87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4899" tIns="42449" rIns="84899" bIns="42449"/>
          <a:lstStyle/>
          <a:p>
            <a:pPr algn="ctr">
              <a:defRPr/>
            </a:pPr>
            <a:r>
              <a:rPr lang="es-CL" sz="1400" dirty="0">
                <a:solidFill>
                  <a:srgbClr val="FFFFFF"/>
                </a:solidFill>
                <a:latin typeface="Century Gothic" pitchFamily="34" charset="0"/>
              </a:rPr>
              <a:t>Family</a:t>
            </a:r>
          </a:p>
          <a:p>
            <a:pPr algn="ctr">
              <a:defRPr/>
            </a:pPr>
            <a:r>
              <a:rPr lang="es-CL" sz="1400" dirty="0">
                <a:solidFill>
                  <a:srgbClr val="FFFFFF"/>
                </a:solidFill>
                <a:latin typeface="Century Gothic" pitchFamily="34" charset="0"/>
              </a:rPr>
              <a:t>Engagement</a:t>
            </a:r>
          </a:p>
          <a:p>
            <a:pPr algn="ctr">
              <a:lnSpc>
                <a:spcPct val="180000"/>
              </a:lnSpc>
              <a:spcAft>
                <a:spcPts val="929"/>
              </a:spcAft>
              <a:defRPr/>
            </a:pPr>
            <a:endParaRPr lang="es-CL" sz="19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80000"/>
              </a:lnSpc>
              <a:spcAft>
                <a:spcPts val="929"/>
              </a:spcAft>
              <a:defRPr/>
            </a:pPr>
            <a:endParaRPr lang="es-CL" sz="19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5807732" y="3081343"/>
            <a:ext cx="1034368" cy="485154"/>
          </a:xfrm>
          <a:prstGeom prst="rect">
            <a:avLst/>
          </a:prstGeom>
          <a:solidFill>
            <a:srgbClr val="063F87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4899" tIns="42449" rIns="84899" bIns="42449"/>
          <a:lstStyle/>
          <a:p>
            <a:pPr algn="ctr">
              <a:defRPr/>
            </a:pPr>
            <a:endParaRPr lang="es-CL" sz="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s-CL" sz="1400" dirty="0">
                <a:solidFill>
                  <a:srgbClr val="FFFFFF"/>
                </a:solidFill>
                <a:latin typeface="Century Gothic" pitchFamily="34" charset="0"/>
              </a:rPr>
              <a:t>Children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60267" y="4536582"/>
            <a:ext cx="1544143" cy="1384995"/>
          </a:xfrm>
          <a:prstGeom prst="rect">
            <a:avLst/>
          </a:prstGeom>
          <a:noFill/>
          <a:ln>
            <a:solidFill>
              <a:srgbClr val="89B9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Dialogic Reading and POLL Strategies </a:t>
            </a:r>
            <a:r>
              <a:rPr lang="en-US" sz="1400" i="1" dirty="0">
                <a:latin typeface="Century Gothic"/>
                <a:cs typeface="Century Gothic"/>
              </a:rPr>
              <a:t>(use during home and school routines)</a:t>
            </a:r>
          </a:p>
        </p:txBody>
      </p:sp>
      <p:cxnSp>
        <p:nvCxnSpPr>
          <p:cNvPr id="89" name="Elbow Connector 88"/>
          <p:cNvCxnSpPr>
            <a:stCxn id="7" idx="3"/>
            <a:endCxn id="87" idx="3"/>
          </p:cNvCxnSpPr>
          <p:nvPr/>
        </p:nvCxnSpPr>
        <p:spPr>
          <a:xfrm flipH="1">
            <a:off x="1704410" y="2829258"/>
            <a:ext cx="12023" cy="2399822"/>
          </a:xfrm>
          <a:prstGeom prst="bentConnector3">
            <a:avLst>
              <a:gd name="adj1" fmla="val -1901356"/>
            </a:avLst>
          </a:prstGeom>
          <a:ln>
            <a:solidFill>
              <a:srgbClr val="89B9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721468" y="4401289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703101" y="3895208"/>
            <a:ext cx="155902" cy="0"/>
          </a:xfrm>
          <a:prstGeom prst="line">
            <a:avLst/>
          </a:prstGeom>
          <a:ln>
            <a:solidFill>
              <a:srgbClr val="779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994774" y="3423728"/>
            <a:ext cx="193779" cy="503992"/>
          </a:xfrm>
          <a:prstGeom prst="straightConnector1">
            <a:avLst/>
          </a:prstGeom>
          <a:ln>
            <a:solidFill>
              <a:srgbClr val="89B9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 Box 13"/>
          <p:cNvSpPr txBox="1">
            <a:spLocks noChangeArrowheads="1"/>
          </p:cNvSpPr>
          <p:nvPr/>
        </p:nvSpPr>
        <p:spPr bwMode="auto">
          <a:xfrm>
            <a:off x="2308141" y="3706585"/>
            <a:ext cx="1308748" cy="694704"/>
          </a:xfrm>
          <a:prstGeom prst="rect">
            <a:avLst/>
          </a:prstGeom>
          <a:solidFill>
            <a:srgbClr val="063F87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4899" tIns="42449" rIns="84899" bIns="42449"/>
          <a:lstStyle/>
          <a:p>
            <a:pPr algn="ctr">
              <a:defRPr/>
            </a:pPr>
            <a:r>
              <a:rPr lang="es-CL" sz="1400" dirty="0">
                <a:solidFill>
                  <a:srgbClr val="FFFFFF"/>
                </a:solidFill>
                <a:latin typeface="Century Gothic" pitchFamily="34" charset="0"/>
              </a:rPr>
              <a:t>Coaching</a:t>
            </a:r>
            <a:r>
              <a:rPr lang="es-CL" sz="1400" dirty="0" smtClean="0">
                <a:solidFill>
                  <a:srgbClr val="FFFFFF"/>
                </a:solidFill>
                <a:latin typeface="Century Gothic" pitchFamily="34" charset="0"/>
              </a:rPr>
              <a:t>/</a:t>
            </a:r>
          </a:p>
          <a:p>
            <a:pPr algn="ctr">
              <a:defRPr/>
            </a:pPr>
            <a:r>
              <a:rPr lang="es-CL" sz="1400" dirty="0" smtClean="0">
                <a:solidFill>
                  <a:srgbClr val="FFFFFF"/>
                </a:solidFill>
                <a:latin typeface="Century Gothic" pitchFamily="34" charset="0"/>
              </a:rPr>
              <a:t>PD</a:t>
            </a:r>
            <a:endParaRPr lang="es-CL" sz="14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55668" y="6042483"/>
            <a:ext cx="3813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Century Gothic"/>
                <a:cs typeface="Century Gothic"/>
              </a:rPr>
              <a:t>   </a:t>
            </a:r>
            <a:r>
              <a:rPr lang="en-US" sz="1100" i="1" dirty="0" smtClean="0">
                <a:latin typeface="Century Gothic"/>
                <a:cs typeface="Century Gothic"/>
              </a:rPr>
              <a:t>Aligns to </a:t>
            </a:r>
            <a:r>
              <a:rPr lang="en-US" sz="1100" i="1" dirty="0">
                <a:latin typeface="Century Gothic"/>
                <a:cs typeface="Century Gothic"/>
              </a:rPr>
              <a:t>ELL Big Five Strategies: </a:t>
            </a:r>
          </a:p>
          <a:p>
            <a:r>
              <a:rPr lang="en-US" sz="1100" i="1" dirty="0">
                <a:latin typeface="Century Gothic"/>
                <a:cs typeface="Century Gothic"/>
              </a:rPr>
              <a:t>    (1) Scaffolding and (2) Reading </a:t>
            </a:r>
            <a:r>
              <a:rPr lang="en-US" sz="1100" i="1" dirty="0" smtClean="0">
                <a:latin typeface="Century Gothic"/>
                <a:cs typeface="Century Gothic"/>
              </a:rPr>
              <a:t>or Telling </a:t>
            </a:r>
            <a:r>
              <a:rPr lang="en-US" sz="1100" i="1" dirty="0">
                <a:latin typeface="Century Gothic"/>
                <a:cs typeface="Century Gothic"/>
              </a:rPr>
              <a:t>Stories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145" y="90179"/>
            <a:ext cx="79050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Design and Plan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Fresno </a:t>
            </a:r>
            <a:r>
              <a:rPr lang="en-US" sz="2400" dirty="0">
                <a:solidFill>
                  <a:schemeClr val="bg1"/>
                </a:solidFill>
              </a:rPr>
              <a:t>Theory of Change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56475" y="3895208"/>
            <a:ext cx="313367" cy="279907"/>
          </a:xfrm>
          <a:prstGeom prst="straightConnector1">
            <a:avLst/>
          </a:prstGeom>
          <a:ln>
            <a:solidFill>
              <a:srgbClr val="89B9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1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Implement, Test, and Learn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b="0" dirty="0" smtClean="0">
                <a:solidFill>
                  <a:schemeClr val="bg2"/>
                </a:solidFill>
              </a:rPr>
              <a:t>Fresno Design</a:t>
            </a:r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646364" y="1575506"/>
            <a:ext cx="8040436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Identify Specific Evidence-Based Practice Enhancements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To Address District Need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77795" y="3519627"/>
            <a:ext cx="3143320" cy="56962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16920" y="5202377"/>
            <a:ext cx="3404195" cy="569626"/>
          </a:xfrm>
          <a:prstGeom prst="rightArrow">
            <a:avLst>
              <a:gd name="adj1" fmla="val 53072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1019" y="2845596"/>
            <a:ext cx="2097046" cy="19176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Scaffold Development for Growth and Learning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1206" y="4847499"/>
            <a:ext cx="1956672" cy="184900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Read or Tell Stories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6880" y="3106920"/>
            <a:ext cx="2650365" cy="2966294"/>
          </a:xfrm>
          <a:prstGeom prst="roundRect">
            <a:avLst/>
          </a:prstGeom>
          <a:solidFill>
            <a:srgbClr val="EBEBE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Dialogic Reading</a:t>
            </a: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Personalized Oral Language Learning (POLL) Strategies</a:t>
            </a:r>
          </a:p>
          <a:p>
            <a:pPr marL="342900" indent="-342900" algn="ctr">
              <a:buAutoNum type="arabicPeriod"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539" y="2933703"/>
            <a:ext cx="245511" cy="3312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BIG FIVE FOCUS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 contact:</a:t>
            </a:r>
            <a:endParaRPr lang="en-US" dirty="0"/>
          </a:p>
          <a:p>
            <a:pPr lvl="1"/>
            <a:r>
              <a:rPr lang="en-US" sz="2000" dirty="0" smtClean="0"/>
              <a:t> Catherine Atkin (</a:t>
            </a:r>
            <a:r>
              <a:rPr lang="en-US" sz="2000" dirty="0" smtClean="0">
                <a:hlinkClick r:id="rId3"/>
              </a:rPr>
              <a:t>catkin@earlylearninglab.org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Executive Director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Kimberly Boller (</a:t>
            </a:r>
            <a:r>
              <a:rPr lang="en-US" sz="2000" dirty="0" smtClean="0">
                <a:hlinkClick r:id="rId4"/>
              </a:rPr>
              <a:t>kboller@mathmatica-mpr.com</a:t>
            </a:r>
            <a:r>
              <a:rPr lang="en-US" sz="2000" dirty="0" smtClean="0"/>
              <a:t>)</a:t>
            </a:r>
          </a:p>
          <a:p>
            <a:pPr marL="514350" lvl="1" indent="0">
              <a:buNone/>
            </a:pPr>
            <a:r>
              <a:rPr lang="en-US" sz="2000" dirty="0" smtClean="0"/>
              <a:t>	Director, Testing and Learning</a:t>
            </a:r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8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9978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Early Childhood Needs </a:t>
            </a:r>
            <a:r>
              <a:rPr lang="en-US" sz="2400" smtClean="0"/>
              <a:t>to Be Ready </a:t>
            </a:r>
            <a:r>
              <a:rPr lang="en-US" sz="2400" dirty="0" smtClean="0"/>
              <a:t>for Prime Time</a:t>
            </a:r>
            <a:endParaRPr lang="en-US" sz="24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200" dirty="0" smtClean="0"/>
              <a:t>Importance of investing in early childhood has reached a tipping point.</a:t>
            </a:r>
          </a:p>
          <a:p>
            <a:r>
              <a:rPr lang="en-US" sz="2200" dirty="0" smtClean="0"/>
              <a:t>How do we efficiently help give parents, caregivers, and teachers the skills they need to do their jobs well</a:t>
            </a:r>
            <a:r>
              <a:rPr lang="en-US" sz="2200" dirty="0"/>
              <a:t>?</a:t>
            </a:r>
            <a:endParaRPr lang="en-US" sz="2200" dirty="0" smtClean="0"/>
          </a:p>
          <a:p>
            <a:r>
              <a:rPr lang="en-US" sz="2200" dirty="0" smtClean="0"/>
              <a:t>Current efforts are often ineffective and scarce resources are not invested wisely.</a:t>
            </a:r>
          </a:p>
          <a:p>
            <a:r>
              <a:rPr lang="en-US" sz="2200" dirty="0" smtClean="0"/>
              <a:t>We know too little about what works, even less about how to scale it, and there is very limited knowledge sharing in the field.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CEDF-C140-1043-8486-DEDF298C9051}" type="datetime1">
              <a:rPr lang="en-US" smtClean="0">
                <a:solidFill>
                  <a:srgbClr val="265B83"/>
                </a:solidFill>
              </a:rPr>
              <a:pPr>
                <a:defRPr/>
              </a:pPr>
              <a:t>4/4/2017</a:t>
            </a:fld>
            <a:endParaRPr lang="en-US" dirty="0">
              <a:solidFill>
                <a:srgbClr val="265B8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86691-7A35-0C45-B59D-0F89EF11990B}" type="slidenum">
              <a:rPr lang="en-US" smtClean="0">
                <a:solidFill>
                  <a:srgbClr val="265B83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265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Real About Scale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limits of program replication</a:t>
            </a:r>
          </a:p>
          <a:p>
            <a:r>
              <a:rPr lang="en-US" dirty="0" smtClean="0"/>
              <a:t>Scaling practices not programs</a:t>
            </a:r>
          </a:p>
          <a:p>
            <a:r>
              <a:rPr lang="en-US" dirty="0" smtClean="0"/>
              <a:t>Designing for scale</a:t>
            </a:r>
          </a:p>
          <a:p>
            <a:pPr lvl="1"/>
            <a:r>
              <a:rPr lang="en-US" dirty="0" smtClean="0"/>
              <a:t>What are the essential elements </a:t>
            </a:r>
            <a:r>
              <a:rPr lang="en-US" dirty="0"/>
              <a:t>o</a:t>
            </a:r>
            <a:r>
              <a:rPr lang="en-US" dirty="0" smtClean="0"/>
              <a:t>f solutions?</a:t>
            </a:r>
          </a:p>
          <a:p>
            <a:pPr lvl="1"/>
            <a:r>
              <a:rPr lang="en-US" dirty="0" smtClean="0"/>
              <a:t>Tailoring/individualization within our constraints</a:t>
            </a:r>
          </a:p>
          <a:p>
            <a:pPr lvl="1"/>
            <a:r>
              <a:rPr lang="en-US" dirty="0" smtClean="0"/>
              <a:t>What is good enough (efficacy/cost curve)?</a:t>
            </a:r>
          </a:p>
          <a:p>
            <a:pPr lvl="1"/>
            <a:r>
              <a:rPr lang="en-US" dirty="0" smtClean="0"/>
              <a:t>Pathways and platforms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Early Learning Lab</a:t>
            </a:r>
            <a:endParaRPr lang="en-US" dirty="0">
              <a:latin typeface="Arial" charset="0"/>
            </a:endParaRPr>
          </a:p>
        </p:txBody>
      </p:sp>
      <p:sp>
        <p:nvSpPr>
          <p:cNvPr id="15363" name="Content Placeholder 7"/>
          <p:cNvSpPr>
            <a:spLocks noGrp="1"/>
          </p:cNvSpPr>
          <p:nvPr>
            <p:ph idx="1"/>
          </p:nvPr>
        </p:nvSpPr>
        <p:spPr>
          <a:xfrm>
            <a:off x="457200" y="2057601"/>
            <a:ext cx="8229600" cy="40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Early Learning Lab is a new venture designed to catalyze the innovation and learning needed to support great teaching and caregiving for all young children. 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Lab uses new tools and approaches in partnership with others to design, </a:t>
            </a:r>
            <a:r>
              <a:rPr lang="en-US" dirty="0" smtClean="0"/>
              <a:t>test, </a:t>
            </a:r>
            <a:r>
              <a:rPr lang="en-US" dirty="0"/>
              <a:t>and </a:t>
            </a:r>
            <a:r>
              <a:rPr lang="en-US" dirty="0" smtClean="0"/>
              <a:t>promote </a:t>
            </a:r>
            <a:r>
              <a:rPr lang="en-US" dirty="0"/>
              <a:t>the large-scale adoption of effective and scalable solutions that help adults build the skills and practices that support children’s success. </a:t>
            </a:r>
            <a:endParaRPr lang="en-US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A8D68A-5F6E-DA41-ADB0-D26801D26796}" type="datetime1">
              <a:rPr lang="en-US">
                <a:solidFill>
                  <a:srgbClr val="265B83"/>
                </a:solidFill>
              </a:rPr>
              <a:pPr/>
              <a:t>4/4/2017</a:t>
            </a:fld>
            <a:endParaRPr lang="en-US" dirty="0">
              <a:solidFill>
                <a:srgbClr val="265B83"/>
              </a:solidFill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761C75-6618-6A44-9CB2-22938F031EB0}" type="slidenum">
              <a:rPr lang="en-US">
                <a:solidFill>
                  <a:srgbClr val="265B83"/>
                </a:solidFill>
              </a:rPr>
              <a:pPr/>
              <a:t>4</a:t>
            </a:fld>
            <a:endParaRPr lang="en-US" dirty="0">
              <a:solidFill>
                <a:srgbClr val="265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Lab Goals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Support coordinated experimentation in select California </a:t>
            </a:r>
            <a:r>
              <a:rPr lang="en-US" b="1" dirty="0" smtClean="0"/>
              <a:t>communities</a:t>
            </a:r>
          </a:p>
          <a:p>
            <a:r>
              <a:rPr lang="en-US" b="1" dirty="0" smtClean="0"/>
              <a:t>Catalyze </a:t>
            </a:r>
            <a:r>
              <a:rPr lang="en-US" b="1" dirty="0"/>
              <a:t>innovation and experimentation so we can learn together, </a:t>
            </a:r>
            <a:r>
              <a:rPr lang="en-US" b="1" dirty="0" smtClean="0"/>
              <a:t>faster </a:t>
            </a:r>
          </a:p>
          <a:p>
            <a:r>
              <a:rPr lang="en-US" b="1" dirty="0" smtClean="0"/>
              <a:t>Drive </a:t>
            </a:r>
            <a:r>
              <a:rPr lang="en-US" b="1" dirty="0"/>
              <a:t>the field towards new approaches to scaling </a:t>
            </a:r>
            <a:r>
              <a:rPr lang="en-US" b="1" dirty="0" smtClean="0"/>
              <a:t>impact</a:t>
            </a:r>
            <a:r>
              <a:rPr lang="en-US" b="1" dirty="0"/>
              <a:t>  </a:t>
            </a:r>
            <a:endParaRPr lang="en-US" b="1" dirty="0" smtClean="0"/>
          </a:p>
          <a:p>
            <a:r>
              <a:rPr lang="en-US" b="1" dirty="0" smtClean="0"/>
              <a:t>Synthesize </a:t>
            </a:r>
            <a:r>
              <a:rPr lang="en-US" b="1" dirty="0"/>
              <a:t>knowledge, providing tools and building networks for engagement and </a:t>
            </a:r>
            <a:r>
              <a:rPr lang="en-US" b="1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Learning Lab Theory of Change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b="0" i="1" dirty="0" smtClean="0"/>
              <a:t>Improving </a:t>
            </a:r>
            <a:r>
              <a:rPr lang="en-US" sz="2400" b="0" i="1" dirty="0"/>
              <a:t>e</a:t>
            </a:r>
            <a:r>
              <a:rPr lang="en-US" sz="2400" b="0" i="1" dirty="0" smtClean="0"/>
              <a:t>arly </a:t>
            </a:r>
            <a:r>
              <a:rPr lang="en-US" sz="2400" b="0" i="1" dirty="0"/>
              <a:t>c</a:t>
            </a:r>
            <a:r>
              <a:rPr lang="en-US" sz="2400" b="0" i="1" dirty="0" smtClean="0"/>
              <a:t>hildhood outcomes at scale </a:t>
            </a:r>
            <a:endParaRPr lang="en-US" sz="2400" b="0" i="1" dirty="0"/>
          </a:p>
        </p:txBody>
      </p:sp>
      <p:sp>
        <p:nvSpPr>
          <p:cNvPr id="11" name="Rectangle 10"/>
          <p:cNvSpPr/>
          <p:nvPr/>
        </p:nvSpPr>
        <p:spPr>
          <a:xfrm>
            <a:off x="457200" y="1901368"/>
            <a:ext cx="529942" cy="48296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Engaged and Activated Early Childhood Doers, Thinkers, Funders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1357926" y="1888671"/>
            <a:ext cx="1911204" cy="1054100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1F497D"/>
                </a:solidFill>
                <a:latin typeface="Trebuchet MS"/>
                <a:ea typeface="ＭＳ 明朝"/>
                <a:cs typeface="Times New Roman"/>
              </a:rPr>
              <a:t>Coordinated T</a:t>
            </a:r>
            <a:r>
              <a:rPr lang="en-US" sz="1000" b="1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esting </a:t>
            </a: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&amp; Learning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Design, implement, and test new early </a:t>
            </a: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childhood </a:t>
            </a:r>
            <a:r>
              <a:rPr lang="en-US" sz="900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solutions together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1357926" y="3064328"/>
            <a:ext cx="1911204" cy="1143000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1F497D"/>
                </a:solidFill>
                <a:latin typeface="Trebuchet MS"/>
                <a:ea typeface="ＭＳ 明朝"/>
                <a:cs typeface="Times New Roman"/>
              </a:rPr>
              <a:t>Design for Scale</a:t>
            </a:r>
            <a:endParaRPr lang="en-US" sz="1200" dirty="0" smtClean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1F497D"/>
                </a:solidFill>
                <a:latin typeface="Trebuchet MS"/>
                <a:ea typeface="ＭＳ 明朝"/>
                <a:cs typeface="Times New Roman"/>
              </a:rPr>
              <a:t>Focus on policy, systems, and design dimensions for large scale adoption of solutions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1357926" y="4347029"/>
            <a:ext cx="1911204" cy="1143000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Knowledge </a:t>
            </a:r>
            <a:r>
              <a:rPr lang="en-US" sz="1000" b="1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Sharing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1F497D"/>
                </a:solidFill>
                <a:latin typeface="Trebuchet MS"/>
                <a:ea typeface="ＭＳ 明朝"/>
                <a:cs typeface="Times New Roman"/>
              </a:rPr>
              <a:t>Breakdown silos and share new learning to accelerate change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1357926" y="5662386"/>
            <a:ext cx="1911204" cy="990600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Collaborations </a:t>
            </a: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&amp; Networks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1F497D"/>
                </a:solidFill>
                <a:latin typeface="Trebuchet MS"/>
                <a:ea typeface="ＭＳ 明朝"/>
                <a:cs typeface="Times New Roman"/>
              </a:rPr>
              <a:t>Diverse</a:t>
            </a:r>
            <a:r>
              <a:rPr lang="en-US" sz="900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 </a:t>
            </a: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players </a:t>
            </a:r>
            <a:r>
              <a:rPr lang="en-US" sz="900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come together to </a:t>
            </a:r>
            <a:r>
              <a:rPr lang="en-US" sz="900" dirty="0" smtClean="0">
                <a:solidFill>
                  <a:srgbClr val="1F497D"/>
                </a:solidFill>
                <a:latin typeface="Trebuchet MS"/>
                <a:ea typeface="ＭＳ 明朝"/>
                <a:cs typeface="Times New Roman"/>
              </a:rPr>
              <a:t>think and act in new ways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482271"/>
            <a:ext cx="2811930" cy="342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Drivers of Change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4771" y="1482271"/>
            <a:ext cx="1667329" cy="342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5-Year Outcomes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2886" y="1481139"/>
            <a:ext cx="2948214" cy="311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10-Year Outcomes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9" name="Right Arrow Callout 18"/>
          <p:cNvSpPr/>
          <p:nvPr/>
        </p:nvSpPr>
        <p:spPr>
          <a:xfrm>
            <a:off x="3704771" y="1952172"/>
            <a:ext cx="1667329" cy="2126343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Increased supply 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of scalable solutions that build key skills and practices of parents, caregivers, and </a:t>
            </a:r>
            <a:r>
              <a:rPr lang="en-US" sz="900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teachers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20" name="Right Arrow Callout 19"/>
          <p:cNvSpPr/>
          <p:nvPr/>
        </p:nvSpPr>
        <p:spPr>
          <a:xfrm>
            <a:off x="3759200" y="4356100"/>
            <a:ext cx="1612900" cy="2260600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Increased </a:t>
            </a:r>
            <a:r>
              <a:rPr lang="en-US" sz="1000" b="1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demand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for </a:t>
            </a: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scalable solutions by </a:t>
            </a:r>
            <a:r>
              <a:rPr lang="en-US" sz="900" dirty="0" smtClean="0">
                <a:solidFill>
                  <a:srgbClr val="1F497D"/>
                </a:solidFill>
                <a:latin typeface="Trebuchet MS"/>
                <a:ea typeface="ＭＳ 明朝"/>
                <a:cs typeface="Times New Roman"/>
              </a:rPr>
              <a:t>teachers, parents, caregivers</a:t>
            </a:r>
            <a:r>
              <a:rPr lang="en-US" sz="900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, </a:t>
            </a: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implementers, </a:t>
            </a:r>
            <a:r>
              <a:rPr lang="en-US" sz="900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policymakers, </a:t>
            </a: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and </a:t>
            </a:r>
            <a:r>
              <a:rPr lang="en-US" sz="900" dirty="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funders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5885544" y="1901369"/>
            <a:ext cx="2915556" cy="778329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Policies and Funding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Sufficient resources, supportive policy, and political will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5885544" y="2812143"/>
            <a:ext cx="2915556" cy="968828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Systems &amp; Pathways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Connected systems that act as platforms and pathways for solutions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5852886" y="3933371"/>
            <a:ext cx="2948214" cy="812800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Solutions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Effective solutions that build key </a:t>
            </a:r>
            <a:r>
              <a:rPr lang="en-US" sz="90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skills </a:t>
            </a:r>
            <a:r>
              <a:rPr lang="en-US" sz="900" smtClean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and </a:t>
            </a: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practices of parents, caregivers, and teachers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5776686" y="4939392"/>
            <a:ext cx="3024414" cy="847272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Parents, Caregivers, &amp; Teachers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Adults engage in practices that build children’s skills and competencies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776686" y="5891894"/>
            <a:ext cx="2971800" cy="871763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IMPACT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Outcomes for Children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1F497D"/>
                </a:solidFill>
                <a:effectLst/>
                <a:latin typeface="Trebuchet MS"/>
                <a:ea typeface="ＭＳ 明朝"/>
                <a:cs typeface="Times New Roman"/>
              </a:rPr>
              <a:t>Increased School Readiness and Student Achievement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51149" y="2619829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38575" y="3481615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063722" y="4767943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38575" y="58928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038575" y="3780971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063722" y="2251527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051149" y="5045528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51149" y="6242958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6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/>
              <a:t>The Starting Smart and Strong Initiative</a:t>
            </a:r>
            <a:br>
              <a:rPr lang="en-US" kern="0" dirty="0" smtClean="0"/>
            </a:br>
            <a:r>
              <a:rPr lang="en-US" b="0" kern="0" dirty="0" smtClean="0"/>
              <a:t>Developing Scalable Solutions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13" y="1647885"/>
            <a:ext cx="7752510" cy="447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dirty="0"/>
              <a:t>Starting Smart and Strong </a:t>
            </a:r>
            <a:endParaRPr lang="en-US" dirty="0" smtClean="0"/>
          </a:p>
          <a:p>
            <a:pPr lvl="1"/>
            <a:r>
              <a:rPr lang="en-US" dirty="0" smtClean="0"/>
              <a:t>10-year </a:t>
            </a:r>
            <a:r>
              <a:rPr lang="en-US" dirty="0"/>
              <a:t>Packard </a:t>
            </a:r>
            <a:r>
              <a:rPr lang="en-US" dirty="0" smtClean="0"/>
              <a:t>initiative</a:t>
            </a:r>
            <a:endParaRPr lang="en-US" dirty="0"/>
          </a:p>
          <a:p>
            <a:pPr lvl="1"/>
            <a:r>
              <a:rPr lang="en-US" dirty="0" smtClean="0"/>
              <a:t>Oakland, Santa Clara, and Fresno</a:t>
            </a: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Lab’s role</a:t>
            </a:r>
          </a:p>
          <a:p>
            <a:pPr lvl="1"/>
            <a:r>
              <a:rPr lang="en-US" dirty="0" smtClean="0"/>
              <a:t>Co-design of experiments</a:t>
            </a:r>
          </a:p>
          <a:p>
            <a:pPr lvl="1"/>
            <a:r>
              <a:rPr lang="en-US" dirty="0" smtClean="0"/>
              <a:t>Support for implementation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acilitation of ongoing learning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E6481-C4E3-7943-AA19-69466AC12BE7}" type="datetime1">
              <a:rPr lang="en-US" smtClean="0"/>
              <a:pPr>
                <a:defRPr/>
              </a:pPr>
              <a:t>4/4/2017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9EE16-A17A-6E47-B172-3271E816F6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1835289"/>
            <a:ext cx="5372100" cy="4813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416" y="1666926"/>
            <a:ext cx="4024859" cy="216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i="1" cap="all" spc="25" dirty="0">
                <a:solidFill>
                  <a:srgbClr val="3667C3"/>
                </a:solidFill>
                <a:latin typeface="Trebuchet MS" charset="0"/>
                <a:ea typeface="Calibri" charset="0"/>
                <a:cs typeface="Arial" charset="0"/>
              </a:rPr>
              <a:t>The Big 5 Target</a:t>
            </a:r>
            <a:r>
              <a:rPr lang="en-US" sz="2800" b="1" i="1" cap="all" spc="25" dirty="0">
                <a:solidFill>
                  <a:srgbClr val="175BA3"/>
                </a:solidFill>
                <a:latin typeface="Trebuchet MS" charset="0"/>
                <a:ea typeface="Calibri" charset="0"/>
                <a:cs typeface="Arial" charset="0"/>
              </a:rPr>
              <a:t> P</a:t>
            </a:r>
            <a:r>
              <a:rPr lang="en-US" sz="2800" b="1" i="1" cap="all" spc="25" dirty="0">
                <a:solidFill>
                  <a:srgbClr val="3667C3"/>
                </a:solidFill>
                <a:latin typeface="Trebuchet MS" charset="0"/>
                <a:ea typeface="Calibri" charset="0"/>
                <a:cs typeface="Arial" charset="0"/>
              </a:rPr>
              <a:t>ractices</a:t>
            </a:r>
            <a:endParaRPr lang="en-US" sz="1200" dirty="0">
              <a:solidFill>
                <a:prstClr val="black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79BB31"/>
                </a:solidFill>
                <a:latin typeface="Trebuchet MS" charset="0"/>
                <a:ea typeface="Times New Roman" charset="0"/>
                <a:cs typeface="Arial" charset="0"/>
              </a:rPr>
              <a:t>The most important practices we want to build in </a:t>
            </a:r>
            <a:br>
              <a:rPr lang="en-US" dirty="0">
                <a:solidFill>
                  <a:srgbClr val="79BB31"/>
                </a:solidFill>
                <a:latin typeface="Trebuchet MS" charset="0"/>
                <a:ea typeface="Times New Roman" charset="0"/>
                <a:cs typeface="Arial" charset="0"/>
              </a:rPr>
            </a:br>
            <a:r>
              <a:rPr lang="en-US" dirty="0">
                <a:solidFill>
                  <a:srgbClr val="79BB31"/>
                </a:solidFill>
                <a:latin typeface="Trebuchet MS" charset="0"/>
                <a:ea typeface="Times New Roman" charset="0"/>
                <a:cs typeface="Arial" charset="0"/>
              </a:rPr>
              <a:t>teachers, </a:t>
            </a:r>
            <a:r>
              <a:rPr lang="en-US" dirty="0" smtClean="0">
                <a:solidFill>
                  <a:srgbClr val="79BB31"/>
                </a:solidFill>
                <a:latin typeface="Trebuchet MS" charset="0"/>
                <a:ea typeface="Times New Roman" charset="0"/>
                <a:cs typeface="Arial" charset="0"/>
              </a:rPr>
              <a:t>parents, </a:t>
            </a:r>
            <a:r>
              <a:rPr lang="en-US" dirty="0">
                <a:solidFill>
                  <a:srgbClr val="79BB31"/>
                </a:solidFill>
                <a:latin typeface="Trebuchet MS" charset="0"/>
                <a:ea typeface="Times New Roman" charset="0"/>
                <a:cs typeface="Arial" charset="0"/>
              </a:rPr>
              <a:t>and caregivers</a:t>
            </a:r>
            <a:endParaRPr lang="en-US" sz="1200" dirty="0">
              <a:solidFill>
                <a:prstClr val="black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6983" y="170265"/>
            <a:ext cx="7172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prstClr val="white"/>
                </a:solidFill>
                <a:latin typeface="Trebuchet MS"/>
              </a:rPr>
              <a:t>Designing and Testing Practice-Building Solutions</a:t>
            </a:r>
          </a:p>
          <a:p>
            <a:r>
              <a:rPr lang="en-US" sz="2400" i="1" kern="0" dirty="0" smtClean="0">
                <a:solidFill>
                  <a:prstClr val="white"/>
                </a:solidFill>
                <a:latin typeface="Trebuchet MS"/>
              </a:rPr>
              <a:t>Building</a:t>
            </a:r>
            <a:r>
              <a:rPr lang="en-US" sz="2400" kern="0" dirty="0" smtClean="0">
                <a:solidFill>
                  <a:prstClr val="white"/>
                </a:solidFill>
                <a:latin typeface="Trebuchet MS"/>
              </a:rPr>
              <a:t> </a:t>
            </a:r>
            <a:r>
              <a:rPr lang="en-US" sz="2400" i="1" kern="0" dirty="0">
                <a:solidFill>
                  <a:prstClr val="white"/>
                </a:solidFill>
                <a:latin typeface="Trebuchet MS"/>
              </a:rPr>
              <a:t>the Big 5 Target </a:t>
            </a:r>
            <a:r>
              <a:rPr lang="en-US" sz="2400" i="1" kern="0" dirty="0" smtClean="0">
                <a:solidFill>
                  <a:prstClr val="white"/>
                </a:solidFill>
                <a:latin typeface="Trebuchet MS"/>
              </a:rPr>
              <a:t>Adult Practices</a:t>
            </a:r>
            <a:endParaRPr lang="en-US" sz="24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299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432" y="437444"/>
            <a:ext cx="7394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/>
                </a:solidFill>
              </a:rPr>
              <a:t>Using the Big 5 Target Practices to Improve Child Outcomes</a:t>
            </a:r>
            <a:endParaRPr lang="en-US" b="1" i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7958" y="2786481"/>
            <a:ext cx="1165080" cy="22075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Positive and stimulating adult-child interactions that support child competencies and skills across targeted outcome domains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9582" y="2786481"/>
            <a:ext cx="1211896" cy="21961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Increased kindergarten readiness and student achievement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596" y="3146920"/>
            <a:ext cx="1449698" cy="15182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Child and adult data used to identify focus of Big 5 target practice enhancement strategy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7900" y="2231567"/>
            <a:ext cx="1329765" cy="1460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Teacher PD &amp; coaching focused  on  identified target strategy enhancements 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7900" y="3933086"/>
            <a:ext cx="1329765" cy="16004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Parent &amp; caregiver skill building focused on enhancing Big 5 practices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3077" y="1882401"/>
            <a:ext cx="1306686" cy="20906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Teachers use effective practices and deliver high quality instruction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1630" y="4245963"/>
            <a:ext cx="1306686" cy="128760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Parents and caregivers demonstrate increased mastery of  target practices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565294" y="3290364"/>
            <a:ext cx="239920" cy="214454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77994" y="4245963"/>
            <a:ext cx="239920" cy="242874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181823" y="4893732"/>
            <a:ext cx="1577107" cy="11384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98443" y="3666667"/>
            <a:ext cx="293511" cy="0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2"/>
            <a:endCxn id="17" idx="0"/>
          </p:cNvCxnSpPr>
          <p:nvPr/>
        </p:nvCxnSpPr>
        <p:spPr>
          <a:xfrm flipH="1">
            <a:off x="5424973" y="3973032"/>
            <a:ext cx="11447" cy="272931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78316" y="4690532"/>
            <a:ext cx="292342" cy="0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523038" y="3833865"/>
            <a:ext cx="266544" cy="0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427902" y="1869703"/>
            <a:ext cx="1070541" cy="7210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Research-based 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curriculum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7901" y="2711423"/>
            <a:ext cx="1070541" cy="12616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Ongoing child assessment to inform instruction and CQI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67665" y="2353235"/>
            <a:ext cx="260236" cy="0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98442" y="2353235"/>
            <a:ext cx="288118" cy="0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089763" y="3146920"/>
            <a:ext cx="268195" cy="0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3" idx="1"/>
          </p:cNvCxnSpPr>
          <p:nvPr/>
        </p:nvCxnSpPr>
        <p:spPr>
          <a:xfrm>
            <a:off x="3167148" y="3342228"/>
            <a:ext cx="260753" cy="0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02266" y="3045320"/>
            <a:ext cx="293511" cy="0"/>
          </a:xfrm>
          <a:prstGeom prst="straightConnector1">
            <a:avLst/>
          </a:prstGeom>
          <a:ln>
            <a:solidFill>
              <a:srgbClr val="99C22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5/11/15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9064-723A-CD45-BA54-3D720E4826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aft #1 LabPresentationtoLePingFoundation9.29.15">
  <a:themeElements>
    <a:clrScheme name="Early Learning Lab">
      <a:dk1>
        <a:sysClr val="windowText" lastClr="000000"/>
      </a:dk1>
      <a:lt1>
        <a:sysClr val="window" lastClr="FFFFFF"/>
      </a:lt1>
      <a:dk2>
        <a:srgbClr val="005399"/>
      </a:dk2>
      <a:lt2>
        <a:srgbClr val="EEECE1"/>
      </a:lt2>
      <a:accent1>
        <a:srgbClr val="99C221"/>
      </a:accent1>
      <a:accent2>
        <a:srgbClr val="90928C"/>
      </a:accent2>
      <a:accent3>
        <a:srgbClr val="FEF38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LL_PPT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 #1 LabPresentationtoLePingFoundation9.29.15.potx</Template>
  <TotalTime>1765</TotalTime>
  <Words>1067</Words>
  <Application>Microsoft Office PowerPoint</Application>
  <PresentationFormat>On-screen Show (4:3)</PresentationFormat>
  <Paragraphs>200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ＭＳ 明朝</vt:lpstr>
      <vt:lpstr>ＭＳ Ｐゴシック</vt:lpstr>
      <vt:lpstr>Arial</vt:lpstr>
      <vt:lpstr>Arial (bold)</vt:lpstr>
      <vt:lpstr>Arial Black</vt:lpstr>
      <vt:lpstr>Arial Bold</vt:lpstr>
      <vt:lpstr>Calibri</vt:lpstr>
      <vt:lpstr>Century Gothic</vt:lpstr>
      <vt:lpstr>Times New Roman</vt:lpstr>
      <vt:lpstr>Trebuchet MS</vt:lpstr>
      <vt:lpstr>Draft #1 LabPresentationtoLePingFoundation9.29.15</vt:lpstr>
      <vt:lpstr>1_ELL_PPT_Presentation</vt:lpstr>
      <vt:lpstr>Office Theme</vt:lpstr>
      <vt:lpstr>1_Office Theme</vt:lpstr>
      <vt:lpstr>2_Office Theme</vt:lpstr>
      <vt:lpstr>Testing and Learning:  The Early Learning Lab Project in Three Communities in California  Kimberly Boller, Catherine Atkin, Sheetal Singh, and Christine Sciarrino   </vt:lpstr>
      <vt:lpstr>Early Childhood Needs to Be Ready for Prime Time</vt:lpstr>
      <vt:lpstr>Getting Real About Scale</vt:lpstr>
      <vt:lpstr>The Early Learning Lab</vt:lpstr>
      <vt:lpstr>2016 Lab Goals </vt:lpstr>
      <vt:lpstr>Early Learning Lab Theory of Change  Improving early childhood outcomes at scale </vt:lpstr>
      <vt:lpstr>The Starting Smart and Strong Initiative Developing Scalable Solutions</vt:lpstr>
      <vt:lpstr>PowerPoint Presentation</vt:lpstr>
      <vt:lpstr>PowerPoint Presentation</vt:lpstr>
      <vt:lpstr>Applying the Solution Making Cycle to  District-Led Experimentation</vt:lpstr>
      <vt:lpstr>PowerPoint Presentation</vt:lpstr>
      <vt:lpstr>PowerPoint Presentation</vt:lpstr>
      <vt:lpstr>Implement, Test, and Learn Fresno Design</vt:lpstr>
      <vt:lpstr>Questions? </vt:lpstr>
    </vt:vector>
  </TitlesOfParts>
  <Company>Thermostat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and Learning: The Early Learning Lab Project in Three Communities in California</dc:title>
  <dc:subject>Early Learning Lab Project</dc:subject>
  <dc:creator>Kimberly Boller, Catherine Atkin, Sheetal Singh, Christine Sciarrino</dc:creator>
  <cp:lastModifiedBy>Jacqueline Allen</cp:lastModifiedBy>
  <cp:revision>77</cp:revision>
  <cp:lastPrinted>2015-10-20T21:56:15Z</cp:lastPrinted>
  <dcterms:created xsi:type="dcterms:W3CDTF">2015-06-11T18:57:43Z</dcterms:created>
  <dcterms:modified xsi:type="dcterms:W3CDTF">2017-04-04T15:42:10Z</dcterms:modified>
</cp:coreProperties>
</file>