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693" r:id="rId5"/>
    <p:sldMasterId id="2147483704" r:id="rId6"/>
    <p:sldMasterId id="2147483717" r:id="rId7"/>
    <p:sldMasterId id="2147483724" r:id="rId8"/>
  </p:sldMasterIdLst>
  <p:notesMasterIdLst>
    <p:notesMasterId r:id="rId42"/>
  </p:notesMasterIdLst>
  <p:sldIdLst>
    <p:sldId id="292" r:id="rId9"/>
    <p:sldId id="349" r:id="rId10"/>
    <p:sldId id="350" r:id="rId11"/>
    <p:sldId id="351" r:id="rId12"/>
    <p:sldId id="368" r:id="rId13"/>
    <p:sldId id="369" r:id="rId14"/>
    <p:sldId id="370" r:id="rId15"/>
    <p:sldId id="371" r:id="rId16"/>
    <p:sldId id="304" r:id="rId17"/>
    <p:sldId id="300" r:id="rId18"/>
    <p:sldId id="331" r:id="rId19"/>
    <p:sldId id="332" r:id="rId20"/>
    <p:sldId id="335" r:id="rId21"/>
    <p:sldId id="334" r:id="rId22"/>
    <p:sldId id="305" r:id="rId23"/>
    <p:sldId id="294" r:id="rId24"/>
    <p:sldId id="325" r:id="rId25"/>
    <p:sldId id="326" r:id="rId26"/>
    <p:sldId id="361" r:id="rId27"/>
    <p:sldId id="336" r:id="rId28"/>
    <p:sldId id="327" r:id="rId29"/>
    <p:sldId id="341" r:id="rId30"/>
    <p:sldId id="342" r:id="rId31"/>
    <p:sldId id="322" r:id="rId32"/>
    <p:sldId id="343" r:id="rId33"/>
    <p:sldId id="344" r:id="rId34"/>
    <p:sldId id="329" r:id="rId35"/>
    <p:sldId id="315" r:id="rId36"/>
    <p:sldId id="362" r:id="rId37"/>
    <p:sldId id="357" r:id="rId38"/>
    <p:sldId id="363" r:id="rId39"/>
    <p:sldId id="364" r:id="rId40"/>
    <p:sldId id="367" r:id="rId41"/>
  </p:sldIdLst>
  <p:sldSz cx="9144000" cy="6858000" type="screen4x3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188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George" initials="CG" lastIdx="15" clrIdx="0"/>
  <p:cmAuthor id="1" name="Daryl Hall" initials="DH" lastIdx="13" clrIdx="1"/>
  <p:cmAuthor id="2" name="Jessica Heeringa" initials="JH" lastIdx="13" clrIdx="2">
    <p:extLst>
      <p:ext uri="{19B8F6BF-5375-455C-9EA6-DF929625EA0E}">
        <p15:presenceInfo xmlns:p15="http://schemas.microsoft.com/office/powerpoint/2012/main" userId="Jessica Heeringa" providerId="None"/>
      </p:ext>
    </p:extLst>
  </p:cmAuthor>
  <p:cmAuthor id="3" name="Dominick Esposito" initials="DE" lastIdx="5" clrIdx="3">
    <p:extLst>
      <p:ext uri="{19B8F6BF-5375-455C-9EA6-DF929625EA0E}">
        <p15:presenceInfo xmlns:p15="http://schemas.microsoft.com/office/powerpoint/2012/main" userId="Dominick Esposito" providerId="None"/>
      </p:ext>
    </p:extLst>
  </p:cmAuthor>
  <p:cmAuthor id="4" name="Effie Metropoulos" initials="EM" lastIdx="58" clrIdx="4">
    <p:extLst>
      <p:ext uri="{19B8F6BF-5375-455C-9EA6-DF929625EA0E}">
        <p15:presenceInfo xmlns:p15="http://schemas.microsoft.com/office/powerpoint/2012/main" userId="Effie Metropoulos" providerId="None"/>
      </p:ext>
    </p:extLst>
  </p:cmAuthor>
  <p:cmAuthor id="5" name="Christal Stone-Valenzano" initials="CSV" lastIdx="4" clrIdx="5">
    <p:extLst>
      <p:ext uri="{19B8F6BF-5375-455C-9EA6-DF929625EA0E}">
        <p15:presenceInfo xmlns:p15="http://schemas.microsoft.com/office/powerpoint/2012/main" userId="Christal Stone-Valenzano" providerId="None"/>
      </p:ext>
    </p:extLst>
  </p:cmAuthor>
  <p:cmAuthor id="6" name="Effie Metropoulos" initials="EM [2]" lastIdx="20" clrIdx="6">
    <p:extLst>
      <p:ext uri="{19B8F6BF-5375-455C-9EA6-DF929625EA0E}">
        <p15:presenceInfo xmlns:p15="http://schemas.microsoft.com/office/powerpoint/2012/main" userId="S-1-5-21-484763869-796845957-839522115-222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335A"/>
    <a:srgbClr val="FFFFFF"/>
    <a:srgbClr val="0000FF"/>
    <a:srgbClr val="EEECE1"/>
    <a:srgbClr val="E2DECC"/>
    <a:srgbClr val="E7E9ED"/>
    <a:srgbClr val="A15B0F"/>
    <a:srgbClr val="4C8A3E"/>
    <a:srgbClr val="B2DE82"/>
    <a:srgbClr val="8DC7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199" autoAdjust="0"/>
  </p:normalViewPr>
  <p:slideViewPr>
    <p:cSldViewPr snapToGrid="0" snapToObjects="1">
      <p:cViewPr varScale="1">
        <p:scale>
          <a:sx n="90" d="100"/>
          <a:sy n="90" d="100"/>
        </p:scale>
        <p:origin x="2172" y="78"/>
      </p:cViewPr>
      <p:guideLst>
        <p:guide orient="horz"/>
        <p:guide pos="18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3578CB-ED8B-490A-91B5-C37AF077389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C55CF07-BDA5-4AD1-8C8D-4BFA6CE10AAB}">
      <dgm:prSet phldrT="[Text]"/>
      <dgm:spPr/>
      <dgm:t>
        <a:bodyPr/>
        <a:lstStyle/>
        <a:p>
          <a:r>
            <a:rPr lang="en-US" dirty="0" smtClean="0"/>
            <a:t>Evidence-based intervention</a:t>
          </a:r>
          <a:endParaRPr lang="en-US" dirty="0"/>
        </a:p>
      </dgm:t>
    </dgm:pt>
    <dgm:pt modelId="{D2ABF53B-D43E-4B90-8670-EBA277694E74}" type="parTrans" cxnId="{A9485EDE-0647-4DD0-B2F1-F9C9B8339315}">
      <dgm:prSet/>
      <dgm:spPr/>
      <dgm:t>
        <a:bodyPr/>
        <a:lstStyle/>
        <a:p>
          <a:endParaRPr lang="en-US"/>
        </a:p>
      </dgm:t>
    </dgm:pt>
    <dgm:pt modelId="{64B2366B-332D-4FB3-A218-54906478224D}" type="sibTrans" cxnId="{A9485EDE-0647-4DD0-B2F1-F9C9B8339315}">
      <dgm:prSet/>
      <dgm:spPr/>
      <dgm:t>
        <a:bodyPr/>
        <a:lstStyle/>
        <a:p>
          <a:endParaRPr lang="en-US" dirty="0"/>
        </a:p>
      </dgm:t>
    </dgm:pt>
    <dgm:pt modelId="{FF9037E6-5BFF-4158-B81E-CBE54908818F}">
      <dgm:prSet phldrT="[Text]"/>
      <dgm:spPr/>
      <dgm:t>
        <a:bodyPr/>
        <a:lstStyle/>
        <a:p>
          <a:r>
            <a:rPr lang="en-US" dirty="0" smtClean="0"/>
            <a:t>Health services outcomes</a:t>
          </a:r>
          <a:endParaRPr lang="en-US" dirty="0"/>
        </a:p>
      </dgm:t>
    </dgm:pt>
    <dgm:pt modelId="{99BB6B77-90E2-4ED5-9A9D-A01D6A4A9BEE}" type="parTrans" cxnId="{7DF766CE-AE09-49F4-B0C8-1171EB0567B3}">
      <dgm:prSet/>
      <dgm:spPr/>
      <dgm:t>
        <a:bodyPr/>
        <a:lstStyle/>
        <a:p>
          <a:endParaRPr lang="en-US"/>
        </a:p>
      </dgm:t>
    </dgm:pt>
    <dgm:pt modelId="{A0934A42-C83C-45AF-9CE2-7112A9D02F5C}" type="sibTrans" cxnId="{7DF766CE-AE09-49F4-B0C8-1171EB0567B3}">
      <dgm:prSet/>
      <dgm:spPr/>
      <dgm:t>
        <a:bodyPr/>
        <a:lstStyle/>
        <a:p>
          <a:endParaRPr lang="en-US" dirty="0"/>
        </a:p>
      </dgm:t>
    </dgm:pt>
    <dgm:pt modelId="{65C49BE6-3238-4365-89D2-EA9A5BBE8271}">
      <dgm:prSet phldrT="[Text]"/>
      <dgm:spPr/>
      <dgm:t>
        <a:bodyPr/>
        <a:lstStyle/>
        <a:p>
          <a:r>
            <a:rPr lang="en-US" dirty="0" smtClean="0"/>
            <a:t>Health outcomes</a:t>
          </a:r>
          <a:endParaRPr lang="en-US" dirty="0"/>
        </a:p>
      </dgm:t>
    </dgm:pt>
    <dgm:pt modelId="{2498100D-8347-43CA-85A1-CBB3B47171EB}" type="parTrans" cxnId="{B3758FF3-5EE2-40AF-A6D7-40AA2F9240A7}">
      <dgm:prSet/>
      <dgm:spPr/>
      <dgm:t>
        <a:bodyPr/>
        <a:lstStyle/>
        <a:p>
          <a:endParaRPr lang="en-US"/>
        </a:p>
      </dgm:t>
    </dgm:pt>
    <dgm:pt modelId="{4AAFEE75-11E4-4F3E-BD89-8E846D3E858D}" type="sibTrans" cxnId="{B3758FF3-5EE2-40AF-A6D7-40AA2F9240A7}">
      <dgm:prSet/>
      <dgm:spPr/>
      <dgm:t>
        <a:bodyPr/>
        <a:lstStyle/>
        <a:p>
          <a:endParaRPr lang="en-US"/>
        </a:p>
      </dgm:t>
    </dgm:pt>
    <dgm:pt modelId="{5348B1F0-D6AA-49AD-9892-118EA8BA8264}" type="pres">
      <dgm:prSet presAssocID="{223578CB-ED8B-490A-91B5-C37AF0773895}" presName="Name0" presStyleCnt="0">
        <dgm:presLayoutVars>
          <dgm:dir/>
          <dgm:resizeHandles val="exact"/>
        </dgm:presLayoutVars>
      </dgm:prSet>
      <dgm:spPr/>
    </dgm:pt>
    <dgm:pt modelId="{245838E2-F4B5-497D-A95B-C04EB19FB4E7}" type="pres">
      <dgm:prSet presAssocID="{9C55CF07-BDA5-4AD1-8C8D-4BFA6CE10AA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A1BF4C-AAA5-4852-B595-8E4F71E166F1}" type="pres">
      <dgm:prSet presAssocID="{64B2366B-332D-4FB3-A218-54906478224D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622B2C6-E650-4BBE-9680-2E3378DE6865}" type="pres">
      <dgm:prSet presAssocID="{64B2366B-332D-4FB3-A218-54906478224D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1714FDDC-E657-4453-9F8D-AC7C05529D69}" type="pres">
      <dgm:prSet presAssocID="{FF9037E6-5BFF-4158-B81E-CBE54908818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AF03BE-AD88-4313-8E3A-15A32FCFE867}" type="pres">
      <dgm:prSet presAssocID="{A0934A42-C83C-45AF-9CE2-7112A9D02F5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4AE13E56-9126-4448-BD47-018AFF1F8D4F}" type="pres">
      <dgm:prSet presAssocID="{A0934A42-C83C-45AF-9CE2-7112A9D02F5C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0A4575AC-0D84-48BA-8C04-2DB20463F9CA}" type="pres">
      <dgm:prSet presAssocID="{65C49BE6-3238-4365-89D2-EA9A5BBE827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37D719-3C73-4EA5-ADCD-FF65B8EFC8DB}" type="presOf" srcId="{FF9037E6-5BFF-4158-B81E-CBE54908818F}" destId="{1714FDDC-E657-4453-9F8D-AC7C05529D69}" srcOrd="0" destOrd="0" presId="urn:microsoft.com/office/officeart/2005/8/layout/process1"/>
    <dgm:cxn modelId="{B3758FF3-5EE2-40AF-A6D7-40AA2F9240A7}" srcId="{223578CB-ED8B-490A-91B5-C37AF0773895}" destId="{65C49BE6-3238-4365-89D2-EA9A5BBE8271}" srcOrd="2" destOrd="0" parTransId="{2498100D-8347-43CA-85A1-CBB3B47171EB}" sibTransId="{4AAFEE75-11E4-4F3E-BD89-8E846D3E858D}"/>
    <dgm:cxn modelId="{A9485EDE-0647-4DD0-B2F1-F9C9B8339315}" srcId="{223578CB-ED8B-490A-91B5-C37AF0773895}" destId="{9C55CF07-BDA5-4AD1-8C8D-4BFA6CE10AAB}" srcOrd="0" destOrd="0" parTransId="{D2ABF53B-D43E-4B90-8670-EBA277694E74}" sibTransId="{64B2366B-332D-4FB3-A218-54906478224D}"/>
    <dgm:cxn modelId="{BBBC2256-4D69-4816-9482-7CCB3925FB67}" type="presOf" srcId="{9C55CF07-BDA5-4AD1-8C8D-4BFA6CE10AAB}" destId="{245838E2-F4B5-497D-A95B-C04EB19FB4E7}" srcOrd="0" destOrd="0" presId="urn:microsoft.com/office/officeart/2005/8/layout/process1"/>
    <dgm:cxn modelId="{31DE9AFA-C1C0-42FD-A901-92F7D2F74F07}" type="presOf" srcId="{223578CB-ED8B-490A-91B5-C37AF0773895}" destId="{5348B1F0-D6AA-49AD-9892-118EA8BA8264}" srcOrd="0" destOrd="0" presId="urn:microsoft.com/office/officeart/2005/8/layout/process1"/>
    <dgm:cxn modelId="{37D4559B-4146-4E74-8B29-A2A5897EBC74}" type="presOf" srcId="{65C49BE6-3238-4365-89D2-EA9A5BBE8271}" destId="{0A4575AC-0D84-48BA-8C04-2DB20463F9CA}" srcOrd="0" destOrd="0" presId="urn:microsoft.com/office/officeart/2005/8/layout/process1"/>
    <dgm:cxn modelId="{EDC1AC08-EE2A-4EB8-A5E5-7F39C3CB890F}" type="presOf" srcId="{64B2366B-332D-4FB3-A218-54906478224D}" destId="{30A1BF4C-AAA5-4852-B595-8E4F71E166F1}" srcOrd="0" destOrd="0" presId="urn:microsoft.com/office/officeart/2005/8/layout/process1"/>
    <dgm:cxn modelId="{197606C0-67CA-45F8-8A6C-5182142ADF01}" type="presOf" srcId="{A0934A42-C83C-45AF-9CE2-7112A9D02F5C}" destId="{4AE13E56-9126-4448-BD47-018AFF1F8D4F}" srcOrd="1" destOrd="0" presId="urn:microsoft.com/office/officeart/2005/8/layout/process1"/>
    <dgm:cxn modelId="{7DF766CE-AE09-49F4-B0C8-1171EB0567B3}" srcId="{223578CB-ED8B-490A-91B5-C37AF0773895}" destId="{FF9037E6-5BFF-4158-B81E-CBE54908818F}" srcOrd="1" destOrd="0" parTransId="{99BB6B77-90E2-4ED5-9A9D-A01D6A4A9BEE}" sibTransId="{A0934A42-C83C-45AF-9CE2-7112A9D02F5C}"/>
    <dgm:cxn modelId="{01AD2730-DE62-4B22-A103-127BA7962110}" type="presOf" srcId="{64B2366B-332D-4FB3-A218-54906478224D}" destId="{9622B2C6-E650-4BBE-9680-2E3378DE6865}" srcOrd="1" destOrd="0" presId="urn:microsoft.com/office/officeart/2005/8/layout/process1"/>
    <dgm:cxn modelId="{3F87863D-9F95-45E6-8A17-0958F5990469}" type="presOf" srcId="{A0934A42-C83C-45AF-9CE2-7112A9D02F5C}" destId="{24AF03BE-AD88-4313-8E3A-15A32FCFE867}" srcOrd="0" destOrd="0" presId="urn:microsoft.com/office/officeart/2005/8/layout/process1"/>
    <dgm:cxn modelId="{A7C05010-81D8-4ED1-A920-AD1DF8DADD7E}" type="presParOf" srcId="{5348B1F0-D6AA-49AD-9892-118EA8BA8264}" destId="{245838E2-F4B5-497D-A95B-C04EB19FB4E7}" srcOrd="0" destOrd="0" presId="urn:microsoft.com/office/officeart/2005/8/layout/process1"/>
    <dgm:cxn modelId="{67798917-FA72-4E4A-A3A9-CD0FBA874A9E}" type="presParOf" srcId="{5348B1F0-D6AA-49AD-9892-118EA8BA8264}" destId="{30A1BF4C-AAA5-4852-B595-8E4F71E166F1}" srcOrd="1" destOrd="0" presId="urn:microsoft.com/office/officeart/2005/8/layout/process1"/>
    <dgm:cxn modelId="{D12C178D-9532-4347-846C-C724ACBE638A}" type="presParOf" srcId="{30A1BF4C-AAA5-4852-B595-8E4F71E166F1}" destId="{9622B2C6-E650-4BBE-9680-2E3378DE6865}" srcOrd="0" destOrd="0" presId="urn:microsoft.com/office/officeart/2005/8/layout/process1"/>
    <dgm:cxn modelId="{6483526F-99C0-4FD0-84D9-C840E181B77B}" type="presParOf" srcId="{5348B1F0-D6AA-49AD-9892-118EA8BA8264}" destId="{1714FDDC-E657-4453-9F8D-AC7C05529D69}" srcOrd="2" destOrd="0" presId="urn:microsoft.com/office/officeart/2005/8/layout/process1"/>
    <dgm:cxn modelId="{DAC75E00-65A0-4B73-88CC-0B8B47943E67}" type="presParOf" srcId="{5348B1F0-D6AA-49AD-9892-118EA8BA8264}" destId="{24AF03BE-AD88-4313-8E3A-15A32FCFE867}" srcOrd="3" destOrd="0" presId="urn:microsoft.com/office/officeart/2005/8/layout/process1"/>
    <dgm:cxn modelId="{3A4C8151-EF26-4968-920C-2762FBB7E3AD}" type="presParOf" srcId="{24AF03BE-AD88-4313-8E3A-15A32FCFE867}" destId="{4AE13E56-9126-4448-BD47-018AFF1F8D4F}" srcOrd="0" destOrd="0" presId="urn:microsoft.com/office/officeart/2005/8/layout/process1"/>
    <dgm:cxn modelId="{D756CB82-5547-4A56-A89A-CFF7BE949FCC}" type="presParOf" srcId="{5348B1F0-D6AA-49AD-9892-118EA8BA8264}" destId="{0A4575AC-0D84-48BA-8C04-2DB20463F9C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675FA1-6312-46EC-8758-9E02C193AFD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29CB7C-4E83-443A-95FB-9DC1C5E16FCF}">
      <dgm:prSet phldrT="[Text]" custT="1"/>
      <dgm:spPr/>
      <dgm:t>
        <a:bodyPr/>
        <a:lstStyle/>
        <a:p>
          <a:r>
            <a:rPr lang="en-US" sz="1400" b="1" dirty="0" smtClean="0"/>
            <a:t>Evidence-based intervention</a:t>
          </a:r>
          <a:endParaRPr lang="en-US" sz="1400" b="1" dirty="0"/>
        </a:p>
      </dgm:t>
    </dgm:pt>
    <dgm:pt modelId="{B106CDD2-7FF7-47E2-BFBE-871C2E8D869D}" type="parTrans" cxnId="{72588437-822A-4FFA-A275-A875A4F3EB48}">
      <dgm:prSet/>
      <dgm:spPr/>
      <dgm:t>
        <a:bodyPr/>
        <a:lstStyle/>
        <a:p>
          <a:endParaRPr lang="en-US" sz="1400" b="1"/>
        </a:p>
      </dgm:t>
    </dgm:pt>
    <dgm:pt modelId="{774570C1-B7DF-4975-971F-02FE7C7930F7}" type="sibTrans" cxnId="{72588437-822A-4FFA-A275-A875A4F3EB48}">
      <dgm:prSet/>
      <dgm:spPr/>
      <dgm:t>
        <a:bodyPr/>
        <a:lstStyle/>
        <a:p>
          <a:endParaRPr lang="en-US" sz="1400" b="1"/>
        </a:p>
      </dgm:t>
    </dgm:pt>
    <dgm:pt modelId="{B41A0B52-6382-45F6-B01D-56A0EC117A7C}">
      <dgm:prSet phldrT="[Text]" custT="1"/>
      <dgm:spPr/>
      <dgm:t>
        <a:bodyPr/>
        <a:lstStyle/>
        <a:p>
          <a:r>
            <a:rPr lang="en-US" sz="1400" b="1" dirty="0" smtClean="0"/>
            <a:t>Dissemination strategies</a:t>
          </a:r>
          <a:endParaRPr lang="en-US" sz="1400" b="1" dirty="0"/>
        </a:p>
      </dgm:t>
    </dgm:pt>
    <dgm:pt modelId="{D3CA6D00-AE4F-418F-B79D-F777347FC1F1}" type="parTrans" cxnId="{6EAFDBB0-ACD9-4944-9ADC-C56B6EDD53CE}">
      <dgm:prSet custT="1"/>
      <dgm:spPr>
        <a:ln cmpd="sng">
          <a:solidFill>
            <a:schemeClr val="accent1"/>
          </a:solidFill>
          <a:tailEnd type="triangle"/>
        </a:ln>
      </dgm:spPr>
      <dgm:t>
        <a:bodyPr/>
        <a:lstStyle/>
        <a:p>
          <a:endParaRPr lang="en-US" sz="1400" b="1" dirty="0"/>
        </a:p>
      </dgm:t>
    </dgm:pt>
    <dgm:pt modelId="{AE701F3C-02F2-4203-BE50-F141879A6EAB}" type="sibTrans" cxnId="{6EAFDBB0-ACD9-4944-9ADC-C56B6EDD53CE}">
      <dgm:prSet/>
      <dgm:spPr/>
      <dgm:t>
        <a:bodyPr/>
        <a:lstStyle/>
        <a:p>
          <a:endParaRPr lang="en-US" sz="1400" b="1"/>
        </a:p>
      </dgm:t>
    </dgm:pt>
    <dgm:pt modelId="{2149D307-494D-46FA-976F-322055E3AC3E}">
      <dgm:prSet phldrT="[Text]" custT="1"/>
      <dgm:spPr/>
      <dgm:t>
        <a:bodyPr/>
        <a:lstStyle/>
        <a:p>
          <a:r>
            <a:rPr lang="en-US" sz="1400" b="1" dirty="0" smtClean="0"/>
            <a:t>Dissemination outcomes</a:t>
          </a:r>
          <a:endParaRPr lang="en-US" sz="1400" b="1" dirty="0"/>
        </a:p>
      </dgm:t>
    </dgm:pt>
    <dgm:pt modelId="{ABDCA43D-F272-48E1-9846-EFA7B14552B7}" type="parTrans" cxnId="{2D5A4C54-D35A-426C-B4F2-666F1E92FFD3}">
      <dgm:prSet custT="1"/>
      <dgm:spPr>
        <a:ln cmpd="sng">
          <a:solidFill>
            <a:schemeClr val="accent1"/>
          </a:solidFill>
          <a:tailEnd type="triangle"/>
        </a:ln>
      </dgm:spPr>
      <dgm:t>
        <a:bodyPr/>
        <a:lstStyle/>
        <a:p>
          <a:endParaRPr lang="en-US" sz="1400" b="1" dirty="0"/>
        </a:p>
      </dgm:t>
    </dgm:pt>
    <dgm:pt modelId="{DD2EEE1B-184B-4AF6-BA8B-B2F1C0E83139}" type="sibTrans" cxnId="{2D5A4C54-D35A-426C-B4F2-666F1E92FFD3}">
      <dgm:prSet/>
      <dgm:spPr/>
      <dgm:t>
        <a:bodyPr/>
        <a:lstStyle/>
        <a:p>
          <a:endParaRPr lang="en-US" sz="1400" b="1"/>
        </a:p>
      </dgm:t>
    </dgm:pt>
    <dgm:pt modelId="{AA799E16-AAAC-4055-9CA7-772068A0554E}">
      <dgm:prSet phldrT="[Text]" custT="1"/>
      <dgm:spPr/>
      <dgm:t>
        <a:bodyPr/>
        <a:lstStyle/>
        <a:p>
          <a:r>
            <a:rPr lang="en-US" sz="1400" b="1" dirty="0" smtClean="0"/>
            <a:t>Implementation strategies </a:t>
          </a:r>
          <a:endParaRPr lang="en-US" sz="1400" b="1" dirty="0"/>
        </a:p>
      </dgm:t>
    </dgm:pt>
    <dgm:pt modelId="{9D5E057D-8D49-40F7-A56A-F69B0F92BB66}" type="parTrans" cxnId="{DECE67D9-DA71-4785-94A4-405035D135A9}">
      <dgm:prSet custT="1"/>
      <dgm:spPr>
        <a:ln cmpd="sng">
          <a:solidFill>
            <a:schemeClr val="accent1"/>
          </a:solidFill>
          <a:tailEnd type="triangle"/>
        </a:ln>
      </dgm:spPr>
      <dgm:t>
        <a:bodyPr/>
        <a:lstStyle/>
        <a:p>
          <a:endParaRPr lang="en-US" sz="1400" b="1" dirty="0"/>
        </a:p>
      </dgm:t>
    </dgm:pt>
    <dgm:pt modelId="{2CE63098-C43E-480C-85EA-946936862C0D}" type="sibTrans" cxnId="{DECE67D9-DA71-4785-94A4-405035D135A9}">
      <dgm:prSet/>
      <dgm:spPr/>
      <dgm:t>
        <a:bodyPr/>
        <a:lstStyle/>
        <a:p>
          <a:endParaRPr lang="en-US" sz="1400" b="1"/>
        </a:p>
      </dgm:t>
    </dgm:pt>
    <dgm:pt modelId="{094B239B-37C8-465F-9FEB-42B4A05C2A2A}">
      <dgm:prSet phldrT="[Text]" custT="1"/>
      <dgm:spPr/>
      <dgm:t>
        <a:bodyPr/>
        <a:lstStyle/>
        <a:p>
          <a:r>
            <a:rPr lang="en-US" sz="1400" b="1" dirty="0" smtClean="0"/>
            <a:t>Implementation outcomes</a:t>
          </a:r>
          <a:endParaRPr lang="en-US" sz="1400" b="1" dirty="0"/>
        </a:p>
      </dgm:t>
    </dgm:pt>
    <dgm:pt modelId="{92F27C70-B5BF-4FD3-85D0-EB6FBB5E5624}" type="parTrans" cxnId="{550C01FF-5856-4B4C-AA33-F699900F50E1}">
      <dgm:prSet custT="1"/>
      <dgm:spPr>
        <a:ln cmpd="sng">
          <a:solidFill>
            <a:schemeClr val="accent1"/>
          </a:solidFill>
          <a:tailEnd type="triangle"/>
        </a:ln>
      </dgm:spPr>
      <dgm:t>
        <a:bodyPr/>
        <a:lstStyle/>
        <a:p>
          <a:endParaRPr lang="en-US" sz="1400" b="1" dirty="0"/>
        </a:p>
      </dgm:t>
    </dgm:pt>
    <dgm:pt modelId="{21A73FC3-3054-4F93-92AA-DD4AA45A18E2}" type="sibTrans" cxnId="{550C01FF-5856-4B4C-AA33-F699900F50E1}">
      <dgm:prSet/>
      <dgm:spPr/>
      <dgm:t>
        <a:bodyPr/>
        <a:lstStyle/>
        <a:p>
          <a:endParaRPr lang="en-US" sz="1400" b="1"/>
        </a:p>
      </dgm:t>
    </dgm:pt>
    <dgm:pt modelId="{C88ECBA9-88F1-4D0C-81B2-F6DCB0C645E9}">
      <dgm:prSet custT="1"/>
      <dgm:spPr/>
      <dgm:t>
        <a:bodyPr/>
        <a:lstStyle/>
        <a:p>
          <a:r>
            <a:rPr lang="en-US" sz="1400" b="1" dirty="0" smtClean="0"/>
            <a:t>Health services outcomes</a:t>
          </a:r>
          <a:endParaRPr lang="en-US" sz="1400" b="1" dirty="0"/>
        </a:p>
      </dgm:t>
    </dgm:pt>
    <dgm:pt modelId="{BD522774-1E33-41D7-92BF-39DC65035F0B}" type="parTrans" cxnId="{EA7B323A-868B-4449-91EA-DD9E4D021DCA}">
      <dgm:prSet custT="1"/>
      <dgm:spPr>
        <a:ln cmpd="sng">
          <a:solidFill>
            <a:schemeClr val="accent1"/>
          </a:solidFill>
          <a:tailEnd type="triangle"/>
        </a:ln>
      </dgm:spPr>
      <dgm:t>
        <a:bodyPr/>
        <a:lstStyle/>
        <a:p>
          <a:endParaRPr lang="en-US" sz="1400" b="1" dirty="0"/>
        </a:p>
      </dgm:t>
    </dgm:pt>
    <dgm:pt modelId="{B10C4CD2-CD5B-4C52-8D65-E76C70C93DF8}" type="sibTrans" cxnId="{EA7B323A-868B-4449-91EA-DD9E4D021DCA}">
      <dgm:prSet/>
      <dgm:spPr/>
      <dgm:t>
        <a:bodyPr/>
        <a:lstStyle/>
        <a:p>
          <a:endParaRPr lang="en-US" sz="1400" b="1"/>
        </a:p>
      </dgm:t>
    </dgm:pt>
    <dgm:pt modelId="{0B20DC7D-31C6-445D-AD0B-B919485D86A9}">
      <dgm:prSet custT="1"/>
      <dgm:spPr/>
      <dgm:t>
        <a:bodyPr/>
        <a:lstStyle/>
        <a:p>
          <a:r>
            <a:rPr lang="en-US" sz="1400" b="1" dirty="0" smtClean="0"/>
            <a:t>Health outcomes</a:t>
          </a:r>
          <a:endParaRPr lang="en-US" sz="1400" b="1" dirty="0"/>
        </a:p>
      </dgm:t>
    </dgm:pt>
    <dgm:pt modelId="{4D2DB3BC-6F44-4254-AF1B-EE9685D8017E}" type="parTrans" cxnId="{FF2CFC2D-87C2-4632-BDF8-8EEF817CD961}">
      <dgm:prSet custT="1"/>
      <dgm:spPr>
        <a:ln cmpd="sng">
          <a:solidFill>
            <a:schemeClr val="accent1"/>
          </a:solidFill>
          <a:tailEnd type="triangle"/>
        </a:ln>
      </dgm:spPr>
      <dgm:t>
        <a:bodyPr/>
        <a:lstStyle/>
        <a:p>
          <a:endParaRPr lang="en-US" sz="1400" b="1" dirty="0"/>
        </a:p>
      </dgm:t>
    </dgm:pt>
    <dgm:pt modelId="{D4E727AD-08CD-4FB5-B057-DA5C1D913BEB}" type="sibTrans" cxnId="{FF2CFC2D-87C2-4632-BDF8-8EEF817CD961}">
      <dgm:prSet/>
      <dgm:spPr/>
      <dgm:t>
        <a:bodyPr/>
        <a:lstStyle/>
        <a:p>
          <a:endParaRPr lang="en-US" sz="1400" b="1"/>
        </a:p>
      </dgm:t>
    </dgm:pt>
    <dgm:pt modelId="{A45973B9-D8EA-4BD8-BAF1-FFBBF4BCB3A1}" type="pres">
      <dgm:prSet presAssocID="{D0675FA1-6312-46EC-8758-9E02C193AFD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578EBA-3D80-4811-919C-D22072E9125D}" type="pres">
      <dgm:prSet presAssocID="{1829CB7C-4E83-443A-95FB-9DC1C5E16FCF}" presName="root1" presStyleCnt="0"/>
      <dgm:spPr/>
    </dgm:pt>
    <dgm:pt modelId="{1CE6D45A-FF02-406D-9E08-5D63B42D8E38}" type="pres">
      <dgm:prSet presAssocID="{1829CB7C-4E83-443A-95FB-9DC1C5E16FCF}" presName="LevelOneTextNode" presStyleLbl="node0" presStyleIdx="0" presStyleCnt="1" custScaleY="1413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5D2730-C8F7-4974-81C8-FE7FB0925638}" type="pres">
      <dgm:prSet presAssocID="{1829CB7C-4E83-443A-95FB-9DC1C5E16FCF}" presName="level2hierChild" presStyleCnt="0"/>
      <dgm:spPr/>
    </dgm:pt>
    <dgm:pt modelId="{AB404C5E-9C98-4809-BAB7-CF8A57BA0BB4}" type="pres">
      <dgm:prSet presAssocID="{D3CA6D00-AE4F-418F-B79D-F777347FC1F1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EFB6BB49-F5F0-4279-8E01-F7EC068B58B2}" type="pres">
      <dgm:prSet presAssocID="{D3CA6D00-AE4F-418F-B79D-F777347FC1F1}" presName="connTx" presStyleLbl="parChTrans1D2" presStyleIdx="0" presStyleCnt="2"/>
      <dgm:spPr/>
      <dgm:t>
        <a:bodyPr/>
        <a:lstStyle/>
        <a:p>
          <a:endParaRPr lang="en-US"/>
        </a:p>
      </dgm:t>
    </dgm:pt>
    <dgm:pt modelId="{A9DFB7D0-C9DF-4AB3-BFF5-00EF98720A3C}" type="pres">
      <dgm:prSet presAssocID="{B41A0B52-6382-45F6-B01D-56A0EC117A7C}" presName="root2" presStyleCnt="0"/>
      <dgm:spPr/>
    </dgm:pt>
    <dgm:pt modelId="{273BA921-F450-4602-9C3A-D6A3C48D14AE}" type="pres">
      <dgm:prSet presAssocID="{B41A0B52-6382-45F6-B01D-56A0EC117A7C}" presName="LevelTwoTextNode" presStyleLbl="node2" presStyleIdx="0" presStyleCnt="2" custScaleX="129891" custScaleY="1153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DF47DA-258B-4F5E-8EB9-EC818B08CD4F}" type="pres">
      <dgm:prSet presAssocID="{B41A0B52-6382-45F6-B01D-56A0EC117A7C}" presName="level3hierChild" presStyleCnt="0"/>
      <dgm:spPr/>
    </dgm:pt>
    <dgm:pt modelId="{FFDAE5F3-43F0-4B27-93F7-F36F0B61FADC}" type="pres">
      <dgm:prSet presAssocID="{ABDCA43D-F272-48E1-9846-EFA7B14552B7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B73E7979-CCD9-4449-9B7D-A87750D8C014}" type="pres">
      <dgm:prSet presAssocID="{ABDCA43D-F272-48E1-9846-EFA7B14552B7}" presName="connTx" presStyleLbl="parChTrans1D3" presStyleIdx="0" presStyleCnt="2"/>
      <dgm:spPr/>
      <dgm:t>
        <a:bodyPr/>
        <a:lstStyle/>
        <a:p>
          <a:endParaRPr lang="en-US"/>
        </a:p>
      </dgm:t>
    </dgm:pt>
    <dgm:pt modelId="{3D91B06F-AE3E-4A96-937D-CC721F709B51}" type="pres">
      <dgm:prSet presAssocID="{2149D307-494D-46FA-976F-322055E3AC3E}" presName="root2" presStyleCnt="0"/>
      <dgm:spPr/>
    </dgm:pt>
    <dgm:pt modelId="{8A56C4C4-096E-4109-86B5-7BAE701F5FF8}" type="pres">
      <dgm:prSet presAssocID="{2149D307-494D-46FA-976F-322055E3AC3E}" presName="LevelTwoTextNode" presStyleLbl="node3" presStyleIdx="0" presStyleCnt="2" custScaleX="126340" custScaleY="1163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31BD39-5DA2-427C-B7B5-C14252083D6F}" type="pres">
      <dgm:prSet presAssocID="{2149D307-494D-46FA-976F-322055E3AC3E}" presName="level3hierChild" presStyleCnt="0"/>
      <dgm:spPr/>
    </dgm:pt>
    <dgm:pt modelId="{AB307A4B-F221-4EE0-AA22-FEFC9DFFA306}" type="pres">
      <dgm:prSet presAssocID="{BD522774-1E33-41D7-92BF-39DC65035F0B}" presName="conn2-1" presStyleLbl="parChTrans1D4" presStyleIdx="0" presStyleCnt="2"/>
      <dgm:spPr/>
      <dgm:t>
        <a:bodyPr/>
        <a:lstStyle/>
        <a:p>
          <a:endParaRPr lang="en-US"/>
        </a:p>
      </dgm:t>
    </dgm:pt>
    <dgm:pt modelId="{414610F7-5D0C-4876-89AC-E9779B61FF78}" type="pres">
      <dgm:prSet presAssocID="{BD522774-1E33-41D7-92BF-39DC65035F0B}" presName="connTx" presStyleLbl="parChTrans1D4" presStyleIdx="0" presStyleCnt="2"/>
      <dgm:spPr/>
      <dgm:t>
        <a:bodyPr/>
        <a:lstStyle/>
        <a:p>
          <a:endParaRPr lang="en-US"/>
        </a:p>
      </dgm:t>
    </dgm:pt>
    <dgm:pt modelId="{A66249A8-6EB0-4E9A-B152-E6A5A9B30A73}" type="pres">
      <dgm:prSet presAssocID="{C88ECBA9-88F1-4D0C-81B2-F6DCB0C645E9}" presName="root2" presStyleCnt="0"/>
      <dgm:spPr/>
    </dgm:pt>
    <dgm:pt modelId="{35173746-C606-4D10-8D51-C4260542D283}" type="pres">
      <dgm:prSet presAssocID="{C88ECBA9-88F1-4D0C-81B2-F6DCB0C645E9}" presName="LevelTwoTextNode" presStyleLbl="node4" presStyleIdx="0" presStyleCnt="2" custScaleX="126069" custScaleY="144405" custLinFactNeighborX="10364" custLinFactNeighborY="635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284501-7888-4156-AA5C-355E40DEEAE5}" type="pres">
      <dgm:prSet presAssocID="{C88ECBA9-88F1-4D0C-81B2-F6DCB0C645E9}" presName="level3hierChild" presStyleCnt="0"/>
      <dgm:spPr/>
    </dgm:pt>
    <dgm:pt modelId="{057CB84B-E7D5-468C-8865-4E8FCDBBC98E}" type="pres">
      <dgm:prSet presAssocID="{4D2DB3BC-6F44-4254-AF1B-EE9685D8017E}" presName="conn2-1" presStyleLbl="parChTrans1D4" presStyleIdx="1" presStyleCnt="2"/>
      <dgm:spPr/>
      <dgm:t>
        <a:bodyPr/>
        <a:lstStyle/>
        <a:p>
          <a:endParaRPr lang="en-US"/>
        </a:p>
      </dgm:t>
    </dgm:pt>
    <dgm:pt modelId="{2294D73F-5317-42E2-B144-0A89BF5F9072}" type="pres">
      <dgm:prSet presAssocID="{4D2DB3BC-6F44-4254-AF1B-EE9685D8017E}" presName="connTx" presStyleLbl="parChTrans1D4" presStyleIdx="1" presStyleCnt="2"/>
      <dgm:spPr/>
      <dgm:t>
        <a:bodyPr/>
        <a:lstStyle/>
        <a:p>
          <a:endParaRPr lang="en-US"/>
        </a:p>
      </dgm:t>
    </dgm:pt>
    <dgm:pt modelId="{CBFA4B7E-0B72-4708-ABEE-46F9ED07DAD0}" type="pres">
      <dgm:prSet presAssocID="{0B20DC7D-31C6-445D-AD0B-B919485D86A9}" presName="root2" presStyleCnt="0"/>
      <dgm:spPr/>
    </dgm:pt>
    <dgm:pt modelId="{7EC4C3BE-CA49-4080-AE09-D5101BCD46B2}" type="pres">
      <dgm:prSet presAssocID="{0B20DC7D-31C6-445D-AD0B-B919485D86A9}" presName="LevelTwoTextNode" presStyleLbl="node4" presStyleIdx="1" presStyleCnt="2" custScaleX="114628" custScaleY="136726" custLinFactNeighborX="514" custLinFactNeighborY="673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5BE17A-D1A2-414E-9059-F85BCEABDC52}" type="pres">
      <dgm:prSet presAssocID="{0B20DC7D-31C6-445D-AD0B-B919485D86A9}" presName="level3hierChild" presStyleCnt="0"/>
      <dgm:spPr/>
    </dgm:pt>
    <dgm:pt modelId="{DD2F24EF-0D32-4BAA-BFE9-F29469625FB0}" type="pres">
      <dgm:prSet presAssocID="{9D5E057D-8D49-40F7-A56A-F69B0F92BB66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76842DAB-97D4-426F-96E6-F92547961056}" type="pres">
      <dgm:prSet presAssocID="{9D5E057D-8D49-40F7-A56A-F69B0F92BB66}" presName="connTx" presStyleLbl="parChTrans1D2" presStyleIdx="1" presStyleCnt="2"/>
      <dgm:spPr/>
      <dgm:t>
        <a:bodyPr/>
        <a:lstStyle/>
        <a:p>
          <a:endParaRPr lang="en-US"/>
        </a:p>
      </dgm:t>
    </dgm:pt>
    <dgm:pt modelId="{09567A75-8831-40E4-A11D-158D0D6BCC49}" type="pres">
      <dgm:prSet presAssocID="{AA799E16-AAAC-4055-9CA7-772068A0554E}" presName="root2" presStyleCnt="0"/>
      <dgm:spPr/>
    </dgm:pt>
    <dgm:pt modelId="{CBB192DE-D279-42DC-8258-38D9CF399490}" type="pres">
      <dgm:prSet presAssocID="{AA799E16-AAAC-4055-9CA7-772068A0554E}" presName="LevelTwoTextNode" presStyleLbl="node2" presStyleIdx="1" presStyleCnt="2" custScaleX="128071" custScaleY="1135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A22B65-5FAA-4FC6-AABA-D6A7BB4CEF46}" type="pres">
      <dgm:prSet presAssocID="{AA799E16-AAAC-4055-9CA7-772068A0554E}" presName="level3hierChild" presStyleCnt="0"/>
      <dgm:spPr/>
    </dgm:pt>
    <dgm:pt modelId="{30C29559-29E8-4E90-B695-9B7278C225B3}" type="pres">
      <dgm:prSet presAssocID="{92F27C70-B5BF-4FD3-85D0-EB6FBB5E5624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A5521F93-DA1B-4FBA-86F5-7341EDE92289}" type="pres">
      <dgm:prSet presAssocID="{92F27C70-B5BF-4FD3-85D0-EB6FBB5E5624}" presName="connTx" presStyleLbl="parChTrans1D3" presStyleIdx="1" presStyleCnt="2"/>
      <dgm:spPr/>
      <dgm:t>
        <a:bodyPr/>
        <a:lstStyle/>
        <a:p>
          <a:endParaRPr lang="en-US"/>
        </a:p>
      </dgm:t>
    </dgm:pt>
    <dgm:pt modelId="{5D753176-2C0E-4F3F-B818-59DD111B7180}" type="pres">
      <dgm:prSet presAssocID="{094B239B-37C8-465F-9FEB-42B4A05C2A2A}" presName="root2" presStyleCnt="0"/>
      <dgm:spPr/>
    </dgm:pt>
    <dgm:pt modelId="{270FDBF8-64C5-4D49-8D1F-A1522476DC63}" type="pres">
      <dgm:prSet presAssocID="{094B239B-37C8-465F-9FEB-42B4A05C2A2A}" presName="LevelTwoTextNode" presStyleLbl="node3" presStyleIdx="1" presStyleCnt="2" custScaleX="130013" custScaleY="1187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4FBE86-9A66-456C-8966-6127B5228596}" type="pres">
      <dgm:prSet presAssocID="{094B239B-37C8-465F-9FEB-42B4A05C2A2A}" presName="level3hierChild" presStyleCnt="0"/>
      <dgm:spPr/>
    </dgm:pt>
  </dgm:ptLst>
  <dgm:cxnLst>
    <dgm:cxn modelId="{C34D2978-1691-435E-8CEF-03C5D6555345}" type="presOf" srcId="{ABDCA43D-F272-48E1-9846-EFA7B14552B7}" destId="{FFDAE5F3-43F0-4B27-93F7-F36F0B61FADC}" srcOrd="0" destOrd="0" presId="urn:microsoft.com/office/officeart/2005/8/layout/hierarchy2"/>
    <dgm:cxn modelId="{8FD0D94B-DBA8-410F-A9EF-7F88C4EE3978}" type="presOf" srcId="{ABDCA43D-F272-48E1-9846-EFA7B14552B7}" destId="{B73E7979-CCD9-4449-9B7D-A87750D8C014}" srcOrd="1" destOrd="0" presId="urn:microsoft.com/office/officeart/2005/8/layout/hierarchy2"/>
    <dgm:cxn modelId="{E8D5C9C9-5D89-48D0-977B-94CE07524E87}" type="presOf" srcId="{D3CA6D00-AE4F-418F-B79D-F777347FC1F1}" destId="{EFB6BB49-F5F0-4279-8E01-F7EC068B58B2}" srcOrd="1" destOrd="0" presId="urn:microsoft.com/office/officeart/2005/8/layout/hierarchy2"/>
    <dgm:cxn modelId="{01ADF18F-B8F9-4453-B65B-B00A2C488EE9}" type="presOf" srcId="{4D2DB3BC-6F44-4254-AF1B-EE9685D8017E}" destId="{2294D73F-5317-42E2-B144-0A89BF5F9072}" srcOrd="1" destOrd="0" presId="urn:microsoft.com/office/officeart/2005/8/layout/hierarchy2"/>
    <dgm:cxn modelId="{37C8D6DD-05EA-48D6-AC4A-E0EB1CC40D51}" type="presOf" srcId="{9D5E057D-8D49-40F7-A56A-F69B0F92BB66}" destId="{76842DAB-97D4-426F-96E6-F92547961056}" srcOrd="1" destOrd="0" presId="urn:microsoft.com/office/officeart/2005/8/layout/hierarchy2"/>
    <dgm:cxn modelId="{8651B101-29F9-47D9-A740-E61ACE266E17}" type="presOf" srcId="{D0675FA1-6312-46EC-8758-9E02C193AFD6}" destId="{A45973B9-D8EA-4BD8-BAF1-FFBBF4BCB3A1}" srcOrd="0" destOrd="0" presId="urn:microsoft.com/office/officeart/2005/8/layout/hierarchy2"/>
    <dgm:cxn modelId="{C07D8DFE-3261-44ED-BE26-35DF4536AC5D}" type="presOf" srcId="{B41A0B52-6382-45F6-B01D-56A0EC117A7C}" destId="{273BA921-F450-4602-9C3A-D6A3C48D14AE}" srcOrd="0" destOrd="0" presId="urn:microsoft.com/office/officeart/2005/8/layout/hierarchy2"/>
    <dgm:cxn modelId="{550C01FF-5856-4B4C-AA33-F699900F50E1}" srcId="{AA799E16-AAAC-4055-9CA7-772068A0554E}" destId="{094B239B-37C8-465F-9FEB-42B4A05C2A2A}" srcOrd="0" destOrd="0" parTransId="{92F27C70-B5BF-4FD3-85D0-EB6FBB5E5624}" sibTransId="{21A73FC3-3054-4F93-92AA-DD4AA45A18E2}"/>
    <dgm:cxn modelId="{F5FD1C62-6E0B-40AF-85F0-E945B4246E14}" type="presOf" srcId="{BD522774-1E33-41D7-92BF-39DC65035F0B}" destId="{AB307A4B-F221-4EE0-AA22-FEFC9DFFA306}" srcOrd="0" destOrd="0" presId="urn:microsoft.com/office/officeart/2005/8/layout/hierarchy2"/>
    <dgm:cxn modelId="{3C4482B7-5119-4467-B7DD-DCC0B10E63A6}" type="presOf" srcId="{92F27C70-B5BF-4FD3-85D0-EB6FBB5E5624}" destId="{30C29559-29E8-4E90-B695-9B7278C225B3}" srcOrd="0" destOrd="0" presId="urn:microsoft.com/office/officeart/2005/8/layout/hierarchy2"/>
    <dgm:cxn modelId="{87E660D9-22A7-4627-9EC7-3FE96993EA84}" type="presOf" srcId="{1829CB7C-4E83-443A-95FB-9DC1C5E16FCF}" destId="{1CE6D45A-FF02-406D-9E08-5D63B42D8E38}" srcOrd="0" destOrd="0" presId="urn:microsoft.com/office/officeart/2005/8/layout/hierarchy2"/>
    <dgm:cxn modelId="{71A6B442-A8DE-4ED7-8EBE-94E5EBF6E83B}" type="presOf" srcId="{92F27C70-B5BF-4FD3-85D0-EB6FBB5E5624}" destId="{A5521F93-DA1B-4FBA-86F5-7341EDE92289}" srcOrd="1" destOrd="0" presId="urn:microsoft.com/office/officeart/2005/8/layout/hierarchy2"/>
    <dgm:cxn modelId="{6EAFDBB0-ACD9-4944-9ADC-C56B6EDD53CE}" srcId="{1829CB7C-4E83-443A-95FB-9DC1C5E16FCF}" destId="{B41A0B52-6382-45F6-B01D-56A0EC117A7C}" srcOrd="0" destOrd="0" parTransId="{D3CA6D00-AE4F-418F-B79D-F777347FC1F1}" sibTransId="{AE701F3C-02F2-4203-BE50-F141879A6EAB}"/>
    <dgm:cxn modelId="{EB394BB7-9BDB-4976-B022-3D964989331B}" type="presOf" srcId="{9D5E057D-8D49-40F7-A56A-F69B0F92BB66}" destId="{DD2F24EF-0D32-4BAA-BFE9-F29469625FB0}" srcOrd="0" destOrd="0" presId="urn:microsoft.com/office/officeart/2005/8/layout/hierarchy2"/>
    <dgm:cxn modelId="{FF2CFC2D-87C2-4632-BDF8-8EEF817CD961}" srcId="{C88ECBA9-88F1-4D0C-81B2-F6DCB0C645E9}" destId="{0B20DC7D-31C6-445D-AD0B-B919485D86A9}" srcOrd="0" destOrd="0" parTransId="{4D2DB3BC-6F44-4254-AF1B-EE9685D8017E}" sibTransId="{D4E727AD-08CD-4FB5-B057-DA5C1D913BEB}"/>
    <dgm:cxn modelId="{EA7B323A-868B-4449-91EA-DD9E4D021DCA}" srcId="{2149D307-494D-46FA-976F-322055E3AC3E}" destId="{C88ECBA9-88F1-4D0C-81B2-F6DCB0C645E9}" srcOrd="0" destOrd="0" parTransId="{BD522774-1E33-41D7-92BF-39DC65035F0B}" sibTransId="{B10C4CD2-CD5B-4C52-8D65-E76C70C93DF8}"/>
    <dgm:cxn modelId="{45F8CECC-1E7A-4781-BA73-8B4AF849D0A0}" type="presOf" srcId="{4D2DB3BC-6F44-4254-AF1B-EE9685D8017E}" destId="{057CB84B-E7D5-468C-8865-4E8FCDBBC98E}" srcOrd="0" destOrd="0" presId="urn:microsoft.com/office/officeart/2005/8/layout/hierarchy2"/>
    <dgm:cxn modelId="{DECE67D9-DA71-4785-94A4-405035D135A9}" srcId="{1829CB7C-4E83-443A-95FB-9DC1C5E16FCF}" destId="{AA799E16-AAAC-4055-9CA7-772068A0554E}" srcOrd="1" destOrd="0" parTransId="{9D5E057D-8D49-40F7-A56A-F69B0F92BB66}" sibTransId="{2CE63098-C43E-480C-85EA-946936862C0D}"/>
    <dgm:cxn modelId="{72588437-822A-4FFA-A275-A875A4F3EB48}" srcId="{D0675FA1-6312-46EC-8758-9E02C193AFD6}" destId="{1829CB7C-4E83-443A-95FB-9DC1C5E16FCF}" srcOrd="0" destOrd="0" parTransId="{B106CDD2-7FF7-47E2-BFBE-871C2E8D869D}" sibTransId="{774570C1-B7DF-4975-971F-02FE7C7930F7}"/>
    <dgm:cxn modelId="{256EEB21-46FA-4281-8367-035704C0CDC7}" type="presOf" srcId="{AA799E16-AAAC-4055-9CA7-772068A0554E}" destId="{CBB192DE-D279-42DC-8258-38D9CF399490}" srcOrd="0" destOrd="0" presId="urn:microsoft.com/office/officeart/2005/8/layout/hierarchy2"/>
    <dgm:cxn modelId="{46BF4B03-AB16-47F7-AA34-CE6BA97C8765}" type="presOf" srcId="{D3CA6D00-AE4F-418F-B79D-F777347FC1F1}" destId="{AB404C5E-9C98-4809-BAB7-CF8A57BA0BB4}" srcOrd="0" destOrd="0" presId="urn:microsoft.com/office/officeart/2005/8/layout/hierarchy2"/>
    <dgm:cxn modelId="{2B886884-16D2-4297-B4E1-A65FF651772B}" type="presOf" srcId="{C88ECBA9-88F1-4D0C-81B2-F6DCB0C645E9}" destId="{35173746-C606-4D10-8D51-C4260542D283}" srcOrd="0" destOrd="0" presId="urn:microsoft.com/office/officeart/2005/8/layout/hierarchy2"/>
    <dgm:cxn modelId="{D7F0221C-D22F-4E00-A619-09F7F9EF8750}" type="presOf" srcId="{BD522774-1E33-41D7-92BF-39DC65035F0B}" destId="{414610F7-5D0C-4876-89AC-E9779B61FF78}" srcOrd="1" destOrd="0" presId="urn:microsoft.com/office/officeart/2005/8/layout/hierarchy2"/>
    <dgm:cxn modelId="{2D5A4C54-D35A-426C-B4F2-666F1E92FFD3}" srcId="{B41A0B52-6382-45F6-B01D-56A0EC117A7C}" destId="{2149D307-494D-46FA-976F-322055E3AC3E}" srcOrd="0" destOrd="0" parTransId="{ABDCA43D-F272-48E1-9846-EFA7B14552B7}" sibTransId="{DD2EEE1B-184B-4AF6-BA8B-B2F1C0E83139}"/>
    <dgm:cxn modelId="{5896535C-3E31-40D5-9A41-199A78AC9BA2}" type="presOf" srcId="{2149D307-494D-46FA-976F-322055E3AC3E}" destId="{8A56C4C4-096E-4109-86B5-7BAE701F5FF8}" srcOrd="0" destOrd="0" presId="urn:microsoft.com/office/officeart/2005/8/layout/hierarchy2"/>
    <dgm:cxn modelId="{1C42EAF6-9F81-4450-9EE2-AD5C2CD2205A}" type="presOf" srcId="{0B20DC7D-31C6-445D-AD0B-B919485D86A9}" destId="{7EC4C3BE-CA49-4080-AE09-D5101BCD46B2}" srcOrd="0" destOrd="0" presId="urn:microsoft.com/office/officeart/2005/8/layout/hierarchy2"/>
    <dgm:cxn modelId="{74ECAB27-9EC7-40ED-9E74-12528BF5E534}" type="presOf" srcId="{094B239B-37C8-465F-9FEB-42B4A05C2A2A}" destId="{270FDBF8-64C5-4D49-8D1F-A1522476DC63}" srcOrd="0" destOrd="0" presId="urn:microsoft.com/office/officeart/2005/8/layout/hierarchy2"/>
    <dgm:cxn modelId="{984C842B-56C3-477A-B1C8-25958DAF897A}" type="presParOf" srcId="{A45973B9-D8EA-4BD8-BAF1-FFBBF4BCB3A1}" destId="{DD578EBA-3D80-4811-919C-D22072E9125D}" srcOrd="0" destOrd="0" presId="urn:microsoft.com/office/officeart/2005/8/layout/hierarchy2"/>
    <dgm:cxn modelId="{8F6282CC-221B-49FA-ACE7-CBFE285B605D}" type="presParOf" srcId="{DD578EBA-3D80-4811-919C-D22072E9125D}" destId="{1CE6D45A-FF02-406D-9E08-5D63B42D8E38}" srcOrd="0" destOrd="0" presId="urn:microsoft.com/office/officeart/2005/8/layout/hierarchy2"/>
    <dgm:cxn modelId="{E06D3234-18B4-4F3C-A5C9-87FD557B6754}" type="presParOf" srcId="{DD578EBA-3D80-4811-919C-D22072E9125D}" destId="{695D2730-C8F7-4974-81C8-FE7FB0925638}" srcOrd="1" destOrd="0" presId="urn:microsoft.com/office/officeart/2005/8/layout/hierarchy2"/>
    <dgm:cxn modelId="{32A461AA-B308-40C2-B3C6-48BBD487EBED}" type="presParOf" srcId="{695D2730-C8F7-4974-81C8-FE7FB0925638}" destId="{AB404C5E-9C98-4809-BAB7-CF8A57BA0BB4}" srcOrd="0" destOrd="0" presId="urn:microsoft.com/office/officeart/2005/8/layout/hierarchy2"/>
    <dgm:cxn modelId="{52CACF49-9D53-40A3-BB2F-D3E1D53EA581}" type="presParOf" srcId="{AB404C5E-9C98-4809-BAB7-CF8A57BA0BB4}" destId="{EFB6BB49-F5F0-4279-8E01-F7EC068B58B2}" srcOrd="0" destOrd="0" presId="urn:microsoft.com/office/officeart/2005/8/layout/hierarchy2"/>
    <dgm:cxn modelId="{4257185E-AC00-4361-9EA9-F53980DA3302}" type="presParOf" srcId="{695D2730-C8F7-4974-81C8-FE7FB0925638}" destId="{A9DFB7D0-C9DF-4AB3-BFF5-00EF98720A3C}" srcOrd="1" destOrd="0" presId="urn:microsoft.com/office/officeart/2005/8/layout/hierarchy2"/>
    <dgm:cxn modelId="{D1184BC7-E6B8-4E41-940B-6095F22C650C}" type="presParOf" srcId="{A9DFB7D0-C9DF-4AB3-BFF5-00EF98720A3C}" destId="{273BA921-F450-4602-9C3A-D6A3C48D14AE}" srcOrd="0" destOrd="0" presId="urn:microsoft.com/office/officeart/2005/8/layout/hierarchy2"/>
    <dgm:cxn modelId="{80C62BCF-7830-45A0-8749-CED405F2EC0B}" type="presParOf" srcId="{A9DFB7D0-C9DF-4AB3-BFF5-00EF98720A3C}" destId="{5BDF47DA-258B-4F5E-8EB9-EC818B08CD4F}" srcOrd="1" destOrd="0" presId="urn:microsoft.com/office/officeart/2005/8/layout/hierarchy2"/>
    <dgm:cxn modelId="{F1A884DA-063F-4C48-A28C-56BCC08C1EB7}" type="presParOf" srcId="{5BDF47DA-258B-4F5E-8EB9-EC818B08CD4F}" destId="{FFDAE5F3-43F0-4B27-93F7-F36F0B61FADC}" srcOrd="0" destOrd="0" presId="urn:microsoft.com/office/officeart/2005/8/layout/hierarchy2"/>
    <dgm:cxn modelId="{6806C6EE-8392-4051-B60D-7ACF230745C4}" type="presParOf" srcId="{FFDAE5F3-43F0-4B27-93F7-F36F0B61FADC}" destId="{B73E7979-CCD9-4449-9B7D-A87750D8C014}" srcOrd="0" destOrd="0" presId="urn:microsoft.com/office/officeart/2005/8/layout/hierarchy2"/>
    <dgm:cxn modelId="{421D2D9A-8CD6-4AD1-9139-EA6B43D14F04}" type="presParOf" srcId="{5BDF47DA-258B-4F5E-8EB9-EC818B08CD4F}" destId="{3D91B06F-AE3E-4A96-937D-CC721F709B51}" srcOrd="1" destOrd="0" presId="urn:microsoft.com/office/officeart/2005/8/layout/hierarchy2"/>
    <dgm:cxn modelId="{C3D4EEF5-D86C-4FB1-BB2C-658B69EB5469}" type="presParOf" srcId="{3D91B06F-AE3E-4A96-937D-CC721F709B51}" destId="{8A56C4C4-096E-4109-86B5-7BAE701F5FF8}" srcOrd="0" destOrd="0" presId="urn:microsoft.com/office/officeart/2005/8/layout/hierarchy2"/>
    <dgm:cxn modelId="{733F4F9C-3664-4908-8312-ED700B0AD50C}" type="presParOf" srcId="{3D91B06F-AE3E-4A96-937D-CC721F709B51}" destId="{1C31BD39-5DA2-427C-B7B5-C14252083D6F}" srcOrd="1" destOrd="0" presId="urn:microsoft.com/office/officeart/2005/8/layout/hierarchy2"/>
    <dgm:cxn modelId="{7679F5A6-10AC-46FD-ABB4-14FD19799E42}" type="presParOf" srcId="{1C31BD39-5DA2-427C-B7B5-C14252083D6F}" destId="{AB307A4B-F221-4EE0-AA22-FEFC9DFFA306}" srcOrd="0" destOrd="0" presId="urn:microsoft.com/office/officeart/2005/8/layout/hierarchy2"/>
    <dgm:cxn modelId="{4FFF0F46-9F75-476A-A9D6-965D28B60C27}" type="presParOf" srcId="{AB307A4B-F221-4EE0-AA22-FEFC9DFFA306}" destId="{414610F7-5D0C-4876-89AC-E9779B61FF78}" srcOrd="0" destOrd="0" presId="urn:microsoft.com/office/officeart/2005/8/layout/hierarchy2"/>
    <dgm:cxn modelId="{AC448E30-BED5-49B6-AC4E-68D4080184DF}" type="presParOf" srcId="{1C31BD39-5DA2-427C-B7B5-C14252083D6F}" destId="{A66249A8-6EB0-4E9A-B152-E6A5A9B30A73}" srcOrd="1" destOrd="0" presId="urn:microsoft.com/office/officeart/2005/8/layout/hierarchy2"/>
    <dgm:cxn modelId="{674740EB-5B49-417B-AD29-82D98E5126D8}" type="presParOf" srcId="{A66249A8-6EB0-4E9A-B152-E6A5A9B30A73}" destId="{35173746-C606-4D10-8D51-C4260542D283}" srcOrd="0" destOrd="0" presId="urn:microsoft.com/office/officeart/2005/8/layout/hierarchy2"/>
    <dgm:cxn modelId="{331EA7AC-ED28-4482-8257-4B26D341A2A2}" type="presParOf" srcId="{A66249A8-6EB0-4E9A-B152-E6A5A9B30A73}" destId="{23284501-7888-4156-AA5C-355E40DEEAE5}" srcOrd="1" destOrd="0" presId="urn:microsoft.com/office/officeart/2005/8/layout/hierarchy2"/>
    <dgm:cxn modelId="{BDC16300-4ED4-46F3-A509-83017EA915E4}" type="presParOf" srcId="{23284501-7888-4156-AA5C-355E40DEEAE5}" destId="{057CB84B-E7D5-468C-8865-4E8FCDBBC98E}" srcOrd="0" destOrd="0" presId="urn:microsoft.com/office/officeart/2005/8/layout/hierarchy2"/>
    <dgm:cxn modelId="{D6FAECB0-0C29-426B-B5B4-D9ED957776DE}" type="presParOf" srcId="{057CB84B-E7D5-468C-8865-4E8FCDBBC98E}" destId="{2294D73F-5317-42E2-B144-0A89BF5F9072}" srcOrd="0" destOrd="0" presId="urn:microsoft.com/office/officeart/2005/8/layout/hierarchy2"/>
    <dgm:cxn modelId="{7CEA5D22-B84B-4F6B-9A90-66B3C2388659}" type="presParOf" srcId="{23284501-7888-4156-AA5C-355E40DEEAE5}" destId="{CBFA4B7E-0B72-4708-ABEE-46F9ED07DAD0}" srcOrd="1" destOrd="0" presId="urn:microsoft.com/office/officeart/2005/8/layout/hierarchy2"/>
    <dgm:cxn modelId="{116FA600-0CA5-4AAF-A9C1-DA014DE5488D}" type="presParOf" srcId="{CBFA4B7E-0B72-4708-ABEE-46F9ED07DAD0}" destId="{7EC4C3BE-CA49-4080-AE09-D5101BCD46B2}" srcOrd="0" destOrd="0" presId="urn:microsoft.com/office/officeart/2005/8/layout/hierarchy2"/>
    <dgm:cxn modelId="{C83A0C7A-ACE9-481A-A444-00C47B55EADC}" type="presParOf" srcId="{CBFA4B7E-0B72-4708-ABEE-46F9ED07DAD0}" destId="{DD5BE17A-D1A2-414E-9059-F85BCEABDC52}" srcOrd="1" destOrd="0" presId="urn:microsoft.com/office/officeart/2005/8/layout/hierarchy2"/>
    <dgm:cxn modelId="{E8E62CFF-490B-4875-A022-0DCDB9635D46}" type="presParOf" srcId="{695D2730-C8F7-4974-81C8-FE7FB0925638}" destId="{DD2F24EF-0D32-4BAA-BFE9-F29469625FB0}" srcOrd="2" destOrd="0" presId="urn:microsoft.com/office/officeart/2005/8/layout/hierarchy2"/>
    <dgm:cxn modelId="{A89CFE2F-2A40-4BC7-B083-1CD0459C3A18}" type="presParOf" srcId="{DD2F24EF-0D32-4BAA-BFE9-F29469625FB0}" destId="{76842DAB-97D4-426F-96E6-F92547961056}" srcOrd="0" destOrd="0" presId="urn:microsoft.com/office/officeart/2005/8/layout/hierarchy2"/>
    <dgm:cxn modelId="{48A0977B-0B38-46C7-A051-B0E6B99E8D2A}" type="presParOf" srcId="{695D2730-C8F7-4974-81C8-FE7FB0925638}" destId="{09567A75-8831-40E4-A11D-158D0D6BCC49}" srcOrd="3" destOrd="0" presId="urn:microsoft.com/office/officeart/2005/8/layout/hierarchy2"/>
    <dgm:cxn modelId="{CB030115-D8B3-453B-8427-59D860A9B861}" type="presParOf" srcId="{09567A75-8831-40E4-A11D-158D0D6BCC49}" destId="{CBB192DE-D279-42DC-8258-38D9CF399490}" srcOrd="0" destOrd="0" presId="urn:microsoft.com/office/officeart/2005/8/layout/hierarchy2"/>
    <dgm:cxn modelId="{C197BB34-9EAA-40C8-A1DB-4062D4188C99}" type="presParOf" srcId="{09567A75-8831-40E4-A11D-158D0D6BCC49}" destId="{76A22B65-5FAA-4FC6-AABA-D6A7BB4CEF46}" srcOrd="1" destOrd="0" presId="urn:microsoft.com/office/officeart/2005/8/layout/hierarchy2"/>
    <dgm:cxn modelId="{382E8B08-7ADE-462A-B1BC-C6EE76B323B1}" type="presParOf" srcId="{76A22B65-5FAA-4FC6-AABA-D6A7BB4CEF46}" destId="{30C29559-29E8-4E90-B695-9B7278C225B3}" srcOrd="0" destOrd="0" presId="urn:microsoft.com/office/officeart/2005/8/layout/hierarchy2"/>
    <dgm:cxn modelId="{41EA97CF-4076-4534-916F-285587E6670A}" type="presParOf" srcId="{30C29559-29E8-4E90-B695-9B7278C225B3}" destId="{A5521F93-DA1B-4FBA-86F5-7341EDE92289}" srcOrd="0" destOrd="0" presId="urn:microsoft.com/office/officeart/2005/8/layout/hierarchy2"/>
    <dgm:cxn modelId="{738D68DD-9DD1-4067-82E6-13B24EA60F9E}" type="presParOf" srcId="{76A22B65-5FAA-4FC6-AABA-D6A7BB4CEF46}" destId="{5D753176-2C0E-4F3F-B818-59DD111B7180}" srcOrd="1" destOrd="0" presId="urn:microsoft.com/office/officeart/2005/8/layout/hierarchy2"/>
    <dgm:cxn modelId="{A8975388-16C3-47EE-8F67-E5F9B8AFA657}" type="presParOf" srcId="{5D753176-2C0E-4F3F-B818-59DD111B7180}" destId="{270FDBF8-64C5-4D49-8D1F-A1522476DC63}" srcOrd="0" destOrd="0" presId="urn:microsoft.com/office/officeart/2005/8/layout/hierarchy2"/>
    <dgm:cxn modelId="{1B35D3E1-64E4-48FB-95F1-CE60107C2C5F}" type="presParOf" srcId="{5D753176-2C0E-4F3F-B818-59DD111B7180}" destId="{914FBE86-9A66-456C-8966-6127B522859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E8AB9-16C0-3645-A6DD-63975CC3464D}" type="datetimeFigureOut">
              <a:rPr lang="en-US" smtClean="0"/>
              <a:pPr/>
              <a:t>5/9/2016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5325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D313F-63BD-DA45-B361-F8C94543D2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89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292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774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02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3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679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249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10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398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04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74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84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3350" y="1160463"/>
            <a:ext cx="4178300" cy="3133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4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650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99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38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3350" y="1160463"/>
            <a:ext cx="4178300" cy="3133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0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0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79725" y="520700"/>
            <a:ext cx="3476625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E7B2C-7CF5-B246-A93D-EE643629E7C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575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0D4291-39C2-41EA-BD0B-4C09DBC715E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24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79725" y="520700"/>
            <a:ext cx="3476625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E7B2C-7CF5-B246-A93D-EE643629E7C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0044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966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28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95707" y="2130425"/>
            <a:ext cx="5810244" cy="406519"/>
          </a:xfrm>
          <a:ln>
            <a:noFill/>
          </a:ln>
        </p:spPr>
        <p:txBody>
          <a:bodyPr>
            <a:normAutofit/>
          </a:bodyPr>
          <a:lstStyle>
            <a:lvl1pPr algn="l">
              <a:defRPr sz="2600" b="1" baseline="0">
                <a:solidFill>
                  <a:srgbClr val="10335A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Presentation Title: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95707" y="3851910"/>
            <a:ext cx="5334480" cy="594788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aseline="0">
                <a:solidFill>
                  <a:srgbClr val="10335A"/>
                </a:solidFill>
                <a:latin typeface="Arial Blac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at the xxx Conference, city, state (location)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V="1">
            <a:off x="2895707" y="3718988"/>
            <a:ext cx="5334480" cy="794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V="1">
            <a:off x="2895707" y="4910663"/>
            <a:ext cx="5334480" cy="794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31339" y="6155267"/>
            <a:ext cx="8675593" cy="794"/>
          </a:xfrm>
          <a:prstGeom prst="line">
            <a:avLst/>
          </a:prstGeom>
          <a:ln w="12700" cap="flat" cmpd="sng" algn="ctr">
            <a:solidFill>
              <a:srgbClr val="D224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826956" y="2629291"/>
            <a:ext cx="5806963" cy="926295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600" b="0">
                <a:solidFill>
                  <a:srgbClr val="10335A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600">
                <a:latin typeface="Arial" pitchFamily="34" charset="0"/>
                <a:cs typeface="Arial" pitchFamily="34" charset="0"/>
              </a:defRPr>
            </a:lvl2pPr>
            <a:lvl3pPr>
              <a:defRPr sz="2600">
                <a:latin typeface="Arial" pitchFamily="34" charset="0"/>
                <a:cs typeface="Arial" pitchFamily="34" charset="0"/>
              </a:defRPr>
            </a:lvl3pPr>
            <a:lvl4pPr>
              <a:defRPr sz="2600">
                <a:latin typeface="Arial" pitchFamily="34" charset="0"/>
                <a:cs typeface="Arial" pitchFamily="34" charset="0"/>
              </a:defRPr>
            </a:lvl4pPr>
            <a:lvl5pPr>
              <a:defRPr sz="2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 (after colon) in this font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2826957" y="5132388"/>
            <a:ext cx="5806963" cy="914400"/>
          </a:xfrm>
          <a:ln>
            <a:noFill/>
          </a:ln>
        </p:spPr>
        <p:txBody>
          <a:bodyPr>
            <a:normAutofit/>
          </a:bodyPr>
          <a:lstStyle>
            <a:lvl1pPr>
              <a:spcBef>
                <a:spcPct val="20000"/>
              </a:spcBef>
              <a:buNone/>
              <a:defRPr sz="1600">
                <a:solidFill>
                  <a:srgbClr val="10335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20000"/>
              </a:spcBef>
            </a:pPr>
            <a:r>
              <a:rPr kumimoji="0" lang="en-US" sz="160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Author • Author</a:t>
            </a:r>
            <a:r>
              <a:rPr lang="en-US" sz="1600" dirty="0" smtClean="0">
                <a:latin typeface="Arial"/>
                <a:cs typeface="Arial"/>
              </a:rPr>
              <a:t> • Author</a:t>
            </a:r>
            <a:endParaRPr kumimoji="0" lang="en-US" sz="160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>
              <a:spcBef>
                <a:spcPct val="20000"/>
              </a:spcBef>
            </a:pPr>
            <a:r>
              <a:rPr lang="en-US" sz="1600" dirty="0" smtClean="0">
                <a:latin typeface="Arial"/>
                <a:cs typeface="Arial"/>
              </a:rPr>
              <a:t>Author • Author • Author</a:t>
            </a:r>
            <a:endParaRPr kumimoji="0" lang="en-US" sz="160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826957" y="4610100"/>
            <a:ext cx="5334480" cy="335598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500" baseline="0">
                <a:solidFill>
                  <a:srgbClr val="10335A"/>
                </a:solidFill>
                <a:latin typeface="Arial Black" pitchFamily="34" charset="0"/>
              </a:defRPr>
            </a:lvl1pPr>
          </a:lstStyle>
          <a:p>
            <a:pPr lvl="0"/>
            <a:r>
              <a:rPr lang="en-US" dirty="0" smtClean="0"/>
              <a:t>Enter conference date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31339" y="924449"/>
            <a:ext cx="8675593" cy="794"/>
          </a:xfrm>
          <a:prstGeom prst="line">
            <a:avLst/>
          </a:prstGeom>
          <a:ln w="50800" cap="flat" cmpd="sng" algn="ctr">
            <a:solidFill>
              <a:srgbClr val="E700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2895707" y="3718988"/>
            <a:ext cx="5334480" cy="794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2895707" y="4910663"/>
            <a:ext cx="5334480" cy="794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231339" y="6155267"/>
            <a:ext cx="8675593" cy="794"/>
          </a:xfrm>
          <a:prstGeom prst="line">
            <a:avLst/>
          </a:prstGeom>
          <a:ln w="12700" cap="flat" cmpd="sng" algn="ctr">
            <a:solidFill>
              <a:srgbClr val="D224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N:\Corporate\Communications\Images\logos\_Mathematica Policy Research Logo\Mathematica-logo-RGB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898009" y="-5855168"/>
            <a:ext cx="2512944" cy="832092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/>
          <p:nvPr userDrawn="1"/>
        </p:nvCxnSpPr>
        <p:spPr>
          <a:xfrm flipV="1">
            <a:off x="231339" y="924449"/>
            <a:ext cx="8675593" cy="794"/>
          </a:xfrm>
          <a:prstGeom prst="line">
            <a:avLst/>
          </a:prstGeom>
          <a:ln w="50800" cap="flat" cmpd="sng" algn="ctr">
            <a:solidFill>
              <a:srgbClr val="E700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9" y="206948"/>
            <a:ext cx="1764430" cy="6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2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206888"/>
            <a:ext cx="7772400" cy="15001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  <a:latin typeface="Arial Black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Slide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smtClean="0">
                <a:solidFill>
                  <a:srgbClr val="10335A"/>
                </a:solidFill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dirty="0" smtClean="0">
              <a:solidFill>
                <a:srgbClr val="10335A"/>
              </a:solidFill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0" y="6273212"/>
            <a:ext cx="1491996" cy="55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9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Table Title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smtClean="0">
                <a:solidFill>
                  <a:srgbClr val="10335A"/>
                </a:solidFill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dirty="0" smtClean="0">
              <a:solidFill>
                <a:srgbClr val="10335A"/>
              </a:solidFill>
              <a:cs typeface="Arial Black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54983" y="5272161"/>
            <a:ext cx="8443782" cy="914400"/>
          </a:xfrm>
        </p:spPr>
        <p:txBody>
          <a:bodyPr>
            <a:noAutofit/>
          </a:bodyPr>
          <a:lstStyle>
            <a:lvl1pPr marL="709613" indent="-1074738">
              <a:buNone/>
              <a:defRPr sz="1200" baseline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Add Source and Notes here.</a:t>
            </a:r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1"/>
          </p:nvPr>
        </p:nvSpPr>
        <p:spPr>
          <a:xfrm>
            <a:off x="354983" y="1045029"/>
            <a:ext cx="8443782" cy="41054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table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3" y="6273805"/>
            <a:ext cx="1491996" cy="55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83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or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Figure or Chart Title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smtClean="0">
                <a:solidFill>
                  <a:srgbClr val="10335A"/>
                </a:solidFill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dirty="0" smtClean="0">
              <a:solidFill>
                <a:srgbClr val="10335A"/>
              </a:solidFill>
              <a:cs typeface="Arial Black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54983" y="5272161"/>
            <a:ext cx="8443782" cy="914400"/>
          </a:xfrm>
        </p:spPr>
        <p:txBody>
          <a:bodyPr>
            <a:noAutofit/>
          </a:bodyPr>
          <a:lstStyle>
            <a:lvl1pPr marL="709613" indent="-1074738">
              <a:buNone/>
              <a:defRPr sz="1200" baseline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Add Source and Notes here.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1"/>
          </p:nvPr>
        </p:nvSpPr>
        <p:spPr>
          <a:xfrm>
            <a:off x="354983" y="1035698"/>
            <a:ext cx="8443782" cy="412413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3" y="6248497"/>
            <a:ext cx="1491996" cy="55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83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smtClean="0">
                <a:solidFill>
                  <a:srgbClr val="10335A"/>
                </a:solidFill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dirty="0" smtClean="0">
              <a:solidFill>
                <a:srgbClr val="10335A"/>
              </a:solidFill>
              <a:cs typeface="Arial Black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3" y="6223005"/>
            <a:ext cx="1491996" cy="55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54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ullets --no banne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996696" y="1325880"/>
            <a:ext cx="7368988" cy="4102474"/>
          </a:xfrm>
        </p:spPr>
        <p:txBody>
          <a:bodyPr/>
          <a:lstStyle>
            <a:lvl1pPr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lang="en-US" sz="2000" b="1" kern="12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buClr>
                <a:schemeClr val="tx1"/>
              </a:buClr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rgbClr val="CE1141"/>
              </a:buCl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rgbClr val="CE1141"/>
              </a:buCl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27432"/>
            <a:ext cx="7395881" cy="667512"/>
          </a:xfrm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CHCE 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108" y="6234061"/>
            <a:ext cx="1484208" cy="54829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smtClean="0">
                <a:solidFill>
                  <a:srgbClr val="10335A"/>
                </a:solidFill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dirty="0" smtClean="0">
              <a:solidFill>
                <a:srgbClr val="10335A"/>
              </a:solidFill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184943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0507842-9BB5-40E2-A2EE-923697D830A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91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175" y="203200"/>
            <a:ext cx="84486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841500"/>
            <a:ext cx="82423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4350657" y="6298905"/>
            <a:ext cx="442686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E68CEE3-F570-4915-A5A9-A3387A82AA8A}" type="slidenum">
              <a:rPr lang="en-US" sz="1200" b="1" smtClean="0">
                <a:solidFill>
                  <a:srgbClr val="EEECE1"/>
                </a:solidFill>
              </a:rPr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b="1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45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006-6835-4B1F-8199-C8D16D6066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28D4-F3F3-4E53-8E75-ACEE1B8C3B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0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00">
        <p:fade/>
      </p:transition>
    </mc:Choice>
    <mc:Fallback xmlns="">
      <p:transition spd="med" advTm="52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006-6835-4B1F-8199-C8D16D6066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28D4-F3F3-4E53-8E75-ACEE1B8C3B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9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00">
        <p:fade/>
      </p:transition>
    </mc:Choice>
    <mc:Fallback xmlns="">
      <p:transition spd="med" advTm="52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006-6835-4B1F-8199-C8D16D6066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28D4-F3F3-4E53-8E75-ACEE1B8C3B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7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00">
        <p:fade/>
      </p:transition>
    </mc:Choice>
    <mc:Fallback xmlns="">
      <p:transition spd="med" advTm="52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ert Text--One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10335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 smtClean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57200" y="1173480"/>
            <a:ext cx="8229599" cy="4846320"/>
          </a:xfrm>
          <a:ln>
            <a:noFill/>
          </a:ln>
        </p:spPr>
        <p:txBody>
          <a:bodyPr/>
          <a:lstStyle>
            <a:lvl1pPr marL="228600" indent="-228600">
              <a:spcBef>
                <a:spcPts val="1000"/>
              </a:spcBef>
              <a:spcAft>
                <a:spcPts val="600"/>
              </a:spcAft>
              <a:buClr>
                <a:srgbClr val="10335A"/>
              </a:buClr>
              <a:buSzPct val="115000"/>
              <a:defRPr sz="2400" b="1">
                <a:solidFill>
                  <a:srgbClr val="10335A"/>
                </a:solidFill>
                <a:latin typeface="Arial Bold" pitchFamily="34" charset="0"/>
                <a:cs typeface="Arial Bold" pitchFamily="34" charset="0"/>
              </a:defRPr>
            </a:lvl1pPr>
            <a:lvl2pPr marL="457200" indent="-228600">
              <a:spcBef>
                <a:spcPts val="300"/>
              </a:spcBef>
              <a:spcAft>
                <a:spcPts val="300"/>
              </a:spcAft>
              <a:buClr>
                <a:srgbClr val="10335A"/>
              </a:buClr>
              <a:defRPr sz="2000" b="1">
                <a:solidFill>
                  <a:srgbClr val="10335A"/>
                </a:solidFill>
                <a:latin typeface="Arial Bold" pitchFamily="34" charset="0"/>
                <a:cs typeface="Arial Bold" pitchFamily="34" charset="0"/>
              </a:defRPr>
            </a:lvl2pPr>
            <a:lvl3pPr marL="685800" indent="-228600">
              <a:spcBef>
                <a:spcPts val="300"/>
              </a:spcBef>
              <a:buClr>
                <a:srgbClr val="10335A"/>
              </a:buClr>
              <a:defRPr sz="1800">
                <a:solidFill>
                  <a:srgbClr val="10335A"/>
                </a:solidFill>
              </a:defRPr>
            </a:lvl3pPr>
            <a:lvl4pPr marL="1316038" indent="-346075">
              <a:spcBef>
                <a:spcPts val="300"/>
              </a:spcBef>
              <a:defRPr sz="1400"/>
            </a:lvl4pPr>
            <a:lvl5pPr marL="1660525" indent="-344488">
              <a:spcBef>
                <a:spcPts val="300"/>
              </a:spcBef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 smtClean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0" y="6270042"/>
            <a:ext cx="1238871" cy="45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68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006-6835-4B1F-8199-C8D16D6066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28D4-F3F3-4E53-8E75-ACEE1B8C3B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00">
        <p:fade/>
      </p:transition>
    </mc:Choice>
    <mc:Fallback xmlns="">
      <p:transition spd="med" advTm="52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006-6835-4B1F-8199-C8D16D6066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28D4-F3F3-4E53-8E75-ACEE1B8C3B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00">
        <p:fade/>
      </p:transition>
    </mc:Choice>
    <mc:Fallback xmlns="">
      <p:transition spd="med" advTm="52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006-6835-4B1F-8199-C8D16D6066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28D4-F3F3-4E53-8E75-ACEE1B8C3B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71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00">
        <p:fade/>
      </p:transition>
    </mc:Choice>
    <mc:Fallback xmlns="">
      <p:transition spd="med" advTm="52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006-6835-4B1F-8199-C8D16D6066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28D4-F3F3-4E53-8E75-ACEE1B8C3B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00">
        <p:fade/>
      </p:transition>
    </mc:Choice>
    <mc:Fallback xmlns="">
      <p:transition spd="med" advTm="52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006-6835-4B1F-8199-C8D16D6066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28D4-F3F3-4E53-8E75-ACEE1B8C3B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9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00">
        <p:fade/>
      </p:transition>
    </mc:Choice>
    <mc:Fallback xmlns="">
      <p:transition spd="med" advTm="52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006-6835-4B1F-8199-C8D16D6066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28D4-F3F3-4E53-8E75-ACEE1B8C3B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8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00">
        <p:fade/>
      </p:transition>
    </mc:Choice>
    <mc:Fallback xmlns="">
      <p:transition spd="med" advTm="52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006-6835-4B1F-8199-C8D16D6066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28D4-F3F3-4E53-8E75-ACEE1B8C3B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00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00">
        <p:fade/>
      </p:transition>
    </mc:Choice>
    <mc:Fallback xmlns="">
      <p:transition spd="med" advTm="52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006-6835-4B1F-8199-C8D16D6066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28D4-F3F3-4E53-8E75-ACEE1B8C3B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6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00">
        <p:fade/>
      </p:transition>
    </mc:Choice>
    <mc:Fallback xmlns="">
      <p:transition spd="med" advTm="52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ert Text--One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57200" y="1173480"/>
            <a:ext cx="8229599" cy="4846320"/>
          </a:xfrm>
        </p:spPr>
        <p:txBody>
          <a:bodyPr/>
          <a:lstStyle>
            <a:lvl1pPr marL="228600" indent="-228600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15000"/>
              <a:defRPr sz="2200" b="1">
                <a:latin typeface="Arial Bold" pitchFamily="34" charset="0"/>
                <a:cs typeface="Arial Bold" pitchFamily="34" charset="0"/>
              </a:defRPr>
            </a:lvl1pPr>
            <a:lvl2pPr marL="4572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defRPr sz="1600" b="1">
                <a:latin typeface="Arial Bold" pitchFamily="34" charset="0"/>
                <a:cs typeface="Arial Bold" pitchFamily="34" charset="0"/>
              </a:defRPr>
            </a:lvl2pPr>
            <a:lvl3pPr marL="685800" indent="-228600">
              <a:spcBef>
                <a:spcPts val="300"/>
              </a:spcBef>
              <a:buClr>
                <a:schemeClr val="tx1"/>
              </a:buClr>
              <a:defRPr sz="1400"/>
            </a:lvl3pPr>
            <a:lvl4pPr marL="1316038" indent="-346075">
              <a:spcBef>
                <a:spcPts val="300"/>
              </a:spcBef>
              <a:defRPr sz="1400"/>
            </a:lvl4pPr>
            <a:lvl5pPr marL="1660525" indent="-344488">
              <a:spcBef>
                <a:spcPts val="300"/>
              </a:spcBef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40462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B0D1E-F111-46E6-8EE2-10C8F25ADA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7"/>
          <p:cNvSpPr>
            <a:spLocks noGrp="1"/>
          </p:cNvSpPr>
          <p:nvPr>
            <p:ph type="title" hasCustomPrompt="1"/>
          </p:nvPr>
        </p:nvSpPr>
        <p:spPr>
          <a:xfrm>
            <a:off x="454152" y="536448"/>
            <a:ext cx="8462210" cy="6858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Content Slide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33400" y="1219200"/>
            <a:ext cx="8462210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58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206888"/>
            <a:ext cx="7772400" cy="15001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rgbClr val="10335A"/>
                </a:solidFill>
                <a:latin typeface="Arial Black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Slide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 smtClean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 smtClean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0" y="6270042"/>
            <a:ext cx="1238871" cy="45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2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B0D1E-F111-46E6-8EE2-10C8F25ADA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B0D1E-F111-46E6-8EE2-10C8F25ADA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33400" y="1219200"/>
            <a:ext cx="8462210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4152" y="536448"/>
            <a:ext cx="8462210" cy="6858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Content Slide</a:t>
            </a:r>
            <a:endParaRPr lang="en-US" dirty="0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2"/>
          </p:nvPr>
        </p:nvSpPr>
        <p:spPr>
          <a:xfrm>
            <a:off x="4685257" y="1371600"/>
            <a:ext cx="4043363" cy="4876800"/>
          </a:xfrm>
          <a:prstGeom prst="rect">
            <a:avLst/>
          </a:prstGeom>
        </p:spPr>
        <p:txBody>
          <a:bodyPr/>
          <a:lstStyle>
            <a:lvl1pPr>
              <a:defRPr sz="1900" baseline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hart Placeholder 10"/>
          <p:cNvSpPr>
            <a:spLocks noGrp="1"/>
          </p:cNvSpPr>
          <p:nvPr>
            <p:ph type="chart" sz="quarter" idx="13"/>
          </p:nvPr>
        </p:nvSpPr>
        <p:spPr>
          <a:xfrm>
            <a:off x="454152" y="1371600"/>
            <a:ext cx="4043363" cy="4876800"/>
          </a:xfrm>
          <a:prstGeom prst="rect">
            <a:avLst/>
          </a:prstGeom>
        </p:spPr>
        <p:txBody>
          <a:bodyPr/>
          <a:lstStyle>
            <a:lvl1pPr>
              <a:defRPr sz="1900" baseline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04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B0D1E-F111-46E6-8EE2-10C8F25ADA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33400" y="1219200"/>
            <a:ext cx="8462210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4152" y="536448"/>
            <a:ext cx="8462210" cy="6858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Content Slide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4152" y="1371600"/>
            <a:ext cx="4270248" cy="4876800"/>
          </a:xfrm>
          <a:prstGeom prst="rect">
            <a:avLst/>
          </a:prstGeom>
        </p:spPr>
        <p:txBody>
          <a:bodyPr/>
          <a:lstStyle>
            <a:lvl1pPr>
              <a:buClr>
                <a:srgbClr val="71C04F"/>
              </a:buClr>
              <a:defRPr sz="1900">
                <a:solidFill>
                  <a:schemeClr val="tx2"/>
                </a:solidFill>
              </a:defRPr>
            </a:lvl1pPr>
            <a:lvl2pPr marL="742950" indent="-285750">
              <a:buFont typeface="Courier New" panose="02070309020205020404" pitchFamily="49" charset="0"/>
              <a:buChar char="o"/>
              <a:defRPr sz="1900">
                <a:solidFill>
                  <a:schemeClr val="tx2"/>
                </a:solidFill>
              </a:defRPr>
            </a:lvl2pPr>
            <a:lvl3pPr>
              <a:buClr>
                <a:srgbClr val="00B0F0"/>
              </a:buClr>
              <a:defRPr sz="1900">
                <a:solidFill>
                  <a:schemeClr val="tx2"/>
                </a:solidFill>
              </a:defRPr>
            </a:lvl3pPr>
            <a:lvl4pPr>
              <a:defRPr sz="1900">
                <a:solidFill>
                  <a:schemeClr val="tx2"/>
                </a:solidFill>
              </a:defRPr>
            </a:lvl4pPr>
            <a:lvl5pPr>
              <a:defRPr sz="1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2"/>
          </p:nvPr>
        </p:nvSpPr>
        <p:spPr>
          <a:xfrm>
            <a:off x="4873625" y="1371600"/>
            <a:ext cx="4043363" cy="4876800"/>
          </a:xfrm>
          <a:prstGeom prst="rect">
            <a:avLst/>
          </a:prstGeom>
        </p:spPr>
        <p:txBody>
          <a:bodyPr/>
          <a:lstStyle>
            <a:lvl1pPr>
              <a:defRPr sz="1900" baseline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381000" y="1066800"/>
            <a:ext cx="8462210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04800" y="1295400"/>
            <a:ext cx="8458200" cy="3352800"/>
          </a:xfrm>
          <a:prstGeom prst="rect">
            <a:avLst/>
          </a:prstGeom>
        </p:spPr>
        <p:txBody>
          <a:bodyPr/>
          <a:lstStyle>
            <a:lvl1pPr>
              <a:buClr>
                <a:srgbClr val="71C04F"/>
              </a:buClr>
              <a:defRPr sz="2000">
                <a:solidFill>
                  <a:schemeClr val="tx2"/>
                </a:solidFill>
              </a:defRPr>
            </a:lvl1pPr>
            <a:lvl2pPr marL="742950" indent="-285750"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Clr>
                <a:srgbClr val="00B0F0"/>
              </a:buCl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01752" y="384048"/>
            <a:ext cx="8462210" cy="6858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Content Slide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B0D1E-F111-46E6-8EE2-10C8F25ADA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o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B0D1E-F111-46E6-8EE2-10C8F25ADA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5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B0D1E-F111-46E6-8EE2-10C8F25ADA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5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1000" y="1066800"/>
            <a:ext cx="8462210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04800" y="1295400"/>
            <a:ext cx="8458200" cy="3352800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sz="1900">
                <a:solidFill>
                  <a:schemeClr val="tx2"/>
                </a:solidFill>
              </a:defRPr>
            </a:lvl1pPr>
            <a:lvl2pPr>
              <a:defRPr sz="1900">
                <a:solidFill>
                  <a:schemeClr val="tx2"/>
                </a:solidFill>
              </a:defRPr>
            </a:lvl2pPr>
            <a:lvl3pPr>
              <a:defRPr sz="1900">
                <a:solidFill>
                  <a:schemeClr val="tx2"/>
                </a:solidFill>
              </a:defRPr>
            </a:lvl3pPr>
            <a:lvl4pPr>
              <a:defRPr sz="1900">
                <a:solidFill>
                  <a:schemeClr val="tx2"/>
                </a:solidFill>
              </a:defRPr>
            </a:lvl4pPr>
            <a:lvl5pPr>
              <a:defRPr sz="1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1752" y="384048"/>
            <a:ext cx="8462210" cy="68580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B0D1E-F111-46E6-8EE2-10C8F25ADA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B0D1E-F111-46E6-8EE2-10C8F25ADA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27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rgbClr val="10335A"/>
                </a:solidFill>
              </a:defRPr>
            </a:lvl1pPr>
          </a:lstStyle>
          <a:p>
            <a:r>
              <a:rPr lang="en-US" dirty="0" smtClean="0"/>
              <a:t>Table Title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 smtClean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54983" y="5272161"/>
            <a:ext cx="8443782" cy="914400"/>
          </a:xfrm>
        </p:spPr>
        <p:txBody>
          <a:bodyPr>
            <a:noAutofit/>
          </a:bodyPr>
          <a:lstStyle>
            <a:lvl1pPr marL="709613" indent="-1074738">
              <a:buNone/>
              <a:defRPr sz="1400" baseline="0">
                <a:solidFill>
                  <a:srgbClr val="10335A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Add Source and Notes here.</a:t>
            </a:r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1"/>
          </p:nvPr>
        </p:nvSpPr>
        <p:spPr>
          <a:xfrm>
            <a:off x="354983" y="1045029"/>
            <a:ext cx="8443782" cy="4105469"/>
          </a:xfrm>
        </p:spPr>
        <p:txBody>
          <a:bodyPr/>
          <a:lstStyle>
            <a:lvl1pPr>
              <a:buNone/>
              <a:defRPr>
                <a:solidFill>
                  <a:srgbClr val="10335A"/>
                </a:solidFill>
              </a:defRPr>
            </a:lvl1pPr>
          </a:lstStyle>
          <a:p>
            <a:r>
              <a:rPr lang="en-US" dirty="0" smtClean="0"/>
              <a:t>Click icon to add table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 smtClean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0" y="6270042"/>
            <a:ext cx="1238871" cy="45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05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gure or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rgbClr val="10335A"/>
                </a:solidFill>
              </a:defRPr>
            </a:lvl1pPr>
          </a:lstStyle>
          <a:p>
            <a:r>
              <a:rPr lang="en-US" dirty="0" smtClean="0"/>
              <a:t>Figure or Chart Title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 smtClean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54983" y="5272161"/>
            <a:ext cx="8443782" cy="914400"/>
          </a:xfrm>
        </p:spPr>
        <p:txBody>
          <a:bodyPr>
            <a:noAutofit/>
          </a:bodyPr>
          <a:lstStyle>
            <a:lvl1pPr marL="709613" indent="-1074738">
              <a:buNone/>
              <a:defRPr sz="1400" baseline="0">
                <a:solidFill>
                  <a:srgbClr val="10335A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1"/>
          </p:nvPr>
        </p:nvSpPr>
        <p:spPr>
          <a:xfrm>
            <a:off x="354983" y="1035698"/>
            <a:ext cx="8443782" cy="4124131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>
              <a:buNone/>
              <a:defRPr>
                <a:solidFill>
                  <a:srgbClr val="10335A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 smtClean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0" y="6270042"/>
            <a:ext cx="1238871" cy="45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50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10335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 smtClean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 smtClean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0" y="6270042"/>
            <a:ext cx="1238871" cy="45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4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95612" y="2130425"/>
            <a:ext cx="5809721" cy="1470025"/>
          </a:xfrm>
        </p:spPr>
        <p:txBody>
          <a:bodyPr>
            <a:normAutofit/>
          </a:bodyPr>
          <a:lstStyle>
            <a:lvl1pPr>
              <a:defRPr sz="2600" b="1" baseline="0">
                <a:solidFill>
                  <a:schemeClr val="tx1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Presentation Title: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95612" y="3851910"/>
            <a:ext cx="5737862" cy="59478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aseline="0">
                <a:solidFill>
                  <a:schemeClr val="tx1"/>
                </a:solidFill>
                <a:latin typeface="Arial Blac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at the xxx Conference, city, state (location)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988733" y="3717400"/>
            <a:ext cx="533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2988733" y="4909075"/>
            <a:ext cx="533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228600" y="5791200"/>
            <a:ext cx="8686800" cy="7450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32120" y="6153679"/>
            <a:ext cx="8674812" cy="1588"/>
          </a:xfrm>
          <a:prstGeom prst="line">
            <a:avLst/>
          </a:prstGeom>
          <a:ln w="12700" cap="flat" cmpd="sng" algn="ctr">
            <a:solidFill>
              <a:srgbClr val="D224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915603" y="2411095"/>
            <a:ext cx="5806440" cy="914400"/>
          </a:xfrm>
        </p:spPr>
        <p:txBody>
          <a:bodyPr>
            <a:noAutofit/>
          </a:bodyPr>
          <a:lstStyle>
            <a:lvl1pPr>
              <a:buNone/>
              <a:defRPr sz="2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600">
                <a:latin typeface="Arial" pitchFamily="34" charset="0"/>
                <a:cs typeface="Arial" pitchFamily="34" charset="0"/>
              </a:defRPr>
            </a:lvl2pPr>
            <a:lvl3pPr>
              <a:defRPr sz="2600">
                <a:latin typeface="Arial" pitchFamily="34" charset="0"/>
                <a:cs typeface="Arial" pitchFamily="34" charset="0"/>
              </a:defRPr>
            </a:lvl3pPr>
            <a:lvl4pPr>
              <a:defRPr sz="2600">
                <a:latin typeface="Arial" pitchFamily="34" charset="0"/>
                <a:cs typeface="Arial" pitchFamily="34" charset="0"/>
              </a:defRPr>
            </a:lvl4pPr>
            <a:lvl5pPr>
              <a:defRPr sz="2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 (after colon) in this font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2898648" y="5132388"/>
            <a:ext cx="5806440" cy="914400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None/>
              <a:defRPr sz="16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20000"/>
              </a:spcBef>
            </a:pPr>
            <a:r>
              <a:rPr kumimoji="0" lang="en-US" sz="160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Author • Author</a:t>
            </a:r>
            <a:r>
              <a:rPr lang="en-US" sz="1600" dirty="0" smtClean="0">
                <a:latin typeface="Arial"/>
                <a:cs typeface="Arial"/>
              </a:rPr>
              <a:t> • Author</a:t>
            </a:r>
            <a:endParaRPr kumimoji="0" lang="en-US" sz="160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>
              <a:spcBef>
                <a:spcPct val="20000"/>
              </a:spcBef>
            </a:pPr>
            <a:r>
              <a:rPr lang="en-US" sz="1600" dirty="0" smtClean="0">
                <a:latin typeface="Arial"/>
                <a:cs typeface="Arial"/>
              </a:rPr>
              <a:t>Author • Author • Author</a:t>
            </a:r>
            <a:endParaRPr kumimoji="0" lang="en-US" sz="160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896235" y="4610100"/>
            <a:ext cx="5859146" cy="335598"/>
          </a:xfrm>
        </p:spPr>
        <p:txBody>
          <a:bodyPr>
            <a:normAutofit/>
          </a:bodyPr>
          <a:lstStyle>
            <a:lvl1pPr>
              <a:buNone/>
              <a:defRPr sz="1500" baseline="0">
                <a:latin typeface="Arial Black" pitchFamily="34" charset="0"/>
              </a:defRPr>
            </a:lvl1pPr>
          </a:lstStyle>
          <a:p>
            <a:pPr lvl="0"/>
            <a:r>
              <a:rPr lang="en-US" dirty="0" smtClean="0"/>
              <a:t>Enter conference date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7" y="147786"/>
            <a:ext cx="1825483" cy="67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3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Text--One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smtClean="0">
                <a:solidFill>
                  <a:srgbClr val="10335A"/>
                </a:solidFill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dirty="0" smtClean="0">
              <a:solidFill>
                <a:srgbClr val="10335A"/>
              </a:solidFill>
              <a:cs typeface="Arial Black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57200" y="1173480"/>
            <a:ext cx="8229599" cy="4846320"/>
          </a:xfrm>
        </p:spPr>
        <p:txBody>
          <a:bodyPr/>
          <a:lstStyle>
            <a:lvl1pPr marL="228600" indent="-228600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15000"/>
              <a:defRPr sz="1600" b="1">
                <a:latin typeface="Arial Bold" pitchFamily="34" charset="0"/>
                <a:cs typeface="Arial Bold" pitchFamily="34" charset="0"/>
              </a:defRPr>
            </a:lvl1pPr>
            <a:lvl2pPr marL="4572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defRPr sz="1600" b="1">
                <a:latin typeface="Arial Bold" pitchFamily="34" charset="0"/>
                <a:cs typeface="Arial Bold" pitchFamily="34" charset="0"/>
              </a:defRPr>
            </a:lvl2pPr>
            <a:lvl3pPr marL="685800" indent="-228600">
              <a:spcBef>
                <a:spcPts val="300"/>
              </a:spcBef>
              <a:buClr>
                <a:schemeClr val="tx1"/>
              </a:buClr>
              <a:defRPr sz="1400"/>
            </a:lvl3pPr>
            <a:lvl4pPr marL="1316038" indent="-346075">
              <a:spcBef>
                <a:spcPts val="300"/>
              </a:spcBef>
              <a:defRPr sz="1400"/>
            </a:lvl4pPr>
            <a:lvl5pPr marL="1660525" indent="-344488">
              <a:spcBef>
                <a:spcPts val="300"/>
              </a:spcBef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19031"/>
            <a:ext cx="1513511" cy="55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73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Text--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smtClean="0">
                <a:solidFill>
                  <a:srgbClr val="10335A"/>
                </a:solidFill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dirty="0" smtClean="0">
              <a:solidFill>
                <a:srgbClr val="10335A"/>
              </a:solidFill>
              <a:cs typeface="Arial Black"/>
            </a:endParaRP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57200" y="1642188"/>
            <a:ext cx="4021493" cy="4273420"/>
          </a:xfrm>
        </p:spPr>
        <p:txBody>
          <a:bodyPr/>
          <a:lstStyle>
            <a:lvl1pPr marL="228600" indent="-228600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15000"/>
              <a:defRPr sz="1600" b="1">
                <a:latin typeface="Arial Bold" pitchFamily="34" charset="0"/>
                <a:cs typeface="Arial Bold" pitchFamily="34" charset="0"/>
              </a:defRPr>
            </a:lvl1pPr>
            <a:lvl2pPr marL="4572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defRPr sz="1600">
                <a:latin typeface="Arial Bold" pitchFamily="34" charset="0"/>
                <a:cs typeface="Arial Bold" pitchFamily="34" charset="0"/>
              </a:defRPr>
            </a:lvl2pPr>
            <a:lvl3pPr marL="685800" indent="-228600">
              <a:spcBef>
                <a:spcPts val="300"/>
              </a:spcBef>
              <a:buClr>
                <a:schemeClr val="tx1"/>
              </a:buClr>
              <a:defRPr sz="1400"/>
            </a:lvl3pPr>
            <a:lvl4pPr marL="1316038" indent="-346075">
              <a:spcBef>
                <a:spcPts val="300"/>
              </a:spcBef>
              <a:defRPr sz="1400"/>
            </a:lvl4pPr>
            <a:lvl5pPr marL="1660525" indent="-344488">
              <a:spcBef>
                <a:spcPts val="300"/>
              </a:spcBef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702624" y="1642188"/>
            <a:ext cx="3984175" cy="4273420"/>
          </a:xfrm>
        </p:spPr>
        <p:txBody>
          <a:bodyPr/>
          <a:lstStyle>
            <a:lvl1pPr marL="228600" indent="-228600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15000"/>
              <a:defRPr sz="1600" b="1">
                <a:latin typeface="Arial Bold" pitchFamily="34" charset="0"/>
                <a:cs typeface="Arial Bold" pitchFamily="34" charset="0"/>
              </a:defRPr>
            </a:lvl1pPr>
            <a:lvl2pPr marL="45720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defRPr sz="1600">
                <a:latin typeface="Arial Bold" pitchFamily="34" charset="0"/>
                <a:cs typeface="Arial Bold" pitchFamily="34" charset="0"/>
              </a:defRPr>
            </a:lvl2pPr>
            <a:lvl3pPr marL="685800" indent="-228600">
              <a:spcBef>
                <a:spcPts val="300"/>
              </a:spcBef>
              <a:buClr>
                <a:schemeClr val="tx1"/>
              </a:buClr>
              <a:defRPr sz="1400"/>
            </a:lvl3pPr>
            <a:lvl4pPr marL="1316038" indent="-346075">
              <a:spcBef>
                <a:spcPts val="300"/>
              </a:spcBef>
              <a:defRPr sz="1400"/>
            </a:lvl4pPr>
            <a:lvl5pPr marL="1660525" indent="-344488">
              <a:spcBef>
                <a:spcPts val="300"/>
              </a:spcBef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2"/>
          <p:cNvSpPr>
            <a:spLocks noGrp="1"/>
          </p:cNvSpPr>
          <p:nvPr userDrawn="1">
            <p:ph type="body" sz="quarter" idx="10"/>
          </p:nvPr>
        </p:nvSpPr>
        <p:spPr>
          <a:xfrm>
            <a:off x="457199" y="1166813"/>
            <a:ext cx="4021495" cy="47537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 userDrawn="1">
            <p:ph type="body" sz="quarter" idx="12"/>
          </p:nvPr>
        </p:nvSpPr>
        <p:spPr>
          <a:xfrm>
            <a:off x="4702624" y="1166813"/>
            <a:ext cx="3984175" cy="47537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95" y="6221332"/>
            <a:ext cx="1352147" cy="49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7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jpg"/><Relationship Id="rId5" Type="http://schemas.openxmlformats.org/officeDocument/2006/relationships/image" Target="../media/image4.jp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120" y="274638"/>
            <a:ext cx="8674812" cy="64822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686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32120" y="922861"/>
            <a:ext cx="8674812" cy="1588"/>
          </a:xfrm>
          <a:prstGeom prst="line">
            <a:avLst/>
          </a:prstGeom>
          <a:ln w="50800" cap="flat" cmpd="sng" algn="ctr">
            <a:solidFill>
              <a:srgbClr val="E700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2120" y="6149338"/>
            <a:ext cx="8674812" cy="1588"/>
          </a:xfrm>
          <a:prstGeom prst="line">
            <a:avLst/>
          </a:prstGeom>
          <a:ln w="12700" cap="flat" cmpd="sng" algn="ctr">
            <a:solidFill>
              <a:srgbClr val="E700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68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9" r:id="rId3"/>
    <p:sldLayoutId id="2147483690" r:id="rId4"/>
    <p:sldLayoutId id="2147483691" r:id="rId5"/>
    <p:sldLayoutId id="2147483692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rgbClr val="10335A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120" y="274638"/>
            <a:ext cx="8454680" cy="64822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686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" y="922861"/>
            <a:ext cx="8686800" cy="50223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32120" y="922861"/>
            <a:ext cx="8674812" cy="1588"/>
          </a:xfrm>
          <a:prstGeom prst="line">
            <a:avLst/>
          </a:prstGeom>
          <a:ln w="50800" cap="flat" cmpd="sng" algn="ctr">
            <a:solidFill>
              <a:srgbClr val="E700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2120" y="6149338"/>
            <a:ext cx="8674812" cy="1588"/>
          </a:xfrm>
          <a:prstGeom prst="line">
            <a:avLst/>
          </a:prstGeom>
          <a:ln w="12700" cap="flat" cmpd="sng" algn="ctr">
            <a:solidFill>
              <a:srgbClr val="E700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96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561006-6835-4B1F-8199-C8D16D6066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7328D4-F3F3-4E53-8E75-ACEE1B8C3B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9722" y="5990499"/>
            <a:ext cx="1744068" cy="64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00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Tm="5200">
        <p:fade/>
      </p:transition>
    </mc:Choice>
    <mc:Fallback xmlns="">
      <p:transition spd="med" advTm="52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5113"/>
            <a:ext cx="4102100" cy="612887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E0B0D1E-F111-46E6-8EE2-10C8F25ADA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MS PGothic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207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0323"/>
            <a:ext cx="4102100" cy="612887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E0B0D1E-F111-46E6-8EE2-10C8F25ADA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MS PGothic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086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hce.mathematica-mpr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707" y="2361385"/>
            <a:ext cx="5810244" cy="406519"/>
          </a:xfrm>
        </p:spPr>
        <p:txBody>
          <a:bodyPr>
            <a:noAutofit/>
          </a:bodyPr>
          <a:lstStyle/>
          <a:p>
            <a:r>
              <a:rPr lang="en-US" sz="2400" dirty="0" smtClean="0"/>
              <a:t>Accelerating the Use of Evidence in Health Care Practice, Policy, and Decision Making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707" y="3851910"/>
            <a:ext cx="5334480" cy="758190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 smtClean="0"/>
              <a:t>Center on Health Care Effectiveness</a:t>
            </a:r>
          </a:p>
          <a:p>
            <a:r>
              <a:rPr lang="en-US" sz="1600" dirty="0" smtClean="0"/>
              <a:t>Mathematica Policy Research</a:t>
            </a:r>
          </a:p>
          <a:p>
            <a:r>
              <a:rPr lang="en-US" sz="1600" dirty="0" smtClean="0"/>
              <a:t>Washington, D.C.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May 12, 2016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909347" y="5047250"/>
            <a:ext cx="5126412" cy="8658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 baseline="0">
                <a:solidFill>
                  <a:schemeClr val="tx1"/>
                </a:solidFill>
                <a:latin typeface="Arial Black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10335A"/>
                </a:solidFill>
                <a:latin typeface="Arial" pitchFamily="34" charset="0"/>
                <a:cs typeface="Arial" pitchFamily="34" charset="0"/>
              </a:rPr>
              <a:t>Dominick Esposito • Jessica Heeringa </a:t>
            </a:r>
            <a:r>
              <a:rPr lang="en-US" sz="1600" dirty="0">
                <a:solidFill>
                  <a:srgbClr val="10335A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en-US" sz="1600" dirty="0" smtClean="0">
                <a:solidFill>
                  <a:srgbClr val="10335A"/>
                </a:solidFill>
                <a:latin typeface="Arial" pitchFamily="34" charset="0"/>
                <a:cs typeface="Arial" pitchFamily="34" charset="0"/>
              </a:rPr>
              <a:t>Joanna </a:t>
            </a:r>
            <a:r>
              <a:rPr lang="en-US" sz="1600" dirty="0">
                <a:solidFill>
                  <a:srgbClr val="10335A"/>
                </a:solidFill>
                <a:latin typeface="Arial" pitchFamily="34" charset="0"/>
                <a:cs typeface="Arial" pitchFamily="34" charset="0"/>
              </a:rPr>
              <a:t>Siegel • David Knutson </a:t>
            </a:r>
            <a:r>
              <a:rPr lang="en-US" sz="1600" dirty="0" smtClean="0">
                <a:solidFill>
                  <a:srgbClr val="10335A"/>
                </a:solidFill>
                <a:latin typeface="Arial" pitchFamily="34" charset="0"/>
                <a:cs typeface="Arial" pitchFamily="34" charset="0"/>
              </a:rPr>
              <a:t>• Amy Kratchman • </a:t>
            </a:r>
            <a:r>
              <a:rPr lang="en-US" sz="1600" dirty="0">
                <a:solidFill>
                  <a:srgbClr val="10335A"/>
                </a:solidFill>
                <a:latin typeface="Arial" pitchFamily="34" charset="0"/>
                <a:cs typeface="Arial" pitchFamily="34" charset="0"/>
              </a:rPr>
              <a:t>Robert </a:t>
            </a:r>
            <a:r>
              <a:rPr lang="en-US" sz="1600" dirty="0" smtClean="0">
                <a:solidFill>
                  <a:srgbClr val="10335A"/>
                </a:solidFill>
                <a:latin typeface="Arial" pitchFamily="34" charset="0"/>
                <a:cs typeface="Arial" pitchFamily="34" charset="0"/>
              </a:rPr>
              <a:t>Phillips • </a:t>
            </a:r>
            <a:r>
              <a:rPr lang="en-US" sz="1600" dirty="0">
                <a:solidFill>
                  <a:srgbClr val="10335A"/>
                </a:solidFill>
                <a:latin typeface="Arial" pitchFamily="34" charset="0"/>
                <a:cs typeface="Arial" pitchFamily="34" charset="0"/>
              </a:rPr>
              <a:t>Jennifer Reck</a:t>
            </a:r>
            <a:endParaRPr lang="en-US" sz="1600" dirty="0" smtClean="0">
              <a:solidFill>
                <a:srgbClr val="10335A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PCORI Dissemination and Implementation Framework and Toolkit</a:t>
            </a:r>
          </a:p>
        </p:txBody>
      </p:sp>
    </p:spTree>
    <p:extLst>
      <p:ext uri="{BB962C8B-B14F-4D97-AF65-F5344CB8AC3E}">
        <p14:creationId xmlns:p14="http://schemas.microsoft.com/office/powerpoint/2010/main" val="41676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20" y="166483"/>
            <a:ext cx="8674812" cy="6482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Promise of Effective Dissemination &amp; Implementation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Well-planned </a:t>
            </a:r>
            <a:r>
              <a:rPr lang="en-US" sz="2200" dirty="0" smtClean="0"/>
              <a:t>D&amp;I provides relevant, </a:t>
            </a:r>
            <a:r>
              <a:rPr lang="en-US" sz="2200" dirty="0"/>
              <a:t>accessible, and </a:t>
            </a:r>
            <a:r>
              <a:rPr lang="en-US" sz="2200" dirty="0" smtClean="0"/>
              <a:t>timely information</a:t>
            </a:r>
            <a:endParaRPr lang="en-US" sz="2200" dirty="0"/>
          </a:p>
          <a:p>
            <a:pPr lvl="1"/>
            <a:r>
              <a:rPr lang="en-US" dirty="0" smtClean="0"/>
              <a:t>Information that comes from CER or PCOR helps us know which treatment options or interventions are most effective, under what circumstances, and for whom</a:t>
            </a:r>
          </a:p>
          <a:p>
            <a:r>
              <a:rPr lang="en-US" sz="2200" dirty="0" smtClean="0"/>
              <a:t>Effective D&amp;I enhances awareness and knowledge of useful and relevant evidence, and helps decision makers translate that evidence into practice</a:t>
            </a:r>
          </a:p>
          <a:p>
            <a:r>
              <a:rPr lang="en-US" sz="2200" dirty="0" smtClean="0"/>
              <a:t>The PCORI D&amp;I Framework and Toolkit offers a series of action steps that can be taken to make planning and conducting D&amp;I effective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8650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D&amp;I Framework and Toolkit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Provide resources and tools to inform the D&amp;I efforts of organizations and individuals through a framework built on five primary components</a:t>
            </a:r>
          </a:p>
          <a:p>
            <a:pPr lvl="1"/>
            <a:r>
              <a:rPr lang="en-US" dirty="0" smtClean="0"/>
              <a:t>Evidence Assessment; Audience Identification and Partner Engagement; Dissemination; Implementation; and Evaluation</a:t>
            </a:r>
          </a:p>
          <a:p>
            <a:r>
              <a:rPr lang="en-US" dirty="0" smtClean="0"/>
              <a:t>Focus on CER and PCOR evidence with greatest potential impact on decision making </a:t>
            </a:r>
          </a:p>
          <a:p>
            <a:r>
              <a:rPr lang="en-US" dirty="0" smtClean="0"/>
              <a:t>Emphasize ongoing stakeholder engagement in D&amp;I, beginning with the selection of the research topic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6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the D&amp;I Toolkit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Highlights the foundational elements to consider throughout the D&amp;I process</a:t>
            </a:r>
          </a:p>
          <a:p>
            <a:r>
              <a:rPr lang="en-US" dirty="0" smtClean="0"/>
              <a:t>Identifies questions throughout the framework that reflect practical considerations to consider when developing a D&amp;I plan</a:t>
            </a:r>
          </a:p>
          <a:p>
            <a:r>
              <a:rPr lang="en-US" dirty="0" smtClean="0"/>
              <a:t>Spotlights examples of best D&amp;I practices from the field</a:t>
            </a:r>
          </a:p>
          <a:p>
            <a:r>
              <a:rPr lang="en-US" dirty="0" smtClean="0"/>
              <a:t>Highlights direct feedback from stakeholders on issues they think are most important to consider when developing D&amp;I 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73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20" y="147638"/>
            <a:ext cx="8674812" cy="6482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Dissemination and Implementation Framework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7684" r="5598" b="12955"/>
          <a:stretch/>
        </p:blipFill>
        <p:spPr>
          <a:xfrm>
            <a:off x="1818167" y="999460"/>
            <a:ext cx="5029200" cy="489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Addressing Challenges to Implementing and Sustaining CER and PCOR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59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20" y="166483"/>
            <a:ext cx="8674812" cy="6482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(Some) Challenges in Implementing and Sustaining CER and PCOR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405709"/>
            <a:ext cx="8229599" cy="4846320"/>
          </a:xfrm>
        </p:spPr>
        <p:txBody>
          <a:bodyPr/>
          <a:lstStyle/>
          <a:p>
            <a:r>
              <a:rPr lang="en-US" dirty="0" smtClean="0"/>
              <a:t>Achieving meaningful engagement among stakeholders</a:t>
            </a:r>
          </a:p>
          <a:p>
            <a:r>
              <a:rPr lang="en-US" dirty="0" smtClean="0"/>
              <a:t>Addressing multilevel contexts of implementation </a:t>
            </a:r>
          </a:p>
          <a:p>
            <a:r>
              <a:rPr lang="en-US" dirty="0" smtClean="0"/>
              <a:t>Monitoring and evaluating implementation </a:t>
            </a:r>
          </a:p>
          <a:p>
            <a:r>
              <a:rPr lang="en-US" dirty="0"/>
              <a:t>Sustaining </a:t>
            </a:r>
            <a:r>
              <a:rPr lang="en-US" dirty="0" smtClean="0"/>
              <a:t>the use of evidence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59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Stakeholder Engagement in CER and PCOR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i="1" dirty="0" smtClean="0"/>
              <a:t>An iterative process of actively soliciting the knowledge, experience, judgment, and values of individuals selected to represent a broad range of direct interests in a particular issue 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Deverka et al. 2012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Goals </a:t>
            </a:r>
            <a:endParaRPr lang="en-US" dirty="0"/>
          </a:p>
          <a:p>
            <a:pPr lvl="1"/>
            <a:r>
              <a:rPr lang="en-US" dirty="0" smtClean="0"/>
              <a:t>Produce evidence that is more relevant and appropriate for various contexts and stakeholders </a:t>
            </a:r>
          </a:p>
          <a:p>
            <a:pPr lvl="1"/>
            <a:r>
              <a:rPr lang="en-US" dirty="0" smtClean="0"/>
              <a:t>Elicit feedback to inform implementation strategies </a:t>
            </a:r>
          </a:p>
          <a:p>
            <a:pPr lvl="1"/>
            <a:r>
              <a:rPr lang="en-US" dirty="0" smtClean="0"/>
              <a:t>Build end users’ capacity to use evidence </a:t>
            </a:r>
          </a:p>
        </p:txBody>
      </p:sp>
    </p:spTree>
    <p:extLst>
      <p:ext uri="{BB962C8B-B14F-4D97-AF65-F5344CB8AC3E}">
        <p14:creationId xmlns:p14="http://schemas.microsoft.com/office/powerpoint/2010/main" val="285124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Achieving </a:t>
            </a:r>
            <a:r>
              <a:rPr lang="en-US" dirty="0"/>
              <a:t>M</a:t>
            </a:r>
            <a:r>
              <a:rPr lang="en-US" dirty="0" smtClean="0"/>
              <a:t>eaningful Engagement (1)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173480"/>
            <a:ext cx="8229599" cy="494024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7Ps Framework (Concannon et al. 2012) identified 7 types of stakeholders:</a:t>
            </a:r>
          </a:p>
          <a:p>
            <a:pPr lvl="1"/>
            <a:r>
              <a:rPr lang="en-US" dirty="0" smtClean="0"/>
              <a:t>Patients and the public</a:t>
            </a:r>
          </a:p>
          <a:p>
            <a:pPr lvl="1"/>
            <a:r>
              <a:rPr lang="en-US" dirty="0" smtClean="0"/>
              <a:t>Providers</a:t>
            </a:r>
          </a:p>
          <a:p>
            <a:pPr lvl="1"/>
            <a:r>
              <a:rPr lang="en-US" dirty="0" smtClean="0"/>
              <a:t>Purchasers</a:t>
            </a:r>
          </a:p>
          <a:p>
            <a:pPr lvl="1"/>
            <a:r>
              <a:rPr lang="en-US" dirty="0" smtClean="0"/>
              <a:t>Payers</a:t>
            </a:r>
          </a:p>
          <a:p>
            <a:endParaRPr lang="en-US" dirty="0" smtClean="0"/>
          </a:p>
          <a:p>
            <a:r>
              <a:rPr lang="en-US" dirty="0" smtClean="0"/>
              <a:t>Ways to engage stakeholders </a:t>
            </a:r>
          </a:p>
          <a:p>
            <a:pPr lvl="1"/>
            <a:r>
              <a:rPr lang="en-US" dirty="0" smtClean="0"/>
              <a:t>Consultation </a:t>
            </a:r>
          </a:p>
          <a:p>
            <a:pPr lvl="1"/>
            <a:r>
              <a:rPr lang="en-US" dirty="0" smtClean="0"/>
              <a:t>Formation of advisory boards, committees</a:t>
            </a:r>
          </a:p>
          <a:p>
            <a:pPr lvl="1"/>
            <a:r>
              <a:rPr lang="en-US" dirty="0" smtClean="0"/>
              <a:t>Interviews, surveys, focus groups, Delphi methods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ommunity-based participatory research (partnership model)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11" y="1924492"/>
            <a:ext cx="346441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−"/>
            </a:pPr>
            <a:r>
              <a:rPr lang="en-US" sz="2000" dirty="0">
                <a:solidFill>
                  <a:srgbClr val="10335A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Policymakers </a:t>
            </a:r>
          </a:p>
          <a:p>
            <a:pPr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−"/>
            </a:pPr>
            <a:r>
              <a:rPr lang="en-US" sz="2000" dirty="0">
                <a:solidFill>
                  <a:srgbClr val="10335A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Product makers </a:t>
            </a:r>
          </a:p>
          <a:p>
            <a:pPr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−"/>
            </a:pPr>
            <a:r>
              <a:rPr lang="en-US" sz="2000" dirty="0">
                <a:solidFill>
                  <a:srgbClr val="10335A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Principal investigators </a:t>
            </a:r>
          </a:p>
        </p:txBody>
      </p:sp>
    </p:spTree>
    <p:extLst>
      <p:ext uri="{BB962C8B-B14F-4D97-AF65-F5344CB8AC3E}">
        <p14:creationId xmlns:p14="http://schemas.microsoft.com/office/powerpoint/2010/main" val="139383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Achieving </a:t>
            </a:r>
            <a:r>
              <a:rPr lang="en-US" dirty="0"/>
              <a:t>M</a:t>
            </a:r>
            <a:r>
              <a:rPr lang="en-US" dirty="0" smtClean="0"/>
              <a:t>eaningful Engagement (2)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173480"/>
            <a:ext cx="8229599" cy="4940242"/>
          </a:xfrm>
        </p:spPr>
        <p:txBody>
          <a:bodyPr>
            <a:normAutofit/>
          </a:bodyPr>
          <a:lstStyle/>
          <a:p>
            <a:r>
              <a:rPr lang="en-US" dirty="0" smtClean="0"/>
              <a:t>Promising practices (although evidence is under-developed)</a:t>
            </a:r>
          </a:p>
          <a:p>
            <a:pPr lvl="1"/>
            <a:r>
              <a:rPr lang="en-US" dirty="0" smtClean="0"/>
              <a:t>Building trust, providing feedback on how input is used in decision making</a:t>
            </a:r>
          </a:p>
          <a:p>
            <a:pPr lvl="1"/>
            <a:r>
              <a:rPr lang="en-US" dirty="0" smtClean="0"/>
              <a:t>Balancing representation among stakeholders</a:t>
            </a:r>
          </a:p>
          <a:p>
            <a:pPr lvl="1"/>
            <a:r>
              <a:rPr lang="en-US" dirty="0" smtClean="0"/>
              <a:t>Clarifying stakeholders’ roles</a:t>
            </a:r>
          </a:p>
          <a:p>
            <a:pPr lvl="1"/>
            <a:r>
              <a:rPr lang="en-US" dirty="0" smtClean="0"/>
              <a:t>Addressing potential conflicts among various stakeholders </a:t>
            </a:r>
          </a:p>
          <a:p>
            <a:pPr lvl="1"/>
            <a:r>
              <a:rPr lang="en-US" dirty="0" smtClean="0"/>
              <a:t>Sustaining engagement over time</a:t>
            </a:r>
          </a:p>
        </p:txBody>
      </p:sp>
    </p:spTree>
    <p:extLst>
      <p:ext uri="{BB962C8B-B14F-4D97-AF65-F5344CB8AC3E}">
        <p14:creationId xmlns:p14="http://schemas.microsoft.com/office/powerpoint/2010/main" val="65254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Moderator</a:t>
            </a:r>
          </a:p>
        </p:txBody>
      </p:sp>
      <p:sp>
        <p:nvSpPr>
          <p:cNvPr id="6" name="Text Placeholder 5"/>
          <p:cNvSpPr txBox="1">
            <a:spLocks noGrp="1"/>
          </p:cNvSpPr>
          <p:nvPr>
            <p:ph type="body" sz="quarter" idx="11"/>
          </p:nvPr>
        </p:nvSpPr>
        <p:spPr>
          <a:xfrm>
            <a:off x="1485901" y="1737361"/>
            <a:ext cx="6172199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</a:pPr>
            <a:endParaRPr lang="en-US" sz="2100" dirty="0"/>
          </a:p>
          <a:p>
            <a:pPr algn="ctr">
              <a:spcBef>
                <a:spcPts val="450"/>
              </a:spcBef>
            </a:pPr>
            <a:endParaRPr lang="en-US" sz="2100" dirty="0"/>
          </a:p>
          <a:p>
            <a:pPr algn="ctr">
              <a:spcBef>
                <a:spcPts val="450"/>
              </a:spcBef>
              <a:buNone/>
            </a:pPr>
            <a:endParaRPr lang="en-US" sz="2100" dirty="0"/>
          </a:p>
          <a:p>
            <a:pPr algn="ctr">
              <a:spcBef>
                <a:spcPts val="450"/>
              </a:spcBef>
            </a:pPr>
            <a:endParaRPr lang="en-US" sz="2100" dirty="0"/>
          </a:p>
          <a:p>
            <a:pPr algn="ctr">
              <a:spcBef>
                <a:spcPts val="450"/>
              </a:spcBef>
              <a:buNone/>
            </a:pPr>
            <a:r>
              <a:rPr lang="en-US" sz="1800" dirty="0" smtClean="0"/>
              <a:t>Eugene Rich, M.D.</a:t>
            </a:r>
            <a:endParaRPr lang="en-US" sz="1800" dirty="0"/>
          </a:p>
          <a:p>
            <a:pPr algn="ctr">
              <a:spcBef>
                <a:spcPts val="450"/>
              </a:spcBef>
              <a:buNone/>
            </a:pPr>
            <a:r>
              <a:rPr lang="en-US" sz="1800" dirty="0" smtClean="0"/>
              <a:t>Director</a:t>
            </a:r>
            <a:r>
              <a:rPr lang="en-US" sz="1800" dirty="0"/>
              <a:t>, Center on Health Care Effectiveness</a:t>
            </a:r>
          </a:p>
          <a:p>
            <a:pPr algn="ctr">
              <a:spcBef>
                <a:spcPts val="450"/>
              </a:spcBef>
              <a:buNone/>
            </a:pPr>
            <a:r>
              <a:rPr lang="en-US" sz="1800" dirty="0"/>
              <a:t>Mathematica Policy Research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414" y="1526781"/>
            <a:ext cx="1744223" cy="174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Multilevel </a:t>
            </a:r>
            <a:r>
              <a:rPr lang="en-US" dirty="0"/>
              <a:t>C</a:t>
            </a:r>
            <a:r>
              <a:rPr lang="en-US" dirty="0" smtClean="0"/>
              <a:t>ontexts of Implementation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62" y="955863"/>
            <a:ext cx="2073352" cy="2073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1714" y="2723482"/>
            <a:ext cx="17331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Evidence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b="1" dirty="0" smtClean="0">
                <a:solidFill>
                  <a:schemeClr val="tx2"/>
                </a:solidFill>
              </a:rPr>
              <a:t>characteristics 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(fit, feasibility, relative advantage)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76" y="1293263"/>
            <a:ext cx="1402049" cy="14020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6885" y="2670111"/>
            <a:ext cx="17331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Individual adopter characteristics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(values, preferences, knowledge)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02" y="954752"/>
            <a:ext cx="1929812" cy="1929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46602" y="2680875"/>
            <a:ext cx="1767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Organizational characteristics </a:t>
            </a:r>
            <a:r>
              <a:rPr lang="en-US" sz="1400" dirty="0" smtClean="0">
                <a:solidFill>
                  <a:schemeClr val="tx2"/>
                </a:solidFill>
              </a:rPr>
              <a:t>(structure</a:t>
            </a:r>
            <a:r>
              <a:rPr lang="en-US" sz="1400" dirty="0">
                <a:solidFill>
                  <a:schemeClr val="tx2"/>
                </a:solidFill>
              </a:rPr>
              <a:t>, culture, </a:t>
            </a:r>
            <a:endParaRPr lang="en-US" sz="1400" dirty="0" smtClean="0">
              <a:solidFill>
                <a:schemeClr val="tx2"/>
              </a:solidFill>
            </a:endParaRP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leadership)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2722" y="5181155"/>
            <a:ext cx="284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Health system characteristics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(service environment, inter-organizational environment, health IT)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93339" y="5191309"/>
            <a:ext cx="2660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Broader environment characteristics 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(accreditation</a:t>
            </a:r>
            <a:r>
              <a:rPr lang="en-US" sz="1400" dirty="0">
                <a:solidFill>
                  <a:schemeClr val="tx2"/>
                </a:solidFill>
              </a:rPr>
              <a:t>, </a:t>
            </a:r>
            <a:r>
              <a:rPr lang="en-US" sz="1400" dirty="0" smtClean="0">
                <a:solidFill>
                  <a:schemeClr val="tx2"/>
                </a:solidFill>
              </a:rPr>
              <a:t>advocacy, payment methods)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766" y="3677589"/>
            <a:ext cx="1636128" cy="1636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52" y="3664962"/>
            <a:ext cx="1782877" cy="178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9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20" y="117476"/>
            <a:ext cx="8674812" cy="648223"/>
          </a:xfrm>
        </p:spPr>
        <p:txBody>
          <a:bodyPr>
            <a:noAutofit/>
          </a:bodyPr>
          <a:lstStyle/>
          <a:p>
            <a:r>
              <a:rPr lang="en-US" dirty="0" smtClean="0"/>
              <a:t>Addressing Implementation’s Multilevel Contexts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4726" y="1169604"/>
            <a:ext cx="8229599" cy="4846320"/>
          </a:xfrm>
        </p:spPr>
        <p:txBody>
          <a:bodyPr/>
          <a:lstStyle/>
          <a:p>
            <a:r>
              <a:rPr lang="en-US" dirty="0" smtClean="0"/>
              <a:t>Engage stakeholders at every step of the process</a:t>
            </a:r>
          </a:p>
          <a:p>
            <a:r>
              <a:rPr lang="en-US" dirty="0" smtClean="0"/>
              <a:t>Identify needs that affect the use of evidence </a:t>
            </a:r>
          </a:p>
          <a:p>
            <a:r>
              <a:rPr lang="en-US" dirty="0" smtClean="0"/>
              <a:t>Identify incentives for use of evidence, concurrent initiatives, and ways to align initiatives </a:t>
            </a:r>
          </a:p>
          <a:p>
            <a:r>
              <a:rPr lang="en-US" dirty="0" smtClean="0"/>
              <a:t>Use multiple strategies, targeting each level of implementation context</a:t>
            </a:r>
          </a:p>
          <a:p>
            <a:r>
              <a:rPr lang="en-US" dirty="0"/>
              <a:t>Make it easier for users to assess whether the evidence fits the context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88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Implementation Effectiveness (1)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3696516"/>
              </p:ext>
            </p:extLst>
          </p:nvPr>
        </p:nvGraphicFramePr>
        <p:xfrm>
          <a:off x="603582" y="922861"/>
          <a:ext cx="7931888" cy="448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543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Measuring Implementation Effectiveness (2)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22309076"/>
              </p:ext>
            </p:extLst>
          </p:nvPr>
        </p:nvGraphicFramePr>
        <p:xfrm>
          <a:off x="232120" y="376253"/>
          <a:ext cx="8486577" cy="4752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8344" y="5262140"/>
            <a:ext cx="797922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Adapted from: Proctor, Enola K., and Ross C. Brownson. Measurement Issues in Dissemination and Implementation Research. </a:t>
            </a:r>
            <a:r>
              <a:rPr lang="en-US" sz="1000" dirty="0"/>
              <a:t>In </a:t>
            </a:r>
            <a:r>
              <a:rPr lang="en-US" sz="1000" i="1" dirty="0"/>
              <a:t>Dissemination and Implementation Research in Health: Translating Science to Practice</a:t>
            </a:r>
            <a:r>
              <a:rPr lang="en-US" sz="1000" dirty="0"/>
              <a:t>, edited by Ross Brownson, Graham Colditz, and Enola Proctor. New York: Oxford University Press, 2012.</a:t>
            </a:r>
          </a:p>
          <a:p>
            <a:endParaRPr lang="en-US" sz="11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140842" y="2752629"/>
            <a:ext cx="499730" cy="32961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405467" y="1465234"/>
            <a:ext cx="4235105" cy="2472267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1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Strategies for Measuring Implementation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Characterize implementation strategies used to encourage the use of evidence </a:t>
            </a:r>
          </a:p>
          <a:p>
            <a:r>
              <a:rPr lang="en-US" dirty="0" smtClean="0"/>
              <a:t>Distinguish </a:t>
            </a:r>
            <a:r>
              <a:rPr lang="en-US" dirty="0"/>
              <a:t>the effects of evidence from the effects of implementation strategies </a:t>
            </a:r>
          </a:p>
          <a:p>
            <a:r>
              <a:rPr lang="en-US" dirty="0" smtClean="0"/>
              <a:t>Define </a:t>
            </a:r>
            <a:r>
              <a:rPr lang="en-US" dirty="0"/>
              <a:t>and measure the implementation outcomes of greatest importance to local stakeholders </a:t>
            </a:r>
          </a:p>
          <a:p>
            <a:r>
              <a:rPr lang="en-US" dirty="0" smtClean="0"/>
              <a:t>Identify and categorize adaptations made to the evidence to improve the evidence-context fit </a:t>
            </a:r>
          </a:p>
          <a:p>
            <a:r>
              <a:rPr lang="en-US" dirty="0" smtClean="0"/>
              <a:t>Systematically assess context and measure the role of context in outcomes </a:t>
            </a:r>
          </a:p>
        </p:txBody>
      </p:sp>
    </p:spTree>
    <p:extLst>
      <p:ext uri="{BB962C8B-B14F-4D97-AF65-F5344CB8AC3E}">
        <p14:creationId xmlns:p14="http://schemas.microsoft.com/office/powerpoint/2010/main" val="373373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for Sustainability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105786"/>
            <a:ext cx="8229599" cy="513172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Sustainability is the continued use of an evidence-based intervention in practice 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Planning for sustainability </a:t>
            </a:r>
          </a:p>
          <a:p>
            <a:pPr lvl="1"/>
            <a:r>
              <a:rPr lang="en-US" dirty="0" smtClean="0"/>
              <a:t>Take a holistic view of implementation and sustainability as cyclical, dynamic processes</a:t>
            </a:r>
          </a:p>
          <a:p>
            <a:pPr lvl="1"/>
            <a:r>
              <a:rPr lang="en-US" dirty="0" smtClean="0"/>
              <a:t>Plan </a:t>
            </a:r>
            <a:r>
              <a:rPr lang="en-US" dirty="0"/>
              <a:t>for sustainability </a:t>
            </a:r>
            <a:r>
              <a:rPr lang="en-US" dirty="0" smtClean="0"/>
              <a:t>as part of the decision to </a:t>
            </a:r>
            <a:r>
              <a:rPr lang="en-US" dirty="0"/>
              <a:t>adopt evidence </a:t>
            </a:r>
            <a:endParaRPr lang="en-US" dirty="0" smtClean="0"/>
          </a:p>
          <a:p>
            <a:pPr lvl="1"/>
            <a:r>
              <a:rPr lang="en-US" dirty="0" smtClean="0"/>
              <a:t>Use tools that capture data on the factors likely to affect sustainability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48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Sustaining the Use of Evidence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 ways to capture and codify improvements users make to the evidence as they adapt and implement it</a:t>
            </a:r>
          </a:p>
          <a:p>
            <a:r>
              <a:rPr lang="en-US" dirty="0" smtClean="0"/>
              <a:t>Encourage stakeholders to assume ownership of the use of evidence </a:t>
            </a:r>
          </a:p>
          <a:p>
            <a:r>
              <a:rPr lang="en-US" dirty="0" smtClean="0"/>
              <a:t>As context changes, adapt strategies accordingly</a:t>
            </a:r>
            <a:endParaRPr lang="en-US" dirty="0"/>
          </a:p>
          <a:p>
            <a:r>
              <a:rPr lang="en-US" dirty="0" smtClean="0"/>
              <a:t>Shift from implementation strategies </a:t>
            </a:r>
            <a:r>
              <a:rPr lang="en-US" dirty="0"/>
              <a:t>aimed at </a:t>
            </a:r>
            <a:r>
              <a:rPr lang="en-US" dirty="0" smtClean="0"/>
              <a:t>adopting </a:t>
            </a:r>
            <a:r>
              <a:rPr lang="en-US" dirty="0"/>
              <a:t>evidence </a:t>
            </a:r>
            <a:r>
              <a:rPr lang="en-US" dirty="0" smtClean="0"/>
              <a:t>to strategies that address </a:t>
            </a:r>
            <a:r>
              <a:rPr lang="en-US" dirty="0"/>
              <a:t>barriers </a:t>
            </a:r>
            <a:r>
              <a:rPr lang="en-US" dirty="0" smtClean="0"/>
              <a:t>and reinforce the long-term use of evidence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50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Questions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How can we </a:t>
            </a:r>
            <a:r>
              <a:rPr lang="en-US" dirty="0"/>
              <a:t>meaningfully engage </a:t>
            </a:r>
            <a:r>
              <a:rPr lang="en-US" dirty="0" smtClean="0"/>
              <a:t>stakeholders in implementing and sustaining CER and PCOR evidence?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What role should researchers, funders, patients, clinicians, and policymakers play? </a:t>
            </a:r>
          </a:p>
          <a:p>
            <a:pPr marL="0" indent="0">
              <a:spcBef>
                <a:spcPts val="600"/>
              </a:spcBef>
              <a:buNone/>
            </a:pP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How can we develop strategies that address the multiple levels of the health care system?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What approaches can help stakeholders coordinate  implementation strategies, policies, and programs to ensure alignment?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53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(1)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2120" y="1043094"/>
            <a:ext cx="8674812" cy="5133117"/>
          </a:xfrm>
        </p:spPr>
        <p:txBody>
          <a:bodyPr>
            <a:normAutofit fontScale="85000" lnSpcReduction="10000"/>
          </a:bodyPr>
          <a:lstStyle/>
          <a:p>
            <a:pPr marL="0" indent="-457200">
              <a:spcBef>
                <a:spcPts val="0"/>
              </a:spcBef>
              <a:buNone/>
            </a:pPr>
            <a:r>
              <a:rPr lang="en-US" sz="1600" b="0" dirty="0" smtClean="0"/>
              <a:t>Chambers, D.A., R.E. Glasgow, and K.C. Stange. “The Dynamic </a:t>
            </a:r>
            <a:r>
              <a:rPr lang="en-US" sz="1600" b="0" dirty="0"/>
              <a:t>S</a:t>
            </a:r>
            <a:r>
              <a:rPr lang="en-US" sz="1600" b="0" dirty="0" smtClean="0"/>
              <a:t>ustainability </a:t>
            </a:r>
            <a:r>
              <a:rPr lang="en-US" sz="1600" b="0" dirty="0"/>
              <a:t>F</a:t>
            </a:r>
            <a:r>
              <a:rPr lang="en-US" sz="1600" b="0" dirty="0" smtClean="0"/>
              <a:t>ramework: Addressing the Paradox of Sustainment amid Ongoing </a:t>
            </a:r>
            <a:r>
              <a:rPr lang="en-US" sz="1600" b="0" dirty="0"/>
              <a:t>C</a:t>
            </a:r>
            <a:r>
              <a:rPr lang="en-US" sz="1600" b="0" dirty="0" smtClean="0"/>
              <a:t>hange.” </a:t>
            </a:r>
            <a:r>
              <a:rPr lang="en-US" sz="1600" b="0" i="1" dirty="0" smtClean="0"/>
              <a:t>Implementation Science</a:t>
            </a:r>
            <a:r>
              <a:rPr lang="en-US" sz="1600" b="0" dirty="0" smtClean="0"/>
              <a:t>, vol. 8, no. 117, 2013.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b="0" dirty="0" smtClean="0"/>
              <a:t>Concannon, T.W., P. Meissner, J.A. Grunbaum, N. McElwee, J-M. Guise, J. Santa, P.H. Conway, D. Daudelin, E.H. Morrato, L.K. Leslie. “A New Taxonomy for Stakeholder Engagement in Patient-Centered Outcomes Research.” </a:t>
            </a:r>
            <a:r>
              <a:rPr lang="en-US" sz="1600" b="0" i="1" dirty="0" smtClean="0"/>
              <a:t>Journal of General Internal Medicine</a:t>
            </a:r>
            <a:r>
              <a:rPr lang="en-US" sz="1600" b="0" dirty="0" smtClean="0"/>
              <a:t>, vol. 27, no. 8, August 2012, pp. </a:t>
            </a:r>
            <a:r>
              <a:rPr lang="en-US" sz="1600" b="0" dirty="0"/>
              <a:t>985–991</a:t>
            </a:r>
            <a:r>
              <a:rPr lang="en-US" sz="1600" b="0" dirty="0" smtClean="0"/>
              <a:t>.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b="0" dirty="0" smtClean="0"/>
              <a:t>Concannon, T.W., M. Fuster, T. Saunders, K. Patel, J.B. Wong, L.K. Leslie, and J. Lau. “A Systematic </a:t>
            </a:r>
            <a:r>
              <a:rPr lang="en-US" sz="1600" b="0" dirty="0"/>
              <a:t>R</a:t>
            </a:r>
            <a:r>
              <a:rPr lang="en-US" sz="1600" b="0" dirty="0" smtClean="0"/>
              <a:t>eview of Stakeholder </a:t>
            </a:r>
            <a:r>
              <a:rPr lang="en-US" sz="1600" b="0" dirty="0"/>
              <a:t>E</a:t>
            </a:r>
            <a:r>
              <a:rPr lang="en-US" sz="1600" b="0" dirty="0" smtClean="0"/>
              <a:t>ngagement in Comparative </a:t>
            </a:r>
            <a:r>
              <a:rPr lang="en-US" sz="1600" b="0" dirty="0"/>
              <a:t>E</a:t>
            </a:r>
            <a:r>
              <a:rPr lang="en-US" sz="1600" b="0" dirty="0" smtClean="0"/>
              <a:t>ffectiveness </a:t>
            </a:r>
            <a:r>
              <a:rPr lang="en-US" sz="1600" b="0" dirty="0"/>
              <a:t>R</a:t>
            </a:r>
            <a:r>
              <a:rPr lang="en-US" sz="1600" b="0" dirty="0" smtClean="0"/>
              <a:t>esearch and Patient-Centered </a:t>
            </a:r>
            <a:r>
              <a:rPr lang="en-US" sz="1600" b="0" dirty="0"/>
              <a:t>O</a:t>
            </a:r>
            <a:r>
              <a:rPr lang="en-US" sz="1600" b="0" dirty="0" smtClean="0"/>
              <a:t>utcomes </a:t>
            </a:r>
            <a:r>
              <a:rPr lang="en-US" sz="1600" b="0" dirty="0"/>
              <a:t>R</a:t>
            </a:r>
            <a:r>
              <a:rPr lang="en-US" sz="1600" b="0" dirty="0" smtClean="0"/>
              <a:t>esearch.” </a:t>
            </a:r>
            <a:r>
              <a:rPr lang="en-US" sz="1600" b="0" i="1" dirty="0" smtClean="0"/>
              <a:t>Journal of General Internal Medicine</a:t>
            </a:r>
            <a:r>
              <a:rPr lang="en-US" sz="1600" b="0" dirty="0" smtClean="0"/>
              <a:t>, vol. 12, December 2014, pp. 1692</a:t>
            </a:r>
            <a:r>
              <a:rPr lang="en-US" sz="1600" b="0" dirty="0"/>
              <a:t>–</a:t>
            </a:r>
            <a:r>
              <a:rPr lang="en-US" sz="1600" b="0" dirty="0" smtClean="0"/>
              <a:t>1701.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b="0" dirty="0" smtClean="0"/>
              <a:t>Damschroder</a:t>
            </a:r>
            <a:r>
              <a:rPr lang="en-US" sz="1600" b="0" dirty="0"/>
              <a:t>, L.J., D.C. Aron, R.E. Keith, S.R. Kirsh, J.A. Alexander, and J.C. Lowery</a:t>
            </a:r>
            <a:r>
              <a:rPr lang="en-US" sz="1600" b="0" dirty="0" smtClean="0"/>
              <a:t>. “</a:t>
            </a:r>
            <a:r>
              <a:rPr lang="en-US" sz="1600" b="0" dirty="0"/>
              <a:t>Fostering Implementation of Health Services Research Findings into Practice: </a:t>
            </a:r>
            <a:r>
              <a:rPr lang="en-US" sz="1600" b="0" dirty="0" smtClean="0"/>
              <a:t>A Consolidated </a:t>
            </a:r>
            <a:r>
              <a:rPr lang="en-US" sz="1600" b="0" dirty="0"/>
              <a:t>Framework for Advancing Implementation Science.” </a:t>
            </a:r>
            <a:r>
              <a:rPr lang="en-US" sz="1600" b="0" i="1" dirty="0"/>
              <a:t>Implementation </a:t>
            </a:r>
            <a:r>
              <a:rPr lang="en-US" sz="1600" b="0" i="1" dirty="0" smtClean="0"/>
              <a:t>Science, </a:t>
            </a:r>
            <a:r>
              <a:rPr lang="en-US" sz="1600" b="0" dirty="0" smtClean="0"/>
              <a:t>vol</a:t>
            </a:r>
            <a:r>
              <a:rPr lang="en-US" sz="1600" b="0" dirty="0"/>
              <a:t>. 4, August 7, 2009, p. 50</a:t>
            </a:r>
            <a:r>
              <a:rPr lang="en-US" sz="1600" b="0" dirty="0" smtClean="0"/>
              <a:t>.</a:t>
            </a:r>
            <a:r>
              <a:rPr lang="en-US" sz="1600" b="0" dirty="0"/>
              <a:t> </a:t>
            </a:r>
            <a:endParaRPr lang="en-US" sz="1600" b="0" dirty="0" smtClean="0"/>
          </a:p>
          <a:p>
            <a:pPr marL="0" indent="-457200">
              <a:spcBef>
                <a:spcPts val="0"/>
              </a:spcBef>
              <a:buNone/>
            </a:pPr>
            <a:r>
              <a:rPr lang="en-US" sz="1600" b="0" dirty="0" smtClean="0"/>
              <a:t>Deverka, P.A., D.C. Lavallee, P.J. Desai, L.C. Esmail, S.D. Ramsey, D.L. Veenstra, and S.R. Tunis. “Stakeholder Participation in Comparative </a:t>
            </a:r>
            <a:r>
              <a:rPr lang="en-US" sz="1600" b="0" dirty="0"/>
              <a:t>E</a:t>
            </a:r>
            <a:r>
              <a:rPr lang="en-US" sz="1600" b="0" dirty="0" smtClean="0"/>
              <a:t>ffectiveness </a:t>
            </a:r>
            <a:r>
              <a:rPr lang="en-US" sz="1600" b="0" dirty="0"/>
              <a:t>R</a:t>
            </a:r>
            <a:r>
              <a:rPr lang="en-US" sz="1600" b="0" dirty="0" smtClean="0"/>
              <a:t>esearch: Designing a </a:t>
            </a:r>
            <a:r>
              <a:rPr lang="en-US" sz="1600" b="0" dirty="0"/>
              <a:t>F</a:t>
            </a:r>
            <a:r>
              <a:rPr lang="en-US" sz="1600" b="0" dirty="0" smtClean="0"/>
              <a:t>ramework for Effective </a:t>
            </a:r>
            <a:r>
              <a:rPr lang="en-US" sz="1600" b="0" dirty="0"/>
              <a:t>E</a:t>
            </a:r>
            <a:r>
              <a:rPr lang="en-US" sz="1600" b="0" dirty="0" smtClean="0"/>
              <a:t>ngagement.” </a:t>
            </a:r>
            <a:r>
              <a:rPr lang="en-US" sz="1600" b="0" i="1" dirty="0" smtClean="0"/>
              <a:t>Journal of Comparative Effectiveness Research</a:t>
            </a:r>
            <a:r>
              <a:rPr lang="en-US" sz="1600" b="0" dirty="0" smtClean="0"/>
              <a:t>, vol. 1, no. 2, 2012, pp. 181</a:t>
            </a:r>
            <a:r>
              <a:rPr lang="en-US" sz="1600" b="0" dirty="0"/>
              <a:t>–</a:t>
            </a:r>
            <a:r>
              <a:rPr lang="en-US" sz="1600" b="0" dirty="0" smtClean="0"/>
              <a:t>194.</a:t>
            </a:r>
            <a:endParaRPr lang="en-US" sz="1600" b="0" dirty="0"/>
          </a:p>
          <a:p>
            <a:pPr marL="0" indent="-457200">
              <a:spcBef>
                <a:spcPts val="0"/>
              </a:spcBef>
              <a:buNone/>
            </a:pPr>
            <a:r>
              <a:rPr lang="en-US" sz="1600" b="0" dirty="0"/>
              <a:t>Greenhalgh, T., G. Robert, F. Macfarlane, P. Bate, and O. Kyriakidou. “Diffusion of Innovations in Service Organizations: Systematic Review and Recommendations.” </a:t>
            </a:r>
            <a:r>
              <a:rPr lang="en-US" sz="1600" b="0" i="1" dirty="0"/>
              <a:t>Milbank Quarterly, </a:t>
            </a:r>
            <a:r>
              <a:rPr lang="en-US" sz="1600" b="0" dirty="0"/>
              <a:t>vol. 82, no. 4, 2004, pp. 581–629.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b="0" dirty="0" smtClean="0"/>
              <a:t>Hoffman, A., R. Montgomery, W. Aubry, and S.R. Tunis. “How to Best Engage Patients, Doctors, and Other Stakeholders in Designing Comparative Effectiveness Studies.” </a:t>
            </a:r>
            <a:r>
              <a:rPr lang="en-US" sz="1600" b="0" i="1" dirty="0" smtClean="0"/>
              <a:t>Health Affairs</a:t>
            </a:r>
            <a:r>
              <a:rPr lang="en-US" sz="1600" b="0" dirty="0" smtClean="0"/>
              <a:t>, vol. 29, no. 10, 2010, pp. 1834</a:t>
            </a:r>
            <a:r>
              <a:rPr lang="en-US" sz="1600" b="0" dirty="0"/>
              <a:t>–</a:t>
            </a:r>
            <a:r>
              <a:rPr lang="en-US" sz="1600" b="0" dirty="0" smtClean="0"/>
              <a:t>41.</a:t>
            </a:r>
          </a:p>
          <a:p>
            <a:pPr>
              <a:spcBef>
                <a:spcPts val="0"/>
              </a:spcBef>
            </a:pPr>
            <a:endParaRPr lang="en-US" sz="1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121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(2)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2120" y="1043094"/>
            <a:ext cx="8674812" cy="5133117"/>
          </a:xfrm>
        </p:spPr>
        <p:txBody>
          <a:bodyPr>
            <a:normAutofit/>
          </a:bodyPr>
          <a:lstStyle/>
          <a:p>
            <a:pPr marL="0" indent="-457200">
              <a:spcBef>
                <a:spcPts val="0"/>
              </a:spcBef>
              <a:buNone/>
            </a:pPr>
            <a:r>
              <a:rPr lang="en-US" sz="1400" b="0" dirty="0" smtClean="0"/>
              <a:t>Mendel</a:t>
            </a:r>
            <a:r>
              <a:rPr lang="en-US" sz="1400" b="0" dirty="0"/>
              <a:t>, P., L.S. Meredith, M. Schoenbaum, C.D. Sherbourne, and K.B. Wells. “Interventions in Organizational and Community Context: A Framework for Building Evidence on Dissemination and Implementation in Health Services Research.” </a:t>
            </a:r>
            <a:r>
              <a:rPr lang="en-US" sz="1400" b="0" i="1" dirty="0"/>
              <a:t>Administration and Policy in Mental Health, </a:t>
            </a:r>
            <a:r>
              <a:rPr lang="en-US" sz="1400" b="0" dirty="0"/>
              <a:t>vol. 35, nos. 1–2, March 2008, pp. 21–37.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400" b="0" dirty="0" smtClean="0"/>
              <a:t>Nápoles</a:t>
            </a:r>
            <a:r>
              <a:rPr lang="en-US" sz="1400" b="0" dirty="0"/>
              <a:t>, A.M., J. Santoyo-Olsson, and A.L. Stewart. “Methods for Translating </a:t>
            </a:r>
            <a:r>
              <a:rPr lang="en-US" sz="1400" b="0" dirty="0" smtClean="0"/>
              <a:t>Evidence-Based </a:t>
            </a:r>
            <a:r>
              <a:rPr lang="en-US" sz="1400" b="0" dirty="0"/>
              <a:t>Behavioral Interventions for Health-Disparity Communities.” </a:t>
            </a:r>
            <a:r>
              <a:rPr lang="en-US" sz="1400" b="0" i="1" dirty="0"/>
              <a:t>Preventing Chronic Disease, </a:t>
            </a:r>
            <a:r>
              <a:rPr lang="en-US" sz="1400" b="0" dirty="0"/>
              <a:t>vol. 10, 2013, p. E193.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400" b="0" dirty="0"/>
              <a:t>Powell, B.J., J.C. McMillen, E.K. Proctor, C.R. Carpenter, R.T. Griffey, A.C. Bunger, J.E. Glass, and J.L. York. “A Compilation of Strategies for Implementing Clinical Innovations in Health and Mental Health.” </a:t>
            </a:r>
            <a:r>
              <a:rPr lang="en-US" sz="1400" b="0" i="1" dirty="0"/>
              <a:t>Medical Care Research and Review, </a:t>
            </a:r>
            <a:r>
              <a:rPr lang="en-US" sz="1400" b="0" dirty="0"/>
              <a:t>vol. 69, no. 2, April 2012, pp. 123–157.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400" b="0" dirty="0"/>
              <a:t>Proctor, Enola K., and Ross C. </a:t>
            </a:r>
            <a:r>
              <a:rPr lang="en-US" sz="1400" b="0" dirty="0" smtClean="0"/>
              <a:t>Brownson. “Measurement </a:t>
            </a:r>
            <a:r>
              <a:rPr lang="en-US" sz="1400" b="0" dirty="0"/>
              <a:t>Issues in Dissemination and Implementation Research</a:t>
            </a:r>
            <a:r>
              <a:rPr lang="en-US" sz="1400" b="0" dirty="0" smtClean="0"/>
              <a:t>.” </a:t>
            </a:r>
            <a:r>
              <a:rPr lang="en-US" sz="1400" b="0" dirty="0"/>
              <a:t>In </a:t>
            </a:r>
            <a:r>
              <a:rPr lang="en-US" sz="1400" b="0" i="1" dirty="0"/>
              <a:t>Dissemination and Implementation Research in Health: Translating Science to Practice</a:t>
            </a:r>
            <a:r>
              <a:rPr lang="en-US" sz="1400" b="0" dirty="0"/>
              <a:t>, edited by Ross Brownson, Graham Colditz, and Enola Proctor. New York: Oxford University Press, 2012.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400" b="0" dirty="0"/>
              <a:t>Proctor, E., H. Silmere, R. Raghavan, P. Hovmand, G. Aarons, A. Bunger, R. Griffey, and M. Hensley. “Outcomes for Implementation Research: Conceptual Distinctions, Measurement Challenges, and Research Agenda.” </a:t>
            </a:r>
            <a:r>
              <a:rPr lang="en-US" sz="1400" b="0" i="1" dirty="0"/>
              <a:t>Administration and Policy in Mental Health, </a:t>
            </a:r>
            <a:r>
              <a:rPr lang="en-US" sz="1400" b="0" dirty="0"/>
              <a:t>vol. 38, no. 2, March 2011, pp. 65–76</a:t>
            </a:r>
            <a:r>
              <a:rPr lang="en-US" sz="1400" b="0" dirty="0" smtClean="0"/>
              <a:t>.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400" b="0" dirty="0" smtClean="0"/>
              <a:t>Scheirer, M.A., and J.W. Dearing. “An Agenda for Research on the Sustainability of Public Health Programs.” </a:t>
            </a:r>
            <a:r>
              <a:rPr lang="en-US" sz="1400" b="0" i="1" dirty="0" smtClean="0"/>
              <a:t>Framing Health Matters</a:t>
            </a:r>
            <a:r>
              <a:rPr lang="en-US" sz="1400" b="0" dirty="0" smtClean="0"/>
              <a:t>, vol. 101, no. 11, November 2011, pp. 2059</a:t>
            </a:r>
            <a:r>
              <a:rPr lang="en-US" sz="1400" b="0" dirty="0"/>
              <a:t>–</a:t>
            </a:r>
            <a:r>
              <a:rPr lang="en-US" sz="1400" b="0" dirty="0" smtClean="0"/>
              <a:t>67.</a:t>
            </a:r>
            <a:endParaRPr lang="en-US" sz="1400" b="0" dirty="0"/>
          </a:p>
          <a:p>
            <a:pPr>
              <a:spcBef>
                <a:spcPts val="0"/>
              </a:spcBef>
            </a:pPr>
            <a:endParaRPr lang="en-US" sz="1000" b="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US" sz="1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77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About the Center on Health Care Effectiveness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93392" y="1258580"/>
            <a:ext cx="7552267" cy="4267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 smtClean="0"/>
              <a:t>The </a:t>
            </a:r>
            <a:r>
              <a:rPr lang="en-US" sz="2200" dirty="0"/>
              <a:t>Center on Health Care Effectiveness </a:t>
            </a:r>
            <a:r>
              <a:rPr lang="en-US" sz="2200" dirty="0" smtClean="0"/>
              <a:t>supports more use of </a:t>
            </a:r>
            <a:r>
              <a:rPr lang="en-US" sz="2200" dirty="0"/>
              <a:t>evidence-based decision making by patients and clinicians at the point of care. </a:t>
            </a:r>
            <a:endParaRPr lang="en-US" sz="2200" dirty="0" smtClean="0"/>
          </a:p>
          <a:p>
            <a:pPr marL="0" indent="0" algn="ctr">
              <a:buNone/>
            </a:pPr>
            <a:r>
              <a:rPr lang="en-US" sz="2200" dirty="0" smtClean="0"/>
              <a:t>We </a:t>
            </a:r>
            <a:r>
              <a:rPr lang="en-US" sz="2200" dirty="0"/>
              <a:t>conduct and disseminate objective research and </a:t>
            </a:r>
            <a:r>
              <a:rPr lang="en-US" sz="2200" dirty="0" smtClean="0"/>
              <a:t>policy analyses </a:t>
            </a:r>
            <a:r>
              <a:rPr lang="en-US" sz="2200" dirty="0"/>
              <a:t>on how </a:t>
            </a:r>
            <a:r>
              <a:rPr lang="en-US" sz="2200" dirty="0" smtClean="0"/>
              <a:t>modifying </a:t>
            </a:r>
            <a:r>
              <a:rPr lang="en-US" sz="2200" dirty="0"/>
              <a:t>the policy, delivery system, and practice environment can help clinicians and patients make more informed decisions. 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 smtClean="0"/>
              <a:t>For </a:t>
            </a:r>
            <a:r>
              <a:rPr lang="en-US" sz="2000" dirty="0"/>
              <a:t>more information about CHCE, visit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http://chce.mathematica-mpr.com/</a:t>
            </a:r>
            <a:endParaRPr lang="en-US" sz="20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79092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Discussants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7747" y="1179779"/>
            <a:ext cx="2563905" cy="786739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spcAft>
                <a:spcPts val="0"/>
              </a:spcAft>
              <a:buClr>
                <a:srgbClr val="10335A"/>
              </a:buClr>
              <a:buNone/>
            </a:pPr>
            <a:r>
              <a:rPr lang="en-US" dirty="0">
                <a:solidFill>
                  <a:schemeClr val="tx2"/>
                </a:solidFill>
              </a:rPr>
              <a:t>Amy Kratchman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Children’s Hospital of Philadelphia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1747534" y="1198507"/>
            <a:ext cx="2445296" cy="634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Arial"/>
              <a:buChar char="•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1pPr>
            <a:lvl2pPr marL="45720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/>
              <a:buChar char="–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2pPr>
            <a:lvl3pPr marL="685800" indent="-22860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6038" indent="-346075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0525" indent="-344488" algn="l" defTabSz="457200" rtl="0" eaLnBrk="1" latinLnBrk="0" hangingPunct="1"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r>
              <a:rPr lang="en-US" dirty="0" smtClean="0">
                <a:solidFill>
                  <a:schemeClr val="tx2"/>
                </a:solidFill>
              </a:rPr>
              <a:t>David Knutson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AHRQ</a:t>
            </a:r>
          </a:p>
        </p:txBody>
      </p:sp>
      <p:sp>
        <p:nvSpPr>
          <p:cNvPr id="8" name="AutoShape 2" descr="Image result for stu guterma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10335A"/>
              </a:solidFill>
            </a:endParaRP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1656079" y="3534366"/>
            <a:ext cx="2593695" cy="786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457200" rtl="0" eaLnBrk="1" latinLnBrk="0" hangingPunct="1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Arial"/>
              <a:buChar char="•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1pPr>
            <a:lvl2pPr marL="45720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/>
              <a:buChar char="–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2pPr>
            <a:lvl3pPr marL="685800" indent="-22860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6038" indent="-346075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0525" indent="-344488" algn="l" defTabSz="457200" rtl="0" eaLnBrk="1" latinLnBrk="0" hangingPunct="1"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r>
              <a:rPr lang="en-US" dirty="0" smtClean="0">
                <a:solidFill>
                  <a:schemeClr val="tx2"/>
                </a:solidFill>
              </a:rPr>
              <a:t>Robert Phillips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American Board of Family Medicine</a:t>
            </a: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buClr>
                <a:srgbClr val="10335A"/>
              </a:buClr>
              <a:buFont typeface="Arial"/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r="9643"/>
          <a:stretch/>
        </p:blipFill>
        <p:spPr>
          <a:xfrm>
            <a:off x="2271441" y="1880161"/>
            <a:ext cx="1380228" cy="13759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" r="7830" b="34843"/>
          <a:stretch/>
        </p:blipFill>
        <p:spPr>
          <a:xfrm>
            <a:off x="5490960" y="1880161"/>
            <a:ext cx="1352066" cy="1375908"/>
          </a:xfrm>
          <a:prstGeom prst="rect">
            <a:avLst/>
          </a:prstGeom>
        </p:spPr>
      </p:pic>
      <p:sp>
        <p:nvSpPr>
          <p:cNvPr id="19" name="Text Placeholder 3"/>
          <p:cNvSpPr txBox="1">
            <a:spLocks/>
          </p:cNvSpPr>
          <p:nvPr/>
        </p:nvSpPr>
        <p:spPr>
          <a:xfrm>
            <a:off x="5016189" y="3534366"/>
            <a:ext cx="2347022" cy="8896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457200" rtl="0" eaLnBrk="1" latinLnBrk="0" hangingPunct="1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Arial"/>
              <a:buChar char="•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1pPr>
            <a:lvl2pPr marL="45720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/>
              <a:buChar char="–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2pPr>
            <a:lvl3pPr marL="685800" indent="-22860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6038" indent="-346075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0525" indent="-344488" algn="l" defTabSz="457200" rtl="0" eaLnBrk="1" latinLnBrk="0" hangingPunct="1"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2"/>
                </a:solidFill>
              </a:rPr>
              <a:t>Jennifer </a:t>
            </a:r>
            <a:r>
              <a:rPr lang="en-US" dirty="0">
                <a:solidFill>
                  <a:schemeClr val="tx2"/>
                </a:solidFill>
              </a:rPr>
              <a:t>Reck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National Academy for State Health Policy</a:t>
            </a:r>
          </a:p>
          <a:p>
            <a:pPr marL="0" indent="0" algn="ctr">
              <a:buClr>
                <a:srgbClr val="10335A"/>
              </a:buClr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buClr>
                <a:srgbClr val="10335A"/>
              </a:buClr>
              <a:buFont typeface="Arial"/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" t="4497" r="1302" b="31004"/>
          <a:stretch/>
        </p:blipFill>
        <p:spPr>
          <a:xfrm>
            <a:off x="5490960" y="4379235"/>
            <a:ext cx="1397480" cy="13667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71" y="4379235"/>
            <a:ext cx="1375909" cy="13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7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Questions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How can we </a:t>
            </a:r>
            <a:r>
              <a:rPr lang="en-US" dirty="0"/>
              <a:t>meaningfully engage </a:t>
            </a:r>
            <a:r>
              <a:rPr lang="en-US" dirty="0" smtClean="0"/>
              <a:t>stakeholders in implementing and sustaining CER and PCOR evidence?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What role should researchers, funders, patients, clinicians, and policymakers play? </a:t>
            </a:r>
          </a:p>
          <a:p>
            <a:pPr marL="0" indent="0">
              <a:spcBef>
                <a:spcPts val="600"/>
              </a:spcBef>
              <a:buNone/>
            </a:pP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How can we develop strategies that address the multiple levels of the health care system?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What approaches can help stakeholders </a:t>
            </a:r>
            <a:r>
              <a:rPr lang="en-US" dirty="0" smtClean="0"/>
              <a:t>coordinate </a:t>
            </a:r>
            <a:r>
              <a:rPr lang="en-US" dirty="0" smtClean="0"/>
              <a:t>implementation strategies, policies, and programs to ensure alignment?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03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0706" y="3466547"/>
            <a:ext cx="2563905" cy="786739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spcAft>
                <a:spcPts val="0"/>
              </a:spcAft>
              <a:buClr>
                <a:srgbClr val="10335A"/>
              </a:buClr>
              <a:buNone/>
            </a:pPr>
            <a:r>
              <a:rPr lang="en-US" dirty="0">
                <a:solidFill>
                  <a:schemeClr val="tx2"/>
                </a:solidFill>
              </a:rPr>
              <a:t>Amy Kratchman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Children’s Hospital of Philadelphia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366428" y="1183267"/>
            <a:ext cx="2445296" cy="634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Arial"/>
              <a:buChar char="•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1pPr>
            <a:lvl2pPr marL="45720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/>
              <a:buChar char="–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2pPr>
            <a:lvl3pPr marL="685800" indent="-22860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6038" indent="-346075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0525" indent="-344488" algn="l" defTabSz="457200" rtl="0" eaLnBrk="1" latinLnBrk="0" hangingPunct="1"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r>
              <a:rPr lang="en-US" dirty="0" smtClean="0">
                <a:solidFill>
                  <a:schemeClr val="tx2"/>
                </a:solidFill>
              </a:rPr>
              <a:t>David Knutson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AHRQ</a:t>
            </a:r>
          </a:p>
        </p:txBody>
      </p:sp>
      <p:sp>
        <p:nvSpPr>
          <p:cNvPr id="8" name="AutoShape 2" descr="Image result for stu guterma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10335A"/>
              </a:solidFill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2189165" y="1171832"/>
            <a:ext cx="2897693" cy="634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Arial"/>
              <a:buChar char="•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1pPr>
            <a:lvl2pPr marL="45720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/>
              <a:buChar char="–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2pPr>
            <a:lvl3pPr marL="685800" indent="-22860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6038" indent="-346075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0525" indent="-344488" algn="l" defTabSz="457200" rtl="0" eaLnBrk="1" latinLnBrk="0" hangingPunct="1"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r>
              <a:rPr lang="en-US" dirty="0">
                <a:solidFill>
                  <a:schemeClr val="tx2"/>
                </a:solidFill>
              </a:rPr>
              <a:t>Jessica </a:t>
            </a:r>
            <a:r>
              <a:rPr lang="en-US" dirty="0" smtClean="0">
                <a:solidFill>
                  <a:schemeClr val="tx2"/>
                </a:solidFill>
              </a:rPr>
              <a:t>Heeringa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Mathematica</a:t>
            </a: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buClr>
                <a:srgbClr val="10335A"/>
              </a:buClr>
              <a:buFont typeface="Arial"/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3314611" y="3466547"/>
            <a:ext cx="2593695" cy="786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457200" rtl="0" eaLnBrk="1" latinLnBrk="0" hangingPunct="1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Arial"/>
              <a:buChar char="•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1pPr>
            <a:lvl2pPr marL="45720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/>
              <a:buChar char="–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2pPr>
            <a:lvl3pPr marL="685800" indent="-22860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6038" indent="-346075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0525" indent="-344488" algn="l" defTabSz="457200" rtl="0" eaLnBrk="1" latinLnBrk="0" hangingPunct="1"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r>
              <a:rPr lang="en-US" dirty="0" smtClean="0">
                <a:solidFill>
                  <a:schemeClr val="tx2"/>
                </a:solidFill>
              </a:rPr>
              <a:t>Robert Phillips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American Board of Family Medicine</a:t>
            </a: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buClr>
                <a:srgbClr val="10335A"/>
              </a:buClr>
              <a:buFont typeface="Arial"/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41" y="1812536"/>
            <a:ext cx="1375913" cy="1375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63" y="1812536"/>
            <a:ext cx="1375913" cy="1375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r="9643"/>
          <a:stretch/>
        </p:blipFill>
        <p:spPr>
          <a:xfrm>
            <a:off x="6956347" y="1812536"/>
            <a:ext cx="1380228" cy="13759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" r="7830" b="34843"/>
          <a:stretch/>
        </p:blipFill>
        <p:spPr>
          <a:xfrm>
            <a:off x="1356626" y="4253287"/>
            <a:ext cx="1352066" cy="1375908"/>
          </a:xfrm>
          <a:prstGeom prst="rect">
            <a:avLst/>
          </a:prstGeom>
        </p:spPr>
      </p:pic>
      <p:sp>
        <p:nvSpPr>
          <p:cNvPr id="18" name="Text Placeholder 3"/>
          <p:cNvSpPr txBox="1">
            <a:spLocks/>
          </p:cNvSpPr>
          <p:nvPr/>
        </p:nvSpPr>
        <p:spPr>
          <a:xfrm>
            <a:off x="299228" y="1173479"/>
            <a:ext cx="2563905" cy="634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Arial"/>
              <a:buChar char="•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1pPr>
            <a:lvl2pPr marL="45720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/>
              <a:buChar char="–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2pPr>
            <a:lvl3pPr marL="685800" indent="-22860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6038" indent="-346075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0525" indent="-344488" algn="l" defTabSz="457200" rtl="0" eaLnBrk="1" latinLnBrk="0" hangingPunct="1"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dirty="0" smtClean="0">
                <a:solidFill>
                  <a:schemeClr val="tx2"/>
                </a:solidFill>
              </a:rPr>
              <a:t>Dominick Esposito Mathematica</a:t>
            </a:r>
          </a:p>
        </p:txBody>
      </p:sp>
      <p:sp>
        <p:nvSpPr>
          <p:cNvPr id="19" name="Text Placeholder 3"/>
          <p:cNvSpPr txBox="1">
            <a:spLocks/>
          </p:cNvSpPr>
          <p:nvPr/>
        </p:nvSpPr>
        <p:spPr>
          <a:xfrm>
            <a:off x="5908306" y="3471268"/>
            <a:ext cx="2347022" cy="8896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457200" rtl="0" eaLnBrk="1" latinLnBrk="0" hangingPunct="1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Arial"/>
              <a:buChar char="•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1pPr>
            <a:lvl2pPr marL="45720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/>
              <a:buChar char="–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2pPr>
            <a:lvl3pPr marL="685800" indent="-22860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6038" indent="-346075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0525" indent="-344488" algn="l" defTabSz="457200" rtl="0" eaLnBrk="1" latinLnBrk="0" hangingPunct="1"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2"/>
                </a:solidFill>
              </a:rPr>
              <a:t>Jennifer </a:t>
            </a:r>
            <a:r>
              <a:rPr lang="en-US" dirty="0">
                <a:solidFill>
                  <a:schemeClr val="tx2"/>
                </a:solidFill>
              </a:rPr>
              <a:t>Reck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National Academy for State Health Policy</a:t>
            </a:r>
          </a:p>
          <a:p>
            <a:pPr marL="0" indent="0" algn="ctr">
              <a:buClr>
                <a:srgbClr val="10335A"/>
              </a:buClr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buClr>
                <a:srgbClr val="10335A"/>
              </a:buClr>
              <a:buFont typeface="Arial"/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" t="4497" r="1302" b="31004"/>
          <a:stretch/>
        </p:blipFill>
        <p:spPr>
          <a:xfrm>
            <a:off x="6386087" y="4257887"/>
            <a:ext cx="1397480" cy="13667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9505" y="1807815"/>
            <a:ext cx="1281312" cy="1375913"/>
          </a:xfrm>
          <a:prstGeom prst="rect">
            <a:avLst/>
          </a:prstGeom>
        </p:spPr>
      </p:pic>
      <p:sp>
        <p:nvSpPr>
          <p:cNvPr id="22" name="Text Placeholder 3"/>
          <p:cNvSpPr txBox="1">
            <a:spLocks/>
          </p:cNvSpPr>
          <p:nvPr/>
        </p:nvSpPr>
        <p:spPr>
          <a:xfrm>
            <a:off x="4129214" y="1197276"/>
            <a:ext cx="2897693" cy="634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Arial"/>
              <a:buChar char="•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1pPr>
            <a:lvl2pPr marL="45720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/>
              <a:buChar char="–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2pPr>
            <a:lvl3pPr marL="685800" indent="-22860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6038" indent="-346075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0525" indent="-344488" algn="l" defTabSz="457200" rtl="0" eaLnBrk="1" latinLnBrk="0" hangingPunct="1"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r>
              <a:rPr lang="en-US" dirty="0" smtClean="0">
                <a:solidFill>
                  <a:schemeClr val="tx2"/>
                </a:solidFill>
              </a:rPr>
              <a:t>Joanna Siegel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PCORI</a:t>
            </a: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buClr>
                <a:srgbClr val="10335A"/>
              </a:buClr>
              <a:buFont typeface="Arial"/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22" y="4253286"/>
            <a:ext cx="1375909" cy="13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2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338" y="0"/>
            <a:ext cx="5697116" cy="37980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3579" y="601579"/>
            <a:ext cx="39704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dirty="0" smtClean="0">
                <a:solidFill>
                  <a:prstClr val="black"/>
                </a:solidFill>
              </a:rPr>
              <a:t>Mark </a:t>
            </a:r>
            <a:r>
              <a:rPr lang="en-US" sz="5400" dirty="0">
                <a:solidFill>
                  <a:prstClr val="black"/>
                </a:solidFill>
              </a:rPr>
              <a:t>Y</a:t>
            </a:r>
            <a:r>
              <a:rPr lang="en-US" sz="5400" dirty="0" smtClean="0">
                <a:solidFill>
                  <a:prstClr val="black"/>
                </a:solidFill>
              </a:rPr>
              <a:t>our Calendars!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5613" y="3303308"/>
            <a:ext cx="602146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 smtClean="0">
                <a:solidFill>
                  <a:prstClr val="black"/>
                </a:solidFill>
              </a:rPr>
              <a:t>The next CHCE event will be held June 14th</a:t>
            </a:r>
          </a:p>
          <a:p>
            <a:pPr algn="ctr" defTabSz="914400"/>
            <a:r>
              <a:rPr lang="en-US" sz="2400" dirty="0" smtClean="0">
                <a:solidFill>
                  <a:prstClr val="black"/>
                </a:solidFill>
              </a:rPr>
              <a:t>12:00 - 1:30 p.m. ET </a:t>
            </a:r>
          </a:p>
          <a:p>
            <a:pPr algn="ctr" defTabSz="914400"/>
            <a:endParaRPr lang="en-US" sz="1400" b="1" dirty="0">
              <a:solidFill>
                <a:prstClr val="black"/>
              </a:solidFill>
            </a:endParaRPr>
          </a:p>
          <a:p>
            <a:pPr algn="ctr" defTabSz="914400"/>
            <a:r>
              <a:rPr lang="en-US" sz="2400" b="1" dirty="0">
                <a:solidFill>
                  <a:prstClr val="black"/>
                </a:solidFill>
              </a:rPr>
              <a:t>AHRQ’s Healthcare Horizon Scanning System: Assessing the Impacts of Emerging Health Interventions</a:t>
            </a:r>
            <a:endParaRPr lang="en-US" sz="24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6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00">
        <p:fade/>
      </p:transition>
    </mc:Choice>
    <mc:Fallback xmlns="">
      <p:transition spd="med" advTm="5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Today’s Speakers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0706" y="3466547"/>
            <a:ext cx="2563905" cy="786739"/>
          </a:xfrm>
        </p:spPr>
        <p:txBody>
          <a:bodyPr>
            <a:normAutofit lnSpcReduction="10000"/>
          </a:bodyPr>
          <a:lstStyle/>
          <a:p>
            <a:pPr marL="0" indent="0" algn="ctr">
              <a:spcAft>
                <a:spcPts val="0"/>
              </a:spcAft>
              <a:buClr>
                <a:srgbClr val="10335A"/>
              </a:buClr>
              <a:buNone/>
            </a:pPr>
            <a:r>
              <a:rPr lang="en-US" dirty="0">
                <a:solidFill>
                  <a:schemeClr val="tx2"/>
                </a:solidFill>
              </a:rPr>
              <a:t>Amy Kratchman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Children’s Hospital of Philadelphia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366428" y="1183267"/>
            <a:ext cx="2445296" cy="634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Arial"/>
              <a:buChar char="•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1pPr>
            <a:lvl2pPr marL="45720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/>
              <a:buChar char="–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2pPr>
            <a:lvl3pPr marL="685800" indent="-22860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6038" indent="-346075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0525" indent="-344488" algn="l" defTabSz="457200" rtl="0" eaLnBrk="1" latinLnBrk="0" hangingPunct="1"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r>
              <a:rPr lang="en-US" dirty="0" smtClean="0">
                <a:solidFill>
                  <a:schemeClr val="tx2"/>
                </a:solidFill>
              </a:rPr>
              <a:t>David Knutson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AHRQ</a:t>
            </a:r>
          </a:p>
        </p:txBody>
      </p:sp>
      <p:sp>
        <p:nvSpPr>
          <p:cNvPr id="8" name="AutoShape 2" descr="Image result for stu guterma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10335A"/>
              </a:solidFill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2189165" y="1171832"/>
            <a:ext cx="2897693" cy="634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Arial"/>
              <a:buChar char="•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1pPr>
            <a:lvl2pPr marL="45720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/>
              <a:buChar char="–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2pPr>
            <a:lvl3pPr marL="685800" indent="-22860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6038" indent="-346075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0525" indent="-344488" algn="l" defTabSz="457200" rtl="0" eaLnBrk="1" latinLnBrk="0" hangingPunct="1"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r>
              <a:rPr lang="en-US" dirty="0">
                <a:solidFill>
                  <a:schemeClr val="tx2"/>
                </a:solidFill>
              </a:rPr>
              <a:t>Jessica </a:t>
            </a:r>
            <a:r>
              <a:rPr lang="en-US" dirty="0" smtClean="0">
                <a:solidFill>
                  <a:schemeClr val="tx2"/>
                </a:solidFill>
              </a:rPr>
              <a:t>Heeringa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Mathematica</a:t>
            </a: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buClr>
                <a:srgbClr val="10335A"/>
              </a:buClr>
              <a:buFont typeface="Arial"/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3314611" y="3466547"/>
            <a:ext cx="2593695" cy="786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457200" rtl="0" eaLnBrk="1" latinLnBrk="0" hangingPunct="1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Arial"/>
              <a:buChar char="•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1pPr>
            <a:lvl2pPr marL="45720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/>
              <a:buChar char="–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2pPr>
            <a:lvl3pPr marL="685800" indent="-22860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6038" indent="-346075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0525" indent="-344488" algn="l" defTabSz="457200" rtl="0" eaLnBrk="1" latinLnBrk="0" hangingPunct="1"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r>
              <a:rPr lang="en-US" dirty="0" smtClean="0">
                <a:solidFill>
                  <a:schemeClr val="tx2"/>
                </a:solidFill>
              </a:rPr>
              <a:t>Robert Phillips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American Board of Family Medicine</a:t>
            </a: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buClr>
                <a:srgbClr val="10335A"/>
              </a:buClr>
              <a:buFont typeface="Arial"/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41" y="1812536"/>
            <a:ext cx="1375913" cy="1375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63" y="1812536"/>
            <a:ext cx="1375913" cy="1375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r="9643"/>
          <a:stretch/>
        </p:blipFill>
        <p:spPr>
          <a:xfrm>
            <a:off x="6956347" y="1812536"/>
            <a:ext cx="1380228" cy="13759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" r="7830" b="34843"/>
          <a:stretch/>
        </p:blipFill>
        <p:spPr>
          <a:xfrm>
            <a:off x="1356626" y="4253287"/>
            <a:ext cx="1352066" cy="1375908"/>
          </a:xfrm>
          <a:prstGeom prst="rect">
            <a:avLst/>
          </a:prstGeom>
        </p:spPr>
      </p:pic>
      <p:sp>
        <p:nvSpPr>
          <p:cNvPr id="18" name="Text Placeholder 3"/>
          <p:cNvSpPr txBox="1">
            <a:spLocks/>
          </p:cNvSpPr>
          <p:nvPr/>
        </p:nvSpPr>
        <p:spPr>
          <a:xfrm>
            <a:off x="299228" y="1173479"/>
            <a:ext cx="2563905" cy="634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Arial"/>
              <a:buChar char="•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1pPr>
            <a:lvl2pPr marL="45720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/>
              <a:buChar char="–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2pPr>
            <a:lvl3pPr marL="685800" indent="-22860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6038" indent="-346075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0525" indent="-344488" algn="l" defTabSz="457200" rtl="0" eaLnBrk="1" latinLnBrk="0" hangingPunct="1"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dirty="0" smtClean="0">
                <a:solidFill>
                  <a:schemeClr val="tx2"/>
                </a:solidFill>
              </a:rPr>
              <a:t>Dominick Esposito Mathematica</a:t>
            </a:r>
          </a:p>
        </p:txBody>
      </p:sp>
      <p:sp>
        <p:nvSpPr>
          <p:cNvPr id="19" name="Text Placeholder 3"/>
          <p:cNvSpPr txBox="1">
            <a:spLocks/>
          </p:cNvSpPr>
          <p:nvPr/>
        </p:nvSpPr>
        <p:spPr>
          <a:xfrm>
            <a:off x="5908776" y="3484921"/>
            <a:ext cx="2347022" cy="8896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457200" rtl="0" eaLnBrk="1" latinLnBrk="0" hangingPunct="1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Arial"/>
              <a:buChar char="•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1pPr>
            <a:lvl2pPr marL="45720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/>
              <a:buChar char="–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2pPr>
            <a:lvl3pPr marL="685800" indent="-22860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6038" indent="-346075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0525" indent="-344488" algn="l" defTabSz="457200" rtl="0" eaLnBrk="1" latinLnBrk="0" hangingPunct="1"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2"/>
                </a:solidFill>
              </a:rPr>
              <a:t>Jennifer </a:t>
            </a:r>
            <a:r>
              <a:rPr lang="en-US" dirty="0">
                <a:solidFill>
                  <a:schemeClr val="tx2"/>
                </a:solidFill>
              </a:rPr>
              <a:t>Reck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National Academy for State Health Policy</a:t>
            </a:r>
          </a:p>
          <a:p>
            <a:pPr marL="0" indent="0" algn="ctr">
              <a:buClr>
                <a:srgbClr val="10335A"/>
              </a:buClr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buClr>
                <a:srgbClr val="10335A"/>
              </a:buClr>
              <a:buFont typeface="Arial"/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" t="4497" r="1302" b="31004"/>
          <a:stretch/>
        </p:blipFill>
        <p:spPr>
          <a:xfrm>
            <a:off x="6383547" y="4257887"/>
            <a:ext cx="1397480" cy="13667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9505" y="1807815"/>
            <a:ext cx="1281312" cy="1375913"/>
          </a:xfrm>
          <a:prstGeom prst="rect">
            <a:avLst/>
          </a:prstGeom>
        </p:spPr>
      </p:pic>
      <p:sp>
        <p:nvSpPr>
          <p:cNvPr id="22" name="Text Placeholder 3"/>
          <p:cNvSpPr txBox="1">
            <a:spLocks/>
          </p:cNvSpPr>
          <p:nvPr/>
        </p:nvSpPr>
        <p:spPr>
          <a:xfrm>
            <a:off x="4129214" y="1197276"/>
            <a:ext cx="2897693" cy="634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Arial"/>
              <a:buChar char="•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1pPr>
            <a:lvl2pPr marL="45720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/>
              <a:buChar char="–"/>
              <a:defRPr sz="1600" b="1" kern="1200">
                <a:solidFill>
                  <a:schemeClr val="tx1"/>
                </a:solidFill>
                <a:latin typeface="Arial Bold" pitchFamily="34" charset="0"/>
                <a:ea typeface="+mn-ea"/>
                <a:cs typeface="Arial Bold" pitchFamily="34" charset="0"/>
              </a:defRPr>
            </a:lvl2pPr>
            <a:lvl3pPr marL="685800" indent="-228600" algn="l" defTabSz="457200" rtl="0" eaLnBrk="1" latinLnBrk="0" hangingPunct="1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6038" indent="-346075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0525" indent="-344488" algn="l" defTabSz="457200" rtl="0" eaLnBrk="1" latinLnBrk="0" hangingPunct="1"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r>
              <a:rPr lang="en-US" dirty="0" smtClean="0">
                <a:solidFill>
                  <a:schemeClr val="tx2"/>
                </a:solidFill>
              </a:rPr>
              <a:t>Joanna Siegel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PCORI</a:t>
            </a: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spcAft>
                <a:spcPts val="0"/>
              </a:spcAft>
              <a:buClr>
                <a:srgbClr val="10335A"/>
              </a:buClr>
              <a:buFont typeface="Arial"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buClr>
                <a:srgbClr val="10335A"/>
              </a:buClr>
              <a:buFont typeface="Arial"/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22" y="4253286"/>
            <a:ext cx="1375909" cy="13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7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04800" y="381000"/>
            <a:ext cx="8462210" cy="685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sz="2800" b="1" dirty="0" smtClean="0">
                <a:solidFill>
                  <a:srgbClr val="1F497D"/>
                </a:solidFill>
                <a:latin typeface="Arial"/>
                <a:cs typeface="Arial"/>
              </a:rPr>
              <a:t>PCORI’s Mandate</a:t>
            </a:r>
            <a:endParaRPr lang="en-US" sz="2800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2010" y="3891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04800" y="1066800"/>
            <a:ext cx="7924800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1030705" y="1295400"/>
            <a:ext cx="7010399" cy="5007166"/>
          </a:xfrm>
          <a:custGeom>
            <a:avLst/>
            <a:gdLst>
              <a:gd name="connsiteX0" fmla="*/ 0 w 6157302"/>
              <a:gd name="connsiteY0" fmla="*/ 0 h 1705732"/>
              <a:gd name="connsiteX1" fmla="*/ 6157302 w 6157302"/>
              <a:gd name="connsiteY1" fmla="*/ 0 h 1705732"/>
              <a:gd name="connsiteX2" fmla="*/ 6157302 w 6157302"/>
              <a:gd name="connsiteY2" fmla="*/ 1705732 h 1705732"/>
              <a:gd name="connsiteX3" fmla="*/ 0 w 6157302"/>
              <a:gd name="connsiteY3" fmla="*/ 1705732 h 1705732"/>
              <a:gd name="connsiteX4" fmla="*/ 0 w 6157302"/>
              <a:gd name="connsiteY4" fmla="*/ 0 h 170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7302" h="1705732">
                <a:moveTo>
                  <a:pt x="0" y="0"/>
                </a:moveTo>
                <a:lnTo>
                  <a:pt x="6157302" y="0"/>
                </a:lnTo>
                <a:lnTo>
                  <a:pt x="6157302" y="1705732"/>
                </a:lnTo>
                <a:lnTo>
                  <a:pt x="0" y="170573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91440" rIns="91440" bIns="91440" numCol="1" spcCol="1270" anchor="t" anchorCtr="0">
            <a:noAutofit/>
          </a:bodyPr>
          <a:lstStyle/>
          <a:p>
            <a:pPr defTabSz="666750" fontAlgn="base">
              <a:lnSpc>
                <a:spcPct val="90000"/>
              </a:lnSpc>
              <a:spcAft>
                <a:spcPct val="5000"/>
              </a:spcAft>
            </a:pPr>
            <a:r>
              <a:rPr lang="en-US" sz="2400" dirty="0" smtClean="0">
                <a:solidFill>
                  <a:srgbClr val="1F497D"/>
                </a:solidFill>
                <a:ea typeface="Verdana" pitchFamily="34" charset="0"/>
                <a:cs typeface="Calibri" pitchFamily="34" charset="0"/>
              </a:rPr>
              <a:t>The </a:t>
            </a:r>
            <a:r>
              <a:rPr lang="en-US" sz="2400" dirty="0">
                <a:solidFill>
                  <a:srgbClr val="1F497D"/>
                </a:solidFill>
                <a:ea typeface="Verdana" pitchFamily="34" charset="0"/>
                <a:cs typeface="Calibri" pitchFamily="34" charset="0"/>
              </a:rPr>
              <a:t>purpose of the </a:t>
            </a:r>
            <a:r>
              <a:rPr lang="en-US" sz="2400" dirty="0" smtClean="0">
                <a:solidFill>
                  <a:srgbClr val="1F497D"/>
                </a:solidFill>
                <a:ea typeface="Verdana" pitchFamily="34" charset="0"/>
                <a:cs typeface="Calibri" pitchFamily="34" charset="0"/>
              </a:rPr>
              <a:t>PCORI is to “</a:t>
            </a:r>
            <a:r>
              <a:rPr lang="en-US" sz="24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assist 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patients, clinicians, purchasers, and policy-makers in making informed health decisions</a:t>
            </a:r>
            <a:r>
              <a:rPr lang="en-US" sz="2400" b="1" dirty="0">
                <a:solidFill>
                  <a:srgbClr val="9BBB59"/>
                </a:solidFill>
              </a:rPr>
              <a:t> </a:t>
            </a:r>
            <a:r>
              <a:rPr lang="en-US" sz="2400" dirty="0">
                <a:solidFill>
                  <a:srgbClr val="1F497D"/>
                </a:solidFill>
                <a:ea typeface="Verdana" pitchFamily="34" charset="0"/>
                <a:cs typeface="Calibri" pitchFamily="34" charset="0"/>
              </a:rPr>
              <a:t>by advancing the quality and relevance of evidence concerning the manner in which diseases, disorders, and other health conditions can </a:t>
            </a:r>
            <a:r>
              <a:rPr lang="en-US" sz="2400" dirty="0">
                <a:solidFill>
                  <a:srgbClr val="1F497D"/>
                </a:solidFill>
              </a:rPr>
              <a:t>effectively and appropriately be prevented, diagnosed, treated, monitored, and managed 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through research and evidence synthesis</a:t>
            </a:r>
            <a:r>
              <a:rPr lang="en-US" sz="24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...</a:t>
            </a:r>
          </a:p>
          <a:p>
            <a:pPr defTabSz="666750" fontAlgn="base">
              <a:lnSpc>
                <a:spcPct val="90000"/>
              </a:lnSpc>
              <a:spcAft>
                <a:spcPct val="5000"/>
              </a:spcAft>
            </a:pPr>
            <a:endParaRPr lang="en-US" sz="24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  <a:p>
            <a:pPr defTabSz="666750" fontAlgn="base">
              <a:lnSpc>
                <a:spcPct val="90000"/>
              </a:lnSpc>
              <a:spcAft>
                <a:spcPct val="5000"/>
              </a:spcAft>
            </a:pPr>
            <a:r>
              <a:rPr lang="en-US" sz="24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 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… and the dissemination of research findings </a:t>
            </a:r>
            <a:r>
              <a:rPr lang="en-US" sz="2400" dirty="0">
                <a:solidFill>
                  <a:srgbClr val="1F497D"/>
                </a:solidFill>
              </a:rPr>
              <a:t>with respect to the relative health outcomes, clinical effectiveness, and appropriateness of the medical treatments, services...”</a:t>
            </a:r>
          </a:p>
          <a:p>
            <a:pPr algn="r" defTabSz="666750" fontAlgn="base">
              <a:lnSpc>
                <a:spcPct val="90000"/>
              </a:lnSpc>
              <a:spcAft>
                <a:spcPct val="5000"/>
              </a:spcAft>
            </a:pPr>
            <a:endParaRPr lang="en-US" sz="1400" dirty="0" smtClean="0">
              <a:solidFill>
                <a:srgbClr val="1F497D"/>
              </a:solidFill>
              <a:ea typeface="Verdana" pitchFamily="34" charset="0"/>
              <a:cs typeface="Calibri" pitchFamily="34" charset="0"/>
            </a:endParaRPr>
          </a:p>
          <a:p>
            <a:pPr algn="r" defTabSz="666750" fontAlgn="base">
              <a:lnSpc>
                <a:spcPct val="90000"/>
              </a:lnSpc>
              <a:spcAft>
                <a:spcPct val="5000"/>
              </a:spcAft>
            </a:pPr>
            <a:r>
              <a:rPr lang="en-US" dirty="0" smtClean="0">
                <a:solidFill>
                  <a:srgbClr val="1F497D"/>
                </a:solidFill>
                <a:ea typeface="Verdana" pitchFamily="34" charset="0"/>
                <a:cs typeface="Calibri" pitchFamily="34" charset="0"/>
              </a:rPr>
              <a:t>--from PCORI’s authorizing legislation</a:t>
            </a:r>
          </a:p>
          <a:p>
            <a:pPr defTabSz="666750" fontAlgn="base">
              <a:lnSpc>
                <a:spcPct val="90000"/>
              </a:lnSpc>
              <a:spcAft>
                <a:spcPct val="5000"/>
              </a:spcAft>
            </a:pPr>
            <a:endParaRPr lang="en-US" dirty="0">
              <a:solidFill>
                <a:srgbClr val="1F497D"/>
              </a:solidFill>
              <a:ea typeface="Verdana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3105" y="4076456"/>
            <a:ext cx="67056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66750" fontAlgn="base">
              <a:lnSpc>
                <a:spcPct val="90000"/>
              </a:lnSpc>
              <a:spcAft>
                <a:spcPct val="5000"/>
              </a:spcAft>
            </a:pPr>
            <a:endParaRPr lang="en-US" dirty="0">
              <a:solidFill>
                <a:srgbClr val="1F497D"/>
              </a:solidFill>
              <a:ea typeface="MS PGothic" pitchFamily="34" charset="-128"/>
            </a:endParaRPr>
          </a:p>
          <a:p>
            <a:pPr defTabSz="666750" fontAlgn="base">
              <a:lnSpc>
                <a:spcPct val="90000"/>
              </a:lnSpc>
              <a:spcAft>
                <a:spcPct val="5000"/>
              </a:spcAft>
            </a:pPr>
            <a:endParaRPr lang="en-US" dirty="0" smtClean="0">
              <a:solidFill>
                <a:srgbClr val="1F497D"/>
              </a:solidFill>
              <a:ea typeface="MS PGothic" pitchFamily="34" charset="-128"/>
            </a:endParaRPr>
          </a:p>
          <a:p>
            <a:pPr defTabSz="666750" fontAlgn="base">
              <a:lnSpc>
                <a:spcPct val="90000"/>
              </a:lnSpc>
              <a:spcAft>
                <a:spcPct val="5000"/>
              </a:spcAft>
            </a:pPr>
            <a:endParaRPr lang="en-US" dirty="0" smtClean="0">
              <a:solidFill>
                <a:srgbClr val="1F497D"/>
              </a:solidFill>
              <a:ea typeface="MS PGothic" pitchFamily="34" charset="-128"/>
            </a:endParaRPr>
          </a:p>
          <a:p>
            <a:pPr algn="r" defTabSz="666750" fontAlgn="base">
              <a:lnSpc>
                <a:spcPct val="90000"/>
              </a:lnSpc>
              <a:spcAft>
                <a:spcPct val="5000"/>
              </a:spcAft>
            </a:pPr>
            <a:endParaRPr lang="en-US" dirty="0" smtClean="0">
              <a:solidFill>
                <a:srgbClr val="1F497D"/>
              </a:solidFill>
              <a:ea typeface="Verdana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78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381000"/>
            <a:ext cx="8462210" cy="685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sz="2800" b="1" dirty="0" smtClean="0">
                <a:solidFill>
                  <a:srgbClr val="1F497D"/>
                </a:solidFill>
                <a:latin typeface="Arial"/>
                <a:cs typeface="Arial"/>
              </a:rPr>
              <a:t>PCORI’s Mission and Strategic Goals</a:t>
            </a:r>
            <a:endParaRPr lang="en-US" sz="2800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81000" y="1066800"/>
            <a:ext cx="8462210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219201"/>
            <a:ext cx="7825299" cy="1269092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1F497D"/>
                </a:solidFill>
                <a:cs typeface="Arial" panose="020B0604020202020204" pitchFamily="34" charset="0"/>
              </a:rPr>
              <a:t>PCORI helps people make informed healthcare decisions, and improves healthcare delivery and outcomes, by producing and promoting high-integrity, evidence-based information that comes from </a:t>
            </a:r>
            <a:r>
              <a:rPr lang="en-US" sz="2000" dirty="0">
                <a:solidFill>
                  <a:srgbClr val="1F497D"/>
                </a:solidFill>
                <a:cs typeface="+mn-cs"/>
              </a:rPr>
              <a:t>research guided by patients, </a:t>
            </a:r>
            <a:r>
              <a:rPr lang="en-US" sz="2000" dirty="0" smtClean="0">
                <a:solidFill>
                  <a:srgbClr val="1F497D"/>
                </a:solidFill>
                <a:cs typeface="+mn-cs"/>
              </a:rPr>
              <a:t>caregivers, </a:t>
            </a:r>
            <a:r>
              <a:rPr lang="en-US" sz="2000" dirty="0">
                <a:solidFill>
                  <a:srgbClr val="1F497D"/>
                </a:solidFill>
                <a:cs typeface="+mn-cs"/>
              </a:rPr>
              <a:t>and the broader </a:t>
            </a:r>
            <a:r>
              <a:rPr lang="en-US" sz="2000" dirty="0" smtClean="0">
                <a:solidFill>
                  <a:srgbClr val="1F497D"/>
                </a:solidFill>
                <a:cs typeface="+mn-cs"/>
              </a:rPr>
              <a:t>healthcare </a:t>
            </a:r>
            <a:r>
              <a:rPr lang="en-US" sz="2000" dirty="0">
                <a:solidFill>
                  <a:srgbClr val="1F497D"/>
                </a:solidFill>
                <a:cs typeface="+mn-cs"/>
              </a:rPr>
              <a:t>community. </a:t>
            </a:r>
          </a:p>
          <a:p>
            <a:pPr marL="0" indent="0">
              <a:buFont typeface="Arial" pitchFamily="34" charset="0"/>
              <a:buNone/>
            </a:pPr>
            <a:endParaRPr lang="en-US" sz="2000" dirty="0" smtClean="0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1F497D"/>
                </a:solidFill>
                <a:cs typeface="Arial" panose="020B0604020202020204" pitchFamily="34" charset="0"/>
              </a:rPr>
              <a:t>Strategic Goals:</a:t>
            </a:r>
          </a:p>
          <a:p>
            <a:pPr marL="0" indent="0">
              <a:buFont typeface="Arial" pitchFamily="34" charset="0"/>
              <a:buNone/>
            </a:pPr>
            <a:endParaRPr lang="en-US" sz="2000" dirty="0" smtClean="0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cs typeface="+mn-cs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>
              <a:solidFill>
                <a:srgbClr val="1F497D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6069" y="3377565"/>
            <a:ext cx="7687829" cy="984885"/>
            <a:chOff x="617970" y="3625459"/>
            <a:chExt cx="7687829" cy="984885"/>
          </a:xfrm>
        </p:grpSpPr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970" y="3655558"/>
              <a:ext cx="486931" cy="47853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322594" y="3625459"/>
              <a:ext cx="6983205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1F497D"/>
                  </a:solidFill>
                  <a:ea typeface="MS PGothic" pitchFamily="34" charset="-128"/>
                  <a:cs typeface="Arial" panose="020B0604020202020204" pitchFamily="34" charset="0"/>
                </a:rPr>
                <a:t>Increase quantity, quality, and timeliness of useful, trustworthy research information available to support health decisions</a:t>
              </a:r>
              <a:endParaRPr lang="en-US" dirty="0">
                <a:solidFill>
                  <a:prstClr val="black"/>
                </a:solidFill>
                <a:ea typeface="MS PGothic" pitchFamily="34" charset="-128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4896" y="4349115"/>
            <a:ext cx="7674487" cy="984885"/>
            <a:chOff x="624896" y="4349115"/>
            <a:chExt cx="7674487" cy="984885"/>
          </a:xfrm>
        </p:grpSpPr>
        <p:pic>
          <p:nvPicPr>
            <p:cNvPr id="9" name="Picture 2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896" y="4398264"/>
              <a:ext cx="486931" cy="4785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16178" y="4349115"/>
              <a:ext cx="6983205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2000" dirty="0">
                  <a:solidFill>
                    <a:srgbClr val="1F497D"/>
                  </a:solidFill>
                  <a:ea typeface="MS PGothic" pitchFamily="34" charset="-128"/>
                  <a:cs typeface="Arial" panose="020B0604020202020204" pitchFamily="34" charset="0"/>
                </a:rPr>
                <a:t>Speed the implementation and use of patient-centered outcomes research evidence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6069" y="5247132"/>
            <a:ext cx="7674487" cy="738848"/>
            <a:chOff x="656069" y="5247132"/>
            <a:chExt cx="7674487" cy="738848"/>
          </a:xfrm>
        </p:grpSpPr>
        <p:pic>
          <p:nvPicPr>
            <p:cNvPr id="12" name="Picture 2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069" y="5247132"/>
              <a:ext cx="486931" cy="47853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47351" y="5308872"/>
              <a:ext cx="698320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2000" dirty="0">
                  <a:solidFill>
                    <a:srgbClr val="1F497D"/>
                  </a:solidFill>
                  <a:ea typeface="MS PGothic" pitchFamily="34" charset="-128"/>
                  <a:cs typeface="Arial" panose="020B0604020202020204" pitchFamily="34" charset="0"/>
                </a:rPr>
                <a:t>Influence research funded by others to be more </a:t>
              </a:r>
              <a:r>
                <a:rPr lang="en-US" sz="2000" dirty="0" smtClean="0">
                  <a:solidFill>
                    <a:srgbClr val="1F497D"/>
                  </a:solidFill>
                  <a:ea typeface="MS PGothic" pitchFamily="34" charset="-128"/>
                  <a:cs typeface="Arial" panose="020B0604020202020204" pitchFamily="34" charset="0"/>
                </a:rPr>
                <a:t>patient-centered</a:t>
              </a:r>
              <a:endParaRPr lang="en-US" sz="2000" dirty="0">
                <a:solidFill>
                  <a:srgbClr val="1F497D"/>
                </a:solidFill>
                <a:ea typeface="MS PGothic" pitchFamily="34" charset="-128"/>
                <a:cs typeface="Arial" panose="020B0604020202020204" pitchFamily="34" charset="0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44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82612" y="3556697"/>
            <a:ext cx="1966346" cy="2250426"/>
            <a:chOff x="1981200" y="3200663"/>
            <a:chExt cx="1676400" cy="3000569"/>
          </a:xfrm>
        </p:grpSpPr>
        <p:grpSp>
          <p:nvGrpSpPr>
            <p:cNvPr id="57" name="Group 56"/>
            <p:cNvGrpSpPr/>
            <p:nvPr/>
          </p:nvGrpSpPr>
          <p:grpSpPr>
            <a:xfrm>
              <a:off x="1981200" y="3810000"/>
              <a:ext cx="1676400" cy="2391232"/>
              <a:chOff x="1824790" y="3657600"/>
              <a:chExt cx="1676400" cy="2391232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824790" y="3955951"/>
                <a:ext cx="1676400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1F497D"/>
                    </a:solidFill>
                    <a:ea typeface="MS PGothic" pitchFamily="34" charset="-128"/>
                    <a:cs typeface="Arial" panose="020B0604020202020204" pitchFamily="34" charset="0"/>
                  </a:rPr>
                  <a:t>Develop initial framework for </a:t>
                </a: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1F497D"/>
                    </a:solidFill>
                    <a:ea typeface="MS PGothic" pitchFamily="34" charset="-128"/>
                    <a:cs typeface="Arial" panose="020B0604020202020204" pitchFamily="34" charset="0"/>
                  </a:rPr>
                  <a:t>public discussion</a:t>
                </a:r>
                <a:endParaRPr lang="en-US" sz="1600" b="1" dirty="0">
                  <a:solidFill>
                    <a:srgbClr val="1F497D"/>
                  </a:solidFill>
                  <a:ea typeface="MS PGothic" pitchFamily="34" charset="-128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824790" y="3657600"/>
                <a:ext cx="81902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500" b="1" u="sng" dirty="0">
                    <a:solidFill>
                      <a:srgbClr val="8064A2"/>
                    </a:solidFill>
                    <a:latin typeface="Arial" pitchFamily="34" charset="0"/>
                    <a:ea typeface="MS PGothic" pitchFamily="34" charset="-128"/>
                  </a:rPr>
                  <a:t>2014</a:t>
                </a:r>
              </a:p>
            </p:txBody>
          </p:sp>
        </p:grpSp>
        <p:cxnSp>
          <p:nvCxnSpPr>
            <p:cNvPr id="75" name="Straight Connector 74"/>
            <p:cNvCxnSpPr/>
            <p:nvPr/>
          </p:nvCxnSpPr>
          <p:spPr>
            <a:xfrm>
              <a:off x="2362199" y="3200663"/>
              <a:ext cx="1" cy="6093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Connector 59"/>
          <p:cNvCxnSpPr/>
          <p:nvPr/>
        </p:nvCxnSpPr>
        <p:spPr>
          <a:xfrm>
            <a:off x="3001383" y="2598986"/>
            <a:ext cx="1" cy="8683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7049467" y="3535745"/>
            <a:ext cx="1529225" cy="2004209"/>
            <a:chOff x="7267905" y="3200663"/>
            <a:chExt cx="1657406" cy="2672278"/>
          </a:xfrm>
        </p:grpSpPr>
        <p:sp>
          <p:nvSpPr>
            <p:cNvPr id="32" name="TextBox 31"/>
            <p:cNvSpPr txBox="1"/>
            <p:nvPr/>
          </p:nvSpPr>
          <p:spPr>
            <a:xfrm>
              <a:off x="7267905" y="4108356"/>
              <a:ext cx="1657406" cy="176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1F497D"/>
                  </a:solidFill>
                  <a:ea typeface="MS PGothic" pitchFamily="34" charset="-128"/>
                  <a:cs typeface="Arial" panose="020B0604020202020204" pitchFamily="34" charset="0"/>
                </a:rPr>
                <a:t>Target D&amp;I to specific audiences in collaboration with AHRQ</a:t>
              </a:r>
              <a:endParaRPr lang="en-US" sz="1600" b="1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267905" y="3810000"/>
              <a:ext cx="81902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u="sng" dirty="0">
                  <a:solidFill>
                    <a:srgbClr val="8064A2"/>
                  </a:solidFill>
                  <a:latin typeface="Arial" pitchFamily="34" charset="0"/>
                  <a:ea typeface="MS PGothic" pitchFamily="34" charset="-128"/>
                </a:rPr>
                <a:t>2017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7620000" y="3200663"/>
              <a:ext cx="1" cy="6093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847129" y="3536855"/>
            <a:ext cx="1243055" cy="1276854"/>
            <a:chOff x="7255233" y="3200663"/>
            <a:chExt cx="1657406" cy="1702470"/>
          </a:xfrm>
        </p:grpSpPr>
        <p:sp>
          <p:nvSpPr>
            <p:cNvPr id="53" name="TextBox 52"/>
            <p:cNvSpPr txBox="1"/>
            <p:nvPr/>
          </p:nvSpPr>
          <p:spPr>
            <a:xfrm>
              <a:off x="7255233" y="4123434"/>
              <a:ext cx="1657406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1F497D"/>
                  </a:solidFill>
                  <a:ea typeface="MS PGothic" pitchFamily="34" charset="-128"/>
                  <a:cs typeface="Arial" panose="020B0604020202020204" pitchFamily="34" charset="0"/>
                </a:rPr>
                <a:t>Initial D&amp;I Activities</a:t>
              </a:r>
              <a:endParaRPr lang="en-US" sz="1600" b="1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67905" y="3810000"/>
              <a:ext cx="819028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u="sng" dirty="0">
                  <a:solidFill>
                    <a:srgbClr val="8064A2"/>
                  </a:solidFill>
                  <a:latin typeface="Arial" pitchFamily="34" charset="0"/>
                  <a:ea typeface="MS PGothic" pitchFamily="34" charset="-128"/>
                </a:rPr>
                <a:t>2016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7620000" y="3200663"/>
              <a:ext cx="1" cy="6093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174349" y="3186682"/>
            <a:ext cx="7001062" cy="487641"/>
            <a:chOff x="685800" y="3032231"/>
            <a:chExt cx="8111619" cy="6501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0811" r="17746"/>
            <a:stretch/>
          </p:blipFill>
          <p:spPr>
            <a:xfrm flipV="1">
              <a:off x="685800" y="3200658"/>
              <a:ext cx="8005010" cy="481761"/>
            </a:xfrm>
            <a:prstGeom prst="rect">
              <a:avLst/>
            </a:prstGeom>
          </p:spPr>
        </p:pic>
        <p:sp>
          <p:nvSpPr>
            <p:cNvPr id="8" name="Isosceles Triangle 7"/>
            <p:cNvSpPr/>
            <p:nvPr/>
          </p:nvSpPr>
          <p:spPr>
            <a:xfrm rot="1663557">
              <a:off x="8473589" y="3032231"/>
              <a:ext cx="323830" cy="25952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 rot="8718831">
              <a:off x="8470299" y="3417601"/>
              <a:ext cx="323830" cy="25952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914400" y="636463"/>
            <a:ext cx="7129019" cy="51435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sz="2800" b="1" dirty="0">
                <a:solidFill>
                  <a:srgbClr val="1F497D"/>
                </a:solidFill>
                <a:latin typeface="Arial"/>
                <a:cs typeface="Arial"/>
              </a:rPr>
              <a:t>Dissemination and Implementation Timeline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986283" y="1676400"/>
            <a:ext cx="7057136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77166" y="1788077"/>
            <a:ext cx="8379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u="sng" dirty="0" smtClean="0">
                <a:solidFill>
                  <a:srgbClr val="8064A2"/>
                </a:solidFill>
                <a:latin typeface="Arial" pitchFamily="34" charset="0"/>
                <a:ea typeface="MS PGothic" pitchFamily="34" charset="-128"/>
              </a:rPr>
              <a:t>2015</a:t>
            </a:r>
            <a:endParaRPr lang="en-US" sz="1500" b="1" u="sng" dirty="0">
              <a:solidFill>
                <a:srgbClr val="8064A2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77166" y="1997481"/>
            <a:ext cx="1141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1F497D"/>
                </a:solidFill>
                <a:ea typeface="MS PGothic" pitchFamily="34" charset="-128"/>
                <a:cs typeface="Arial" panose="020B0604020202020204" pitchFamily="34" charset="0"/>
              </a:rPr>
              <a:t>Finalize </a:t>
            </a:r>
            <a:r>
              <a:rPr lang="en-US" sz="1600" b="1" dirty="0" smtClean="0">
                <a:solidFill>
                  <a:srgbClr val="1F497D"/>
                </a:solidFill>
                <a:ea typeface="MS PGothic" pitchFamily="34" charset="-128"/>
                <a:cs typeface="Arial" panose="020B0604020202020204" pitchFamily="34" charset="0"/>
              </a:rPr>
              <a:t>framework</a:t>
            </a:r>
            <a:endParaRPr lang="en-US" sz="1600" b="1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95669" y="1958479"/>
            <a:ext cx="1721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1F497D"/>
                </a:solidFill>
                <a:ea typeface="MS PGothic" pitchFamily="34" charset="-128"/>
                <a:cs typeface="Arial" panose="020B0604020202020204" pitchFamily="34" charset="0"/>
              </a:rPr>
              <a:t>Start process of peer </a:t>
            </a:r>
            <a:r>
              <a:rPr lang="en-US" sz="1600" b="1" dirty="0">
                <a:solidFill>
                  <a:srgbClr val="1F497D">
                    <a:lumMod val="75000"/>
                  </a:srgbClr>
                </a:solidFill>
                <a:ea typeface="MS PGothic" pitchFamily="34" charset="-128"/>
                <a:cs typeface="Arial" panose="020B0604020202020204" pitchFamily="34" charset="0"/>
              </a:rPr>
              <a:t>review</a:t>
            </a:r>
            <a:r>
              <a:rPr lang="en-US" sz="1600" b="1" dirty="0">
                <a:solidFill>
                  <a:srgbClr val="FF0000"/>
                </a:solidFill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1F497D"/>
                </a:solidFill>
                <a:ea typeface="MS PGothic" pitchFamily="34" charset="-128"/>
                <a:cs typeface="Arial" panose="020B0604020202020204" pitchFamily="34" charset="0"/>
              </a:rPr>
              <a:t>and release of research findings</a:t>
            </a:r>
            <a:endParaRPr lang="en-US" sz="1600" b="1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86546" y="1949659"/>
            <a:ext cx="108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1F497D"/>
                </a:solidFill>
                <a:ea typeface="MS PGothic" pitchFamily="34" charset="-128"/>
                <a:cs typeface="Arial" panose="020B0604020202020204" pitchFamily="34" charset="0"/>
              </a:rPr>
              <a:t>First primary research projects completed</a:t>
            </a:r>
          </a:p>
        </p:txBody>
      </p:sp>
      <p:sp>
        <p:nvSpPr>
          <p:cNvPr id="4" name="Isosceles Triangle 3"/>
          <p:cNvSpPr/>
          <p:nvPr/>
        </p:nvSpPr>
        <p:spPr>
          <a:xfrm rot="5400000">
            <a:off x="4014051" y="2131525"/>
            <a:ext cx="150041" cy="140926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Isosceles Triangle 27"/>
          <p:cNvSpPr/>
          <p:nvPr/>
        </p:nvSpPr>
        <p:spPr>
          <a:xfrm rot="5400000">
            <a:off x="5393637" y="2132175"/>
            <a:ext cx="150041" cy="140926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214483" y="3292041"/>
            <a:ext cx="4834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white"/>
                </a:solidFill>
                <a:ea typeface="MS PGothic" pitchFamily="34" charset="-128"/>
                <a:cs typeface="Arial" panose="020B0604020202020204" pitchFamily="34" charset="0"/>
              </a:rPr>
              <a:t>&lt;&lt; Develop infrastructure for </a:t>
            </a:r>
            <a:r>
              <a:rPr lang="en-US" sz="1200" b="1" dirty="0" smtClean="0">
                <a:solidFill>
                  <a:prstClr val="white"/>
                </a:solidFill>
                <a:ea typeface="MS PGothic" pitchFamily="34" charset="-128"/>
                <a:cs typeface="Arial" panose="020B0604020202020204" pitchFamily="34" charset="0"/>
              </a:rPr>
              <a:t>Dissemination and Implementation&gt;&gt;  </a:t>
            </a:r>
            <a:endParaRPr lang="en-US" sz="1200" dirty="0">
              <a:solidFill>
                <a:prstClr val="white"/>
              </a:solidFill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68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2" grpId="0"/>
      <p:bldP spid="46" grpId="0"/>
      <p:bldP spid="48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Accelerating the Use of Evidence in Health Care Practice, Policy, and Decision Making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Presentation at the CHCE Policy Forum</a:t>
            </a:r>
          </a:p>
          <a:p>
            <a:r>
              <a:rPr lang="en-US" dirty="0" smtClean="0"/>
              <a:t>Washington, D.C.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35A"/>
                </a:solidFill>
              </a:rPr>
              <a:t>Dominick Esposito • Jessica Heeringa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May 12,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702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Forum Objectives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4726" y="1361370"/>
            <a:ext cx="8229599" cy="4846320"/>
          </a:xfrm>
        </p:spPr>
        <p:txBody>
          <a:bodyPr/>
          <a:lstStyle/>
          <a:p>
            <a:r>
              <a:rPr lang="en-US" dirty="0" smtClean="0"/>
              <a:t>Reflect on the challenges of accelerating the use of CER and PCOR evidence in health care practice, policy, and decision making </a:t>
            </a:r>
          </a:p>
          <a:p>
            <a:r>
              <a:rPr lang="en-US" dirty="0" smtClean="0"/>
              <a:t>Learn more about patient/consumer, provider, delivery system, and policymaker perspectives on how to advance the implementation and sustainability of CER and PCOR evidence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97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hematica">
  <a:themeElements>
    <a:clrScheme name="Mathematica Red">
      <a:dk1>
        <a:sysClr val="windowText" lastClr="000000"/>
      </a:dk1>
      <a:lt1>
        <a:sysClr val="window" lastClr="FFFFFF"/>
      </a:lt1>
      <a:dk2>
        <a:srgbClr val="10335A"/>
      </a:dk2>
      <a:lt2>
        <a:srgbClr val="EEECE1"/>
      </a:lt2>
      <a:accent1>
        <a:srgbClr val="E61D35"/>
      </a:accent1>
      <a:accent2>
        <a:srgbClr val="F59A29"/>
      </a:accent2>
      <a:accent3>
        <a:srgbClr val="EA5534"/>
      </a:accent3>
      <a:accent4>
        <a:srgbClr val="F08442"/>
      </a:accent4>
      <a:accent5>
        <a:srgbClr val="FDBC18"/>
      </a:accent5>
      <a:accent6>
        <a:srgbClr val="F2955C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10000"/>
              </a:schemeClr>
            </a:gs>
            <a:gs pos="47500">
              <a:schemeClr val="phClr">
                <a:tint val="35000"/>
                <a:satMod val="110000"/>
              </a:schemeClr>
            </a:gs>
            <a:gs pos="58500">
              <a:schemeClr val="phClr">
                <a:tint val="35000"/>
                <a:satMod val="110000"/>
              </a:schemeClr>
            </a:gs>
            <a:gs pos="100000">
              <a:schemeClr val="phClr">
                <a:tint val="8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2000"/>
                <a:satMod val="105000"/>
              </a:schemeClr>
            </a:gs>
            <a:gs pos="47500">
              <a:schemeClr val="phClr">
                <a:shade val="89000"/>
                <a:satMod val="105000"/>
              </a:schemeClr>
            </a:gs>
            <a:gs pos="58500">
              <a:schemeClr val="phClr">
                <a:shade val="89000"/>
                <a:satMod val="105000"/>
              </a:schemeClr>
            </a:gs>
            <a:gs pos="100000">
              <a:schemeClr val="phClr">
                <a:shade val="52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60000" cap="flat" cmpd="thickThin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5400000" algn="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38100" dir="54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84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50800" dist="63500" dir="5400000" algn="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840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20000"/>
                <a:satMod val="3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>
            <a:duotone>
              <a:schemeClr val="phClr">
                <a:tint val="98000"/>
                <a:shade val="98000"/>
                <a:satMod val="120000"/>
              </a:schemeClr>
              <a:schemeClr val="phClr">
                <a:tint val="86000"/>
                <a:shade val="92000"/>
                <a:satMod val="150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>
    <a:extraClrScheme>
      <a:clrScheme name="Mathematica Blue">
        <a:dk1>
          <a:sysClr val="windowText" lastClr="000000"/>
        </a:dk1>
        <a:lt1>
          <a:sysClr val="window" lastClr="FFFFFF"/>
        </a:lt1>
        <a:dk2>
          <a:srgbClr val="10335A"/>
        </a:dk2>
        <a:lt2>
          <a:srgbClr val="EEECE1"/>
        </a:lt2>
        <a:accent1>
          <a:srgbClr val="184E8A"/>
        </a:accent1>
        <a:accent2>
          <a:srgbClr val="79B4E1"/>
        </a:accent2>
        <a:accent3>
          <a:srgbClr val="2067B6"/>
        </a:accent3>
        <a:accent4>
          <a:srgbClr val="4D9CD7"/>
        </a:accent4>
        <a:accent5>
          <a:srgbClr val="A2CAE8"/>
        </a:accent5>
        <a:accent6>
          <a:srgbClr val="2067B6"/>
        </a:accent6>
        <a:hlink>
          <a:srgbClr val="0000FF"/>
        </a:hlink>
        <a:folHlink>
          <a:srgbClr val="800080"/>
        </a:folHlink>
      </a:clrScheme>
    </a:extraClrScheme>
    <a:extraClrScheme>
      <a:clrScheme name="Mathematica Red">
        <a:dk1>
          <a:sysClr val="windowText" lastClr="000000"/>
        </a:dk1>
        <a:lt1>
          <a:sysClr val="window" lastClr="FFFFFF"/>
        </a:lt1>
        <a:dk2>
          <a:srgbClr val="10335A"/>
        </a:dk2>
        <a:lt2>
          <a:srgbClr val="EEECE1"/>
        </a:lt2>
        <a:accent1>
          <a:srgbClr val="E61D35"/>
        </a:accent1>
        <a:accent2>
          <a:srgbClr val="F59A29"/>
        </a:accent2>
        <a:accent3>
          <a:srgbClr val="EA5534"/>
        </a:accent3>
        <a:accent4>
          <a:srgbClr val="F08442"/>
        </a:accent4>
        <a:accent5>
          <a:srgbClr val="FDBC18"/>
        </a:accent5>
        <a:accent6>
          <a:srgbClr val="F2955C"/>
        </a:accent6>
        <a:hlink>
          <a:srgbClr val="0000FF"/>
        </a:hlink>
        <a:folHlink>
          <a:srgbClr val="800080"/>
        </a:folHlink>
      </a:clrScheme>
    </a:extraClrScheme>
    <a:extraClrScheme>
      <a:clrScheme name="Mathematica Green">
        <a:dk1>
          <a:sysClr val="windowText" lastClr="000000"/>
        </a:dk1>
        <a:lt1>
          <a:sysClr val="window" lastClr="FFFFFF"/>
        </a:lt1>
        <a:dk2>
          <a:srgbClr val="10335A"/>
        </a:dk2>
        <a:lt2>
          <a:srgbClr val="EEECE1"/>
        </a:lt2>
        <a:accent1>
          <a:srgbClr val="006A4F"/>
        </a:accent1>
        <a:accent2>
          <a:srgbClr val="8DC765"/>
        </a:accent2>
        <a:accent3>
          <a:srgbClr val="4C8A3E"/>
        </a:accent3>
        <a:accent4>
          <a:srgbClr val="5CA84A"/>
        </a:accent4>
        <a:accent5>
          <a:srgbClr val="B2DE82"/>
        </a:accent5>
        <a:accent6>
          <a:srgbClr val="5FAD4D"/>
        </a:accent6>
        <a:hlink>
          <a:srgbClr val="0000FF"/>
        </a:hlink>
        <a:folHlink>
          <a:srgbClr val="800080"/>
        </a:folHlink>
      </a:clrScheme>
    </a:extraClrScheme>
  </a:extraClrSchemeLst>
  <a:extLst>
    <a:ext uri="{05A4C25C-085E-4340-85A3-A5531E510DB2}">
      <thm15:themeFamily xmlns:thm15="http://schemas.microsoft.com/office/thememl/2012/main" name="1 Light Background Slide Template.potx" id="{42F54AA8-A9D4-47CF-B703-82EE7EE9E0E2}" vid="{2CC503E2-811B-4FFC-9596-586A9169D7B3}"/>
    </a:ext>
  </a:extLst>
</a:theme>
</file>

<file path=ppt/theme/theme2.xml><?xml version="1.0" encoding="utf-8"?>
<a:theme xmlns:a="http://schemas.openxmlformats.org/drawingml/2006/main" name="1 Light Background Slide Template">
  <a:themeElements>
    <a:clrScheme name="Custom Blue">
      <a:dk1>
        <a:srgbClr val="10335A"/>
      </a:dk1>
      <a:lt1>
        <a:sysClr val="window" lastClr="FFFFFF"/>
      </a:lt1>
      <a:dk2>
        <a:srgbClr val="10335A"/>
      </a:dk2>
      <a:lt2>
        <a:srgbClr val="EEECE1"/>
      </a:lt2>
      <a:accent1>
        <a:srgbClr val="184E8A"/>
      </a:accent1>
      <a:accent2>
        <a:srgbClr val="79B4E1"/>
      </a:accent2>
      <a:accent3>
        <a:srgbClr val="2067B6"/>
      </a:accent3>
      <a:accent4>
        <a:srgbClr val="A2CAE8"/>
      </a:accent4>
      <a:accent5>
        <a:srgbClr val="4D9CD7"/>
      </a:accent5>
      <a:accent6>
        <a:srgbClr val="E2DECC"/>
      </a:accent6>
      <a:hlink>
        <a:srgbClr val="0000FF"/>
      </a:hlink>
      <a:folHlink>
        <a:srgbClr val="800080"/>
      </a:folHlink>
    </a:clrScheme>
    <a:fontScheme name="Mathematica-1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>
        <a:normAutofit/>
      </a:bodyPr>
      <a:lstStyle>
        <a:defPPr>
          <a:spcBef>
            <a:spcPct val="20000"/>
          </a:spcBef>
          <a:defRPr sz="1600" b="1" dirty="0" smtClean="0">
            <a:solidFill>
              <a:srgbClr val="00A0AF"/>
            </a:solidFill>
            <a:latin typeface="Arial Black"/>
            <a:cs typeface="Arial Black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Slid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bab956b1f44ef9d173162e10f4b2778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6eaa9825d2fedb5a83ac41ebe86c43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CBB073-ED4B-4399-BD5A-978D400E516D}">
  <ds:schemaRefs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DFC35E3-298E-41AF-ADDE-0F45221A6A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2FCF45-E73F-457E-B6D2-B37394BDEF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 Light Background Slide Template</Template>
  <TotalTime>5654</TotalTime>
  <Words>2083</Words>
  <Application>Microsoft Office PowerPoint</Application>
  <PresentationFormat>On-screen Show (4:3)</PresentationFormat>
  <Paragraphs>255</Paragraphs>
  <Slides>33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MS PGothic</vt:lpstr>
      <vt:lpstr>Arial</vt:lpstr>
      <vt:lpstr>Arial Black</vt:lpstr>
      <vt:lpstr>Arial Bold</vt:lpstr>
      <vt:lpstr>Calibri</vt:lpstr>
      <vt:lpstr>Calibri Light</vt:lpstr>
      <vt:lpstr>Courier New</vt:lpstr>
      <vt:lpstr>Verdana</vt:lpstr>
      <vt:lpstr>Mathematica</vt:lpstr>
      <vt:lpstr>1 Light Background Slide Template</vt:lpstr>
      <vt:lpstr>Office Theme</vt:lpstr>
      <vt:lpstr>Content Slide</vt:lpstr>
      <vt:lpstr>1_Body</vt:lpstr>
      <vt:lpstr>Accelerating the Use of Evidence in Health Care Practice, Policy, and Decision Making</vt:lpstr>
      <vt:lpstr>Moderator</vt:lpstr>
      <vt:lpstr>About the Center on Health Care Effectiveness</vt:lpstr>
      <vt:lpstr>Today’s Speakers</vt:lpstr>
      <vt:lpstr>PowerPoint Presentation</vt:lpstr>
      <vt:lpstr>PowerPoint Presentation</vt:lpstr>
      <vt:lpstr>PowerPoint Presentation</vt:lpstr>
      <vt:lpstr>Accelerating the Use of Evidence in Health Care Practice, Policy, and Decision Making</vt:lpstr>
      <vt:lpstr>Forum Objectives</vt:lpstr>
      <vt:lpstr>PowerPoint Presentation</vt:lpstr>
      <vt:lpstr>The Promise of Effective Dissemination &amp; Implementation</vt:lpstr>
      <vt:lpstr>The D&amp;I Framework and Toolkit</vt:lpstr>
      <vt:lpstr>Components of the D&amp;I Toolkit</vt:lpstr>
      <vt:lpstr>The Dissemination and Implementation Framework</vt:lpstr>
      <vt:lpstr>PowerPoint Presentation</vt:lpstr>
      <vt:lpstr>(Some) Challenges in Implementing and Sustaining CER and PCOR</vt:lpstr>
      <vt:lpstr>Stakeholder Engagement in CER and PCOR</vt:lpstr>
      <vt:lpstr>Achieving Meaningful Engagement (1)</vt:lpstr>
      <vt:lpstr>Achieving Meaningful Engagement (2)</vt:lpstr>
      <vt:lpstr>Multilevel Contexts of Implementation</vt:lpstr>
      <vt:lpstr>Addressing Implementation’s Multilevel Contexts</vt:lpstr>
      <vt:lpstr>Measuring Implementation Effectiveness (1)</vt:lpstr>
      <vt:lpstr>Measuring Implementation Effectiveness (2)</vt:lpstr>
      <vt:lpstr>Strategies for Measuring Implementation</vt:lpstr>
      <vt:lpstr>Planning for Sustainability</vt:lpstr>
      <vt:lpstr>Sustaining the Use of Evidence</vt:lpstr>
      <vt:lpstr>Discussion Questions</vt:lpstr>
      <vt:lpstr>Sources (1)</vt:lpstr>
      <vt:lpstr>Sources (2)</vt:lpstr>
      <vt:lpstr>Discussants</vt:lpstr>
      <vt:lpstr>Discussion Questions</vt:lpstr>
      <vt:lpstr>Q&amp;A</vt:lpstr>
      <vt:lpstr>PowerPoint Presentation</vt:lpstr>
    </vt:vector>
  </TitlesOfParts>
  <Company>Mathematica,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Addressing persistent challenges in dissemination and implementation</dc:title>
  <dc:creator>Jessica Heeringa</dc:creator>
  <cp:lastModifiedBy>Christal Stone Valenzano</cp:lastModifiedBy>
  <cp:revision>347</cp:revision>
  <cp:lastPrinted>2016-05-03T15:31:03Z</cp:lastPrinted>
  <dcterms:created xsi:type="dcterms:W3CDTF">2016-02-03T21:07:09Z</dcterms:created>
  <dcterms:modified xsi:type="dcterms:W3CDTF">2016-05-09T16:04:57Z</dcterms:modified>
</cp:coreProperties>
</file>