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4" r:id="rId6"/>
    <p:sldMasterId id="2147483715" r:id="rId7"/>
    <p:sldMasterId id="2147483739" r:id="rId8"/>
    <p:sldMasterId id="2147483742" r:id="rId9"/>
    <p:sldMasterId id="2147483745" r:id="rId10"/>
    <p:sldMasterId id="2147483747" r:id="rId11"/>
    <p:sldMasterId id="2147483758" r:id="rId12"/>
    <p:sldMasterId id="2147483775" r:id="rId13"/>
  </p:sldMasterIdLst>
  <p:notesMasterIdLst>
    <p:notesMasterId r:id="rId92"/>
  </p:notesMasterIdLst>
  <p:sldIdLst>
    <p:sldId id="292" r:id="rId14"/>
    <p:sldId id="349" r:id="rId15"/>
    <p:sldId id="381" r:id="rId16"/>
    <p:sldId id="365" r:id="rId17"/>
    <p:sldId id="366" r:id="rId18"/>
    <p:sldId id="367" r:id="rId19"/>
    <p:sldId id="368" r:id="rId20"/>
    <p:sldId id="369" r:id="rId21"/>
    <p:sldId id="35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1" r:id="rId42"/>
    <p:sldId id="432" r:id="rId43"/>
    <p:sldId id="433"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447" r:id="rId58"/>
    <p:sldId id="388" r:id="rId59"/>
    <p:sldId id="389" r:id="rId60"/>
    <p:sldId id="390" r:id="rId61"/>
    <p:sldId id="391" r:id="rId62"/>
    <p:sldId id="392" r:id="rId63"/>
    <p:sldId id="393" r:id="rId64"/>
    <p:sldId id="394" r:id="rId65"/>
    <p:sldId id="395" r:id="rId66"/>
    <p:sldId id="396" r:id="rId67"/>
    <p:sldId id="397" r:id="rId68"/>
    <p:sldId id="398" r:id="rId69"/>
    <p:sldId id="399" r:id="rId70"/>
    <p:sldId id="400" r:id="rId71"/>
    <p:sldId id="401" r:id="rId72"/>
    <p:sldId id="402" r:id="rId73"/>
    <p:sldId id="403" r:id="rId74"/>
    <p:sldId id="404" r:id="rId75"/>
    <p:sldId id="405" r:id="rId76"/>
    <p:sldId id="406" r:id="rId77"/>
    <p:sldId id="407" r:id="rId78"/>
    <p:sldId id="408" r:id="rId79"/>
    <p:sldId id="448" r:id="rId80"/>
    <p:sldId id="409" r:id="rId81"/>
    <p:sldId id="410" r:id="rId82"/>
    <p:sldId id="411" r:id="rId83"/>
    <p:sldId id="385" r:id="rId84"/>
    <p:sldId id="386" r:id="rId85"/>
    <p:sldId id="382" r:id="rId86"/>
    <p:sldId id="383" r:id="rId87"/>
    <p:sldId id="384" r:id="rId88"/>
    <p:sldId id="449" r:id="rId89"/>
    <p:sldId id="387" r:id="rId90"/>
    <p:sldId id="378" r:id="rId91"/>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18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George" initials="CG" lastIdx="15" clrIdx="0"/>
  <p:cmAuthor id="7" name="Amanda Bernhardt" initials="AB" lastIdx="22" clrIdx="7">
    <p:extLst>
      <p:ext uri="{19B8F6BF-5375-455C-9EA6-DF929625EA0E}">
        <p15:presenceInfo xmlns:p15="http://schemas.microsoft.com/office/powerpoint/2012/main" userId="S-1-5-21-484763869-796845957-839522115-14875" providerId="AD"/>
      </p:ext>
    </p:extLst>
  </p:cmAuthor>
  <p:cmAuthor id="1" name="Daryl Hall" initials="DH" lastIdx="13" clrIdx="1"/>
  <p:cmAuthor id="8" name="Amanda" initials="A" lastIdx="1" clrIdx="8">
    <p:extLst>
      <p:ext uri="{19B8F6BF-5375-455C-9EA6-DF929625EA0E}">
        <p15:presenceInfo xmlns:p15="http://schemas.microsoft.com/office/powerpoint/2012/main" userId="Amanda" providerId="None"/>
      </p:ext>
    </p:extLst>
  </p:cmAuthor>
  <p:cmAuthor id="2" name="Jessica Heeringa" initials="JH" lastIdx="13" clrIdx="2">
    <p:extLst>
      <p:ext uri="{19B8F6BF-5375-455C-9EA6-DF929625EA0E}">
        <p15:presenceInfo xmlns:p15="http://schemas.microsoft.com/office/powerpoint/2012/main" userId="Jessica Heeringa" providerId="None"/>
      </p:ext>
    </p:extLst>
  </p:cmAuthor>
  <p:cmAuthor id="3" name="Dominick Esposito" initials="DE" lastIdx="5" clrIdx="3">
    <p:extLst>
      <p:ext uri="{19B8F6BF-5375-455C-9EA6-DF929625EA0E}">
        <p15:presenceInfo xmlns:p15="http://schemas.microsoft.com/office/powerpoint/2012/main" userId="Dominick Esposito" providerId="None"/>
      </p:ext>
    </p:extLst>
  </p:cmAuthor>
  <p:cmAuthor id="4" name="Effie Metropoulos" initials="EM" lastIdx="58" clrIdx="4">
    <p:extLst>
      <p:ext uri="{19B8F6BF-5375-455C-9EA6-DF929625EA0E}">
        <p15:presenceInfo xmlns:p15="http://schemas.microsoft.com/office/powerpoint/2012/main" userId="Effie Metropoulos" providerId="None"/>
      </p:ext>
    </p:extLst>
  </p:cmAuthor>
  <p:cmAuthor id="5" name="Christal Stone-Valenzano" initials="CSV" lastIdx="4" clrIdx="5">
    <p:extLst>
      <p:ext uri="{19B8F6BF-5375-455C-9EA6-DF929625EA0E}">
        <p15:presenceInfo xmlns:p15="http://schemas.microsoft.com/office/powerpoint/2012/main" userId="Christal Stone-Valenzano" providerId="None"/>
      </p:ext>
    </p:extLst>
  </p:cmAuthor>
  <p:cmAuthor id="6" name="Eugene Rich" initials="ER" lastIdx="7" clrIdx="6">
    <p:extLst>
      <p:ext uri="{19B8F6BF-5375-455C-9EA6-DF929625EA0E}">
        <p15:presenceInfo xmlns:p15="http://schemas.microsoft.com/office/powerpoint/2012/main" userId="S-1-5-21-484763869-796845957-839522115-14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A"/>
    <a:srgbClr val="FFFFFF"/>
    <a:srgbClr val="0000FF"/>
    <a:srgbClr val="EEECE1"/>
    <a:srgbClr val="E2DECC"/>
    <a:srgbClr val="E7E9ED"/>
    <a:srgbClr val="A15B0F"/>
    <a:srgbClr val="4C8A3E"/>
    <a:srgbClr val="B2DE82"/>
    <a:srgbClr val="8DC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62" autoAdjust="0"/>
  </p:normalViewPr>
  <p:slideViewPr>
    <p:cSldViewPr snapToGrid="0" snapToObjects="1">
      <p:cViewPr varScale="1">
        <p:scale>
          <a:sx n="106" d="100"/>
          <a:sy n="106" d="100"/>
        </p:scale>
        <p:origin x="1800" y="108"/>
      </p:cViewPr>
      <p:guideLst>
        <p:guide orient="horz"/>
        <p:guide pos="18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schoelles\Documents\ECRI%20(Backup)\AHRQ%20Horizon%20Scanning\Final%20Contract%20Report\HS_STATS_DEC_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schoelles\Documents\ECRI%20(Backup)\AHRQ%20Horizon%20Scanning\Final%20Contract%20Report\HS_STATS_DEC_20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oleObject" Target="file:///C:\Users\kschoelles\Documents\ECRI%20(Backup)\AHRQ%20Horizon%20Scanning\High%20Impact%20Reports\HI%20Report%202015-12-31\High_Impact_2015-12-3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schoelles\Documents\ECRI%20(Backup)\AHRQ%20Horizon%20Scanning\High%20Impact%20Reports\HI%20Report%202015-12-31\High_Impact_2015-12-3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715169403712"/>
          <c:y val="2.2116903633491312E-2"/>
          <c:w val="0.64163673295996859"/>
          <c:h val="0.79096913833638094"/>
        </c:manualLayout>
      </c:layout>
      <c:barChart>
        <c:barDir val="bar"/>
        <c:grouping val="clustered"/>
        <c:varyColors val="0"/>
        <c:ser>
          <c:idx val="0"/>
          <c:order val="0"/>
          <c:tx>
            <c:strRef>
              <c:f>Sheet2!$B$1</c:f>
              <c:strCache>
                <c:ptCount val="1"/>
                <c:pt idx="0">
                  <c:v>Leads</c:v>
                </c:pt>
              </c:strCache>
            </c:strRef>
          </c:tx>
          <c:spPr>
            <a:solidFill>
              <a:schemeClr val="accent1"/>
            </a:solidFill>
            <a:ln>
              <a:noFill/>
            </a:ln>
            <a:effectLst/>
          </c:spPr>
          <c:invertIfNegative val="0"/>
          <c:dLbls>
            <c:spPr>
              <a:noFill/>
              <a:ln>
                <a:noFill/>
              </a:ln>
              <a:effectLst/>
            </c:spPr>
            <c:txPr>
              <a:bodyPr rot="0" spcFirstLastPara="1" vertOverflow="ellipsis" horzOverflow="clip" vert="horz" wrap="square" lIns="91440" tIns="19050" rIns="38100" bIns="19050" anchor="ctr" anchorCtr="1">
                <a:spAutoFit/>
              </a:bodyPr>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Sheet2!$A$2:$A$16</c:f>
              <c:strCache>
                <c:ptCount val="15"/>
                <c:pt idx="0">
                  <c:v>Substance Abuse</c:v>
                </c:pt>
                <c:pt idx="1">
                  <c:v>Developmental Disorders</c:v>
                </c:pt>
                <c:pt idx="2">
                  <c:v>Pregnancy and Childbirth</c:v>
                </c:pt>
                <c:pt idx="3">
                  <c:v>Peptic Ulcer </c:v>
                </c:pt>
                <c:pt idx="4">
                  <c:v>Obesity</c:v>
                </c:pt>
                <c:pt idx="5">
                  <c:v>Dementia</c:v>
                </c:pt>
                <c:pt idx="6">
                  <c:v>Crosscutting</c:v>
                </c:pt>
                <c:pt idx="7">
                  <c:v>Arthritis</c:v>
                </c:pt>
                <c:pt idx="8">
                  <c:v>Depression and other MH</c:v>
                </c:pt>
                <c:pt idx="9">
                  <c:v>Pulmonary, including Asthma</c:v>
                </c:pt>
                <c:pt idx="10">
                  <c:v>Diabetes</c:v>
                </c:pt>
                <c:pt idx="11">
                  <c:v>Infectious Disease</c:v>
                </c:pt>
                <c:pt idx="12">
                  <c:v>Cardiovascular</c:v>
                </c:pt>
                <c:pt idx="13">
                  <c:v>Functional and Other</c:v>
                </c:pt>
                <c:pt idx="14">
                  <c:v>Cancer</c:v>
                </c:pt>
              </c:strCache>
            </c:strRef>
          </c:cat>
          <c:val>
            <c:numRef>
              <c:f>Sheet2!$B$2:$B$16</c:f>
              <c:numCache>
                <c:formatCode>#,##0</c:formatCode>
                <c:ptCount val="15"/>
                <c:pt idx="0">
                  <c:v>237</c:v>
                </c:pt>
                <c:pt idx="1">
                  <c:v>343</c:v>
                </c:pt>
                <c:pt idx="2">
                  <c:v>451</c:v>
                </c:pt>
                <c:pt idx="3">
                  <c:v>507</c:v>
                </c:pt>
                <c:pt idx="4">
                  <c:v>558</c:v>
                </c:pt>
                <c:pt idx="5">
                  <c:v>635</c:v>
                </c:pt>
                <c:pt idx="6">
                  <c:v>690</c:v>
                </c:pt>
                <c:pt idx="7">
                  <c:v>719</c:v>
                </c:pt>
                <c:pt idx="8">
                  <c:v>808</c:v>
                </c:pt>
                <c:pt idx="9">
                  <c:v>880</c:v>
                </c:pt>
                <c:pt idx="10">
                  <c:v>1250</c:v>
                </c:pt>
                <c:pt idx="11">
                  <c:v>2350</c:v>
                </c:pt>
                <c:pt idx="12">
                  <c:v>3241</c:v>
                </c:pt>
                <c:pt idx="13">
                  <c:v>4314</c:v>
                </c:pt>
                <c:pt idx="14">
                  <c:v>6415</c:v>
                </c:pt>
              </c:numCache>
            </c:numRef>
          </c:val>
          <c:extLst xmlns:c16r2="http://schemas.microsoft.com/office/drawing/2015/06/chart">
            <c:ext xmlns:c16="http://schemas.microsoft.com/office/drawing/2014/chart" uri="{C3380CC4-5D6E-409C-BE32-E72D297353CC}">
              <c16:uniqueId val="{00000000-1537-4313-AD36-1872125E2650}"/>
            </c:ext>
          </c:extLst>
        </c:ser>
        <c:ser>
          <c:idx val="1"/>
          <c:order val="1"/>
          <c:tx>
            <c:strRef>
              <c:f>Sheet2!$C$1</c:f>
              <c:strCache>
                <c:ptCount val="1"/>
                <c:pt idx="0">
                  <c:v>Topics</c:v>
                </c:pt>
              </c:strCache>
            </c:strRef>
          </c:tx>
          <c:spPr>
            <a:solidFill>
              <a:schemeClr val="accent2"/>
            </a:solidFill>
            <a:ln>
              <a:noFill/>
            </a:ln>
            <a:effectLst/>
          </c:spPr>
          <c:invertIfNegative val="0"/>
          <c:dLbls>
            <c:dLbl>
              <c:idx val="0"/>
              <c:layout>
                <c:manualLayout>
                  <c:x val="-4.1776645237518603E-17"/>
                  <c:y val="-1.263823064770943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37-4313-AD36-1872125E2650}"/>
                </c:ext>
                <c:ext xmlns:c15="http://schemas.microsoft.com/office/drawing/2012/chart" uri="{CE6537A1-D6FC-4f65-9D91-7224C49458BB}"/>
              </c:extLst>
            </c:dLbl>
            <c:dLbl>
              <c:idx val="1"/>
              <c:layout>
                <c:manualLayout>
                  <c:x val="-2.2787524279030543E-3"/>
                  <c:y val="-6.31911532385466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537-4313-AD36-1872125E2650}"/>
                </c:ext>
                <c:ext xmlns:c15="http://schemas.microsoft.com/office/drawing/2012/chart" uri="{CE6537A1-D6FC-4f65-9D91-7224C49458BB}"/>
              </c:extLst>
            </c:dLbl>
            <c:dLbl>
              <c:idx val="2"/>
              <c:layout>
                <c:manualLayout>
                  <c:x val="-2.2787524279030543E-3"/>
                  <c:y val="-9.478672985782105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37-4313-AD36-1872125E2650}"/>
                </c:ext>
                <c:ext xmlns:c15="http://schemas.microsoft.com/office/drawing/2012/chart" uri="{CE6537A1-D6FC-4f65-9D91-7224C49458BB}"/>
              </c:extLst>
            </c:dLbl>
            <c:dLbl>
              <c:idx val="3"/>
              <c:layout>
                <c:manualLayout>
                  <c:x val="-2.2787524279030543E-3"/>
                  <c:y val="-9.4786729857819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537-4313-AD36-1872125E2650}"/>
                </c:ext>
                <c:ext xmlns:c15="http://schemas.microsoft.com/office/drawing/2012/chart" uri="{CE6537A1-D6FC-4f65-9D91-7224C49458BB}"/>
              </c:extLst>
            </c:dLbl>
            <c:dLbl>
              <c:idx val="4"/>
              <c:layout>
                <c:manualLayout>
                  <c:x val="-4.5575048558061087E-3"/>
                  <c:y val="-1.263823064770932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537-4313-AD36-1872125E2650}"/>
                </c:ext>
                <c:ext xmlns:c15="http://schemas.microsoft.com/office/drawing/2012/chart" uri="{CE6537A1-D6FC-4f65-9D91-7224C49458BB}"/>
              </c:extLst>
            </c:dLbl>
            <c:dLbl>
              <c:idx val="5"/>
              <c:layout>
                <c:manualLayout>
                  <c:x val="-2.278752427903096E-3"/>
                  <c:y val="-1.579778830963670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537-4313-AD36-1872125E2650}"/>
                </c:ext>
                <c:ext xmlns:c15="http://schemas.microsoft.com/office/drawing/2012/chart" uri="{CE6537A1-D6FC-4f65-9D91-7224C49458BB}"/>
              </c:extLst>
            </c:dLbl>
            <c:dLbl>
              <c:idx val="6"/>
              <c:layout>
                <c:manualLayout>
                  <c:x val="-4.5575048558061503E-3"/>
                  <c:y val="-1.2638230647709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537-4313-AD36-1872125E2650}"/>
                </c:ext>
                <c:ext xmlns:c15="http://schemas.microsoft.com/office/drawing/2012/chart" uri="{CE6537A1-D6FC-4f65-9D91-7224C49458BB}"/>
              </c:extLst>
            </c:dLbl>
            <c:dLbl>
              <c:idx val="7"/>
              <c:layout>
                <c:manualLayout>
                  <c:x val="-2.278752427903096E-3"/>
                  <c:y val="-6.31911532385466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537-4313-AD36-1872125E2650}"/>
                </c:ext>
                <c:ext xmlns:c15="http://schemas.microsoft.com/office/drawing/2012/chart" uri="{CE6537A1-D6FC-4f65-9D91-7224C49458BB}"/>
              </c:extLst>
            </c:dLbl>
            <c:dLbl>
              <c:idx val="8"/>
              <c:layout>
                <c:manualLayout>
                  <c:x val="-2.278752427903096E-3"/>
                  <c:y val="-1.579778830963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537-4313-AD36-1872125E2650}"/>
                </c:ext>
                <c:ext xmlns:c15="http://schemas.microsoft.com/office/drawing/2012/chart" uri="{CE6537A1-D6FC-4f65-9D91-7224C49458BB}"/>
              </c:extLst>
            </c:dLbl>
            <c:dLbl>
              <c:idx val="9"/>
              <c:layout>
                <c:manualLayout>
                  <c:x val="-4.1776645237518603E-17"/>
                  <c:y val="-1.2638230647709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537-4313-AD36-1872125E2650}"/>
                </c:ext>
                <c:ext xmlns:c15="http://schemas.microsoft.com/office/drawing/2012/chart" uri="{CE6537A1-D6FC-4f65-9D91-7224C49458BB}"/>
              </c:extLst>
            </c:dLbl>
            <c:dLbl>
              <c:idx val="10"/>
              <c:layout>
                <c:manualLayout>
                  <c:x val="0"/>
                  <c:y val="-1.579778830963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1537-4313-AD36-1872125E2650}"/>
                </c:ext>
                <c:ext xmlns:c15="http://schemas.microsoft.com/office/drawing/2012/chart" uri="{CE6537A1-D6FC-4f65-9D91-7224C49458BB}"/>
              </c:extLst>
            </c:dLbl>
            <c:dLbl>
              <c:idx val="11"/>
              <c:layout>
                <c:manualLayout>
                  <c:x val="0"/>
                  <c:y val="-1.579778830963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1537-4313-AD36-1872125E2650}"/>
                </c:ext>
                <c:ext xmlns:c15="http://schemas.microsoft.com/office/drawing/2012/chart" uri="{CE6537A1-D6FC-4f65-9D91-7224C49458BB}"/>
              </c:extLst>
            </c:dLbl>
            <c:dLbl>
              <c:idx val="12"/>
              <c:layout>
                <c:manualLayout>
                  <c:x val="-4.5575048558061087E-3"/>
                  <c:y val="-1.579778830963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1537-4313-AD36-1872125E2650}"/>
                </c:ext>
                <c:ext xmlns:c15="http://schemas.microsoft.com/office/drawing/2012/chart" uri="{CE6537A1-D6FC-4f65-9D91-7224C49458BB}"/>
              </c:extLst>
            </c:dLbl>
            <c:dLbl>
              <c:idx val="13"/>
              <c:layout>
                <c:manualLayout>
                  <c:x val="-9.1150097116122174E-3"/>
                  <c:y val="-1.579778830963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1537-4313-AD36-1872125E2650}"/>
                </c:ext>
                <c:ext xmlns:c15="http://schemas.microsoft.com/office/drawing/2012/chart" uri="{CE6537A1-D6FC-4f65-9D91-7224C49458BB}"/>
              </c:extLst>
            </c:dLbl>
            <c:dLbl>
              <c:idx val="14"/>
              <c:layout>
                <c:manualLayout>
                  <c:x val="-1.3667131687667415E-2"/>
                  <c:y val="-2.21169036334913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1537-4313-AD36-1872125E2650}"/>
                </c:ext>
                <c:ext xmlns:c15="http://schemas.microsoft.com/office/drawing/2012/chart" uri="{CE6537A1-D6FC-4f65-9D91-7224C49458BB}"/>
              </c:extLst>
            </c:dLbl>
            <c:numFmt formatCode="#,##0" sourceLinked="0"/>
            <c:spPr>
              <a:noFill/>
              <a:ln>
                <a:noFill/>
              </a:ln>
              <a:effectLst/>
            </c:spPr>
            <c:txPr>
              <a:bodyPr rot="0" spcFirstLastPara="1" vertOverflow="ellipsis" horzOverflow="clip" vert="horz" wrap="square" lIns="38100" tIns="0" rIns="38100" bIns="274320" anchor="t" anchorCtr="0">
                <a:spAutoFit/>
              </a:bodyPr>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Sheet2!$A$2:$A$16</c:f>
              <c:strCache>
                <c:ptCount val="15"/>
                <c:pt idx="0">
                  <c:v>Substance Abuse</c:v>
                </c:pt>
                <c:pt idx="1">
                  <c:v>Developmental Disorders</c:v>
                </c:pt>
                <c:pt idx="2">
                  <c:v>Pregnancy and Childbirth</c:v>
                </c:pt>
                <c:pt idx="3">
                  <c:v>Peptic Ulcer </c:v>
                </c:pt>
                <c:pt idx="4">
                  <c:v>Obesity</c:v>
                </c:pt>
                <c:pt idx="5">
                  <c:v>Dementia</c:v>
                </c:pt>
                <c:pt idx="6">
                  <c:v>Crosscutting</c:v>
                </c:pt>
                <c:pt idx="7">
                  <c:v>Arthritis</c:v>
                </c:pt>
                <c:pt idx="8">
                  <c:v>Depression and other MH</c:v>
                </c:pt>
                <c:pt idx="9">
                  <c:v>Pulmonary, including Asthma</c:v>
                </c:pt>
                <c:pt idx="10">
                  <c:v>Diabetes</c:v>
                </c:pt>
                <c:pt idx="11">
                  <c:v>Infectious Disease</c:v>
                </c:pt>
                <c:pt idx="12">
                  <c:v>Cardiovascular</c:v>
                </c:pt>
                <c:pt idx="13">
                  <c:v>Functional and Other</c:v>
                </c:pt>
                <c:pt idx="14">
                  <c:v>Cancer</c:v>
                </c:pt>
              </c:strCache>
            </c:strRef>
          </c:cat>
          <c:val>
            <c:numRef>
              <c:f>Sheet2!$C$2:$C$16</c:f>
              <c:numCache>
                <c:formatCode>General</c:formatCode>
                <c:ptCount val="15"/>
                <c:pt idx="0">
                  <c:v>43</c:v>
                </c:pt>
                <c:pt idx="1">
                  <c:v>44</c:v>
                </c:pt>
                <c:pt idx="2">
                  <c:v>51</c:v>
                </c:pt>
                <c:pt idx="3">
                  <c:v>43</c:v>
                </c:pt>
                <c:pt idx="4">
                  <c:v>44</c:v>
                </c:pt>
                <c:pt idx="5">
                  <c:v>63</c:v>
                </c:pt>
                <c:pt idx="6">
                  <c:v>61</c:v>
                </c:pt>
                <c:pt idx="7">
                  <c:v>93</c:v>
                </c:pt>
                <c:pt idx="8">
                  <c:v>86</c:v>
                </c:pt>
                <c:pt idx="9">
                  <c:v>81</c:v>
                </c:pt>
                <c:pt idx="10">
                  <c:v>136</c:v>
                </c:pt>
                <c:pt idx="11">
                  <c:v>266</c:v>
                </c:pt>
                <c:pt idx="12">
                  <c:v>259</c:v>
                </c:pt>
                <c:pt idx="13">
                  <c:v>536</c:v>
                </c:pt>
                <c:pt idx="14">
                  <c:v>702</c:v>
                </c:pt>
              </c:numCache>
            </c:numRef>
          </c:val>
          <c:extLst xmlns:c16r2="http://schemas.microsoft.com/office/drawing/2015/06/chart">
            <c:ext xmlns:c16="http://schemas.microsoft.com/office/drawing/2014/chart" uri="{C3380CC4-5D6E-409C-BE32-E72D297353CC}">
              <c16:uniqueId val="{00000010-1537-4313-AD36-1872125E2650}"/>
            </c:ext>
          </c:extLst>
        </c:ser>
        <c:dLbls>
          <c:showLegendKey val="0"/>
          <c:showVal val="0"/>
          <c:showCatName val="0"/>
          <c:showSerName val="0"/>
          <c:showPercent val="0"/>
          <c:showBubbleSize val="0"/>
        </c:dLbls>
        <c:gapWidth val="182"/>
        <c:axId val="163441280"/>
        <c:axId val="163441672"/>
      </c:barChart>
      <c:catAx>
        <c:axId val="163441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163441672"/>
        <c:crosses val="autoZero"/>
        <c:auto val="1"/>
        <c:lblAlgn val="ctr"/>
        <c:lblOffset val="100"/>
        <c:noMultiLvlLbl val="0"/>
      </c:catAx>
      <c:valAx>
        <c:axId val="163441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crossAx val="163441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Topics</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5029-4119-ABF1-0EA59CCD826E}"/>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5029-4119-ABF1-0EA59CCD826E}"/>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5029-4119-ABF1-0EA59CCD826E}"/>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5029-4119-ABF1-0EA59CCD826E}"/>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5029-4119-ABF1-0EA59CCD826E}"/>
              </c:ext>
            </c:extLst>
          </c:dPt>
          <c:dPt>
            <c:idx val="5"/>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5029-4119-ABF1-0EA59CCD826E}"/>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D-5029-4119-ABF1-0EA59CCD826E}"/>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F-5029-4119-ABF1-0EA59CCD826E}"/>
              </c:ext>
            </c:extLst>
          </c:dPt>
          <c:dPt>
            <c:idx val="8"/>
            <c:bubble3D val="0"/>
            <c:spPr>
              <a:solidFill>
                <a:schemeClr val="accent3">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1-5029-4119-ABF1-0EA59CCD826E}"/>
              </c:ext>
            </c:extLst>
          </c:dPt>
          <c:dPt>
            <c:idx val="9"/>
            <c:bubble3D val="0"/>
            <c:spPr>
              <a:solidFill>
                <a:schemeClr val="accent4">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3-5029-4119-ABF1-0EA59CCD826E}"/>
              </c:ext>
            </c:extLst>
          </c:dPt>
          <c:dPt>
            <c:idx val="10"/>
            <c:bubble3D val="0"/>
            <c:spPr>
              <a:solidFill>
                <a:schemeClr val="accent5">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5-5029-4119-ABF1-0EA59CCD826E}"/>
              </c:ext>
            </c:extLst>
          </c:dPt>
          <c:dPt>
            <c:idx val="11"/>
            <c:bubble3D val="0"/>
            <c:spPr>
              <a:solidFill>
                <a:schemeClr val="accent6">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7-5029-4119-ABF1-0EA59CCD826E}"/>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9-5029-4119-ABF1-0EA59CCD826E}"/>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B-5029-4119-ABF1-0EA59CCD826E}"/>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D-5029-4119-ABF1-0EA59CCD826E}"/>
              </c:ext>
            </c:extLst>
          </c:dPt>
          <c:dLbls>
            <c:dLbl>
              <c:idx val="0"/>
              <c:layout>
                <c:manualLayout>
                  <c:x val="-9.6781377258204848E-2"/>
                  <c:y val="-6.5934418658146997E-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5029-4119-ABF1-0EA59CCD826E}"/>
                </c:ext>
                <c:ext xmlns:c15="http://schemas.microsoft.com/office/drawing/2012/chart" uri="{CE6537A1-D6FC-4f65-9D91-7224C49458BB}"/>
              </c:extLst>
            </c:dLbl>
            <c:dLbl>
              <c:idx val="1"/>
              <c:layout>
                <c:manualLayout>
                  <c:x val="-0.11444713478611784"/>
                  <c:y val="0.12806354150176485"/>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5029-4119-ABF1-0EA59CCD826E}"/>
                </c:ext>
                <c:ext xmlns:c15="http://schemas.microsoft.com/office/drawing/2012/chart" uri="{CE6537A1-D6FC-4f65-9D91-7224C49458BB}">
                  <c15:layout>
                    <c:manualLayout>
                      <c:w val="0.18134779762699155"/>
                      <c:h val="0.10008387396356394"/>
                    </c:manualLayout>
                  </c15:layout>
                </c:ext>
              </c:extLst>
            </c:dLbl>
            <c:dLbl>
              <c:idx val="2"/>
              <c:layout>
                <c:manualLayout>
                  <c:x val="-8.5819018385413684E-2"/>
                  <c:y val="-1.953082080384122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5029-4119-ABF1-0EA59CCD826E}"/>
                </c:ext>
                <c:ext xmlns:c15="http://schemas.microsoft.com/office/drawing/2012/chart" uri="{CE6537A1-D6FC-4f65-9D91-7224C49458BB}"/>
              </c:extLst>
            </c:dLbl>
            <c:dLbl>
              <c:idx val="3"/>
              <c:layout>
                <c:manualLayout>
                  <c:x val="-6.0678728718232253E-2"/>
                  <c:y val="5.1713143451219641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5029-4119-ABF1-0EA59CCD826E}"/>
                </c:ext>
                <c:ext xmlns:c15="http://schemas.microsoft.com/office/drawing/2012/chart" uri="{CE6537A1-D6FC-4f65-9D91-7224C49458BB}"/>
              </c:extLst>
            </c:dLbl>
            <c:dLbl>
              <c:idx val="4"/>
              <c:layout>
                <c:manualLayout>
                  <c:x val="2.6442076096420151E-2"/>
                  <c:y val="-3.013801285310540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5029-4119-ABF1-0EA59CCD826E}"/>
                </c:ext>
                <c:ext xmlns:c15="http://schemas.microsoft.com/office/drawing/2012/chart" uri="{CE6537A1-D6FC-4f65-9D91-7224C49458BB}"/>
              </c:extLst>
            </c:dLbl>
            <c:dLbl>
              <c:idx val="5"/>
              <c:layout>
                <c:manualLayout>
                  <c:x val="-9.9422317972965357E-2"/>
                  <c:y val="4.817561336034157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5029-4119-ABF1-0EA59CCD826E}"/>
                </c:ext>
                <c:ext xmlns:c15="http://schemas.microsoft.com/office/drawing/2012/chart" uri="{CE6537A1-D6FC-4f65-9D91-7224C49458BB}"/>
              </c:extLst>
            </c:dLbl>
            <c:dLbl>
              <c:idx val="6"/>
              <c:layout>
                <c:manualLayout>
                  <c:x val="1.4406889946555987E-2"/>
                  <c:y val="-2.237579676328427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5029-4119-ABF1-0EA59CCD826E}"/>
                </c:ext>
                <c:ext xmlns:c15="http://schemas.microsoft.com/office/drawing/2012/chart" uri="{CE6537A1-D6FC-4f65-9D91-7224C49458BB}"/>
              </c:extLst>
            </c:dLbl>
            <c:dLbl>
              <c:idx val="7"/>
              <c:layout>
                <c:manualLayout>
                  <c:x val="-0.17201108336034268"/>
                  <c:y val="6.5432586446225002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5029-4119-ABF1-0EA59CCD826E}"/>
                </c:ext>
                <c:ext xmlns:c15="http://schemas.microsoft.com/office/drawing/2012/chart" uri="{CE6537A1-D6FC-4f65-9D91-7224C49458BB}"/>
              </c:extLst>
            </c:dLbl>
            <c:dLbl>
              <c:idx val="8"/>
              <c:layout>
                <c:manualLayout>
                  <c:x val="-9.6890431068997736E-4"/>
                  <c:y val="-1.844819135827916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1-5029-4119-ABF1-0EA59CCD826E}"/>
                </c:ext>
                <c:ext xmlns:c15="http://schemas.microsoft.com/office/drawing/2012/chart" uri="{CE6537A1-D6FC-4f65-9D91-7224C49458BB}"/>
              </c:extLst>
            </c:dLbl>
            <c:dLbl>
              <c:idx val="10"/>
              <c:layout>
                <c:manualLayout>
                  <c:x val="0"/>
                  <c:y val="-0.1247554638992825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5-5029-4119-ABF1-0EA59CCD826E}"/>
                </c:ext>
                <c:ext xmlns:c15="http://schemas.microsoft.com/office/drawing/2012/chart" uri="{CE6537A1-D6FC-4f65-9D91-7224C49458BB}"/>
              </c:extLst>
            </c:dLbl>
            <c:dLbl>
              <c:idx val="11"/>
              <c:layout>
                <c:manualLayout>
                  <c:x val="-6.4463975901317416E-2"/>
                  <c:y val="-0.23483539688429006"/>
                </c:manualLayout>
              </c:layout>
              <c:tx>
                <c:rich>
                  <a:bodyPr rot="0" spcFirstLastPara="1" vertOverflow="ellipsis" horzOverflow="clip" vert="horz" wrap="square" lIns="38100" tIns="19050" rIns="38100" bIns="19050" anchor="ctr" anchorCtr="1">
                    <a:noAutofit/>
                  </a:bodyPr>
                  <a:lstStyle/>
                  <a:p>
                    <a:pPr>
                      <a:defRPr sz="1800" b="0" i="0" u="none" strike="noStrike" kern="1200" baseline="0">
                        <a:solidFill>
                          <a:sysClr val="windowText" lastClr="000000"/>
                        </a:solidFill>
                        <a:latin typeface="Franklin Gothic Demi" panose="020B0703020102020204" pitchFamily="34" charset="0"/>
                        <a:ea typeface="+mn-ea"/>
                        <a:cs typeface="+mn-cs"/>
                      </a:defRPr>
                    </a:pPr>
                    <a:fld id="{BF52BA2F-9C77-40F4-9723-DB9A8B1BC89D}" type="CATEGORYNAME">
                      <a:rPr lang="en-US" sz="1800" b="0" i="0" u="none" strike="noStrike" kern="1200" baseline="0">
                        <a:solidFill>
                          <a:sysClr val="windowText" lastClr="000000"/>
                        </a:solidFill>
                        <a:latin typeface="Franklin Gothic Demi" panose="020B0703020102020204" pitchFamily="34" charset="0"/>
                        <a:ea typeface="+mn-ea"/>
                        <a:cs typeface="+mn-cs"/>
                      </a:rPr>
                      <a:pPr>
                        <a:defRPr sz="1800">
                          <a:solidFill>
                            <a:sysClr val="windowText" lastClr="000000"/>
                          </a:solidFill>
                          <a:latin typeface="Franklin Gothic Demi" panose="020B0703020102020204" pitchFamily="34" charset="0"/>
                        </a:defRPr>
                      </a:pPr>
                      <a:t>[CATEGORY NAME]</a:t>
                    </a:fld>
                    <a:endParaRPr lang="en-US" sz="1800" b="0" i="0" u="none" strike="noStrike" kern="1200" baseline="0" dirty="0">
                      <a:solidFill>
                        <a:sysClr val="windowText" lastClr="000000"/>
                      </a:solidFill>
                      <a:latin typeface="Franklin Gothic Demi" panose="020B0703020102020204" pitchFamily="34" charset="0"/>
                      <a:ea typeface="+mn-ea"/>
                      <a:cs typeface="+mn-cs"/>
                    </a:endParaRPr>
                  </a:p>
                  <a:p>
                    <a:pPr>
                      <a:defRPr sz="1800">
                        <a:solidFill>
                          <a:sysClr val="windowText" lastClr="000000"/>
                        </a:solidFill>
                        <a:latin typeface="Franklin Gothic Demi" panose="020B0703020102020204" pitchFamily="34" charset="0"/>
                      </a:defRPr>
                    </a:pPr>
                    <a:r>
                      <a:rPr lang="en-US" sz="1800" b="0" i="0" u="none" strike="noStrike" kern="1200" baseline="0" dirty="0">
                        <a:solidFill>
                          <a:sysClr val="windowText" lastClr="000000"/>
                        </a:solidFill>
                        <a:latin typeface="Franklin Gothic Demi" panose="020B0703020102020204" pitchFamily="34" charset="0"/>
                        <a:ea typeface="+mn-ea"/>
                        <a:cs typeface="+mn-cs"/>
                      </a:rPr>
                      <a:t>10%</a:t>
                    </a:r>
                    <a:r>
                      <a:rPr lang="en-US" sz="1800" baseline="0" dirty="0">
                        <a:solidFill>
                          <a:sysClr val="windowText" lastClr="000000"/>
                        </a:solidFill>
                        <a:latin typeface="Franklin Gothic Demi" panose="020B0703020102020204" pitchFamily="34" charset="0"/>
                      </a:rPr>
                      <a:t>
</a:t>
                    </a:r>
                  </a:p>
                </c:rich>
              </c:tx>
              <c:spPr>
                <a:noFill/>
                <a:ln>
                  <a:noFill/>
                </a:ln>
                <a:effectLst/>
              </c:spPr>
              <c:txPr>
                <a:bodyPr rot="0" spcFirstLastPara="1" vertOverflow="ellipsis" horzOverflow="clip" vert="horz" wrap="square" lIns="38100" tIns="19050" rIns="38100" bIns="19050" anchor="ctr" anchorCtr="1">
                  <a:noAutofit/>
                </a:bodyPr>
                <a:lstStyle/>
                <a:p>
                  <a:pPr>
                    <a:defRPr sz="1800" b="0" i="0" u="none" strike="noStrike" kern="1200" baseline="0">
                      <a:solidFill>
                        <a:sysClr val="windowText" lastClr="000000"/>
                      </a:solidFill>
                      <a:latin typeface="Franklin Gothic Demi" panose="020B07030201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7-5029-4119-ABF1-0EA59CCD826E}"/>
                </c:ext>
                <c:ext xmlns:c15="http://schemas.microsoft.com/office/drawing/2012/chart" uri="{CE6537A1-D6FC-4f65-9D91-7224C49458BB}">
                  <c15:spPr xmlns:c15="http://schemas.microsoft.com/office/drawing/2012/chart">
                    <a:prstGeom prst="rect">
                      <a:avLst/>
                    </a:prstGeom>
                    <a:noFill/>
                    <a:ln>
                      <a:noFill/>
                    </a:ln>
                  </c15:spPr>
                  <c15:layout>
                    <c:manualLayout>
                      <c:w val="0.31757068502030467"/>
                      <c:h val="0.12558464223385687"/>
                    </c:manualLayout>
                  </c15:layout>
                  <c15:dlblFieldTable/>
                  <c15:showDataLabelsRange val="0"/>
                </c:ext>
              </c:extLst>
            </c:dLbl>
            <c:dLbl>
              <c:idx val="12"/>
              <c:layout>
                <c:manualLayout>
                  <c:x val="-9.5838909966762628E-2"/>
                  <c:y val="-0.31192920256695672"/>
                </c:manualLayout>
              </c:layout>
              <c:tx>
                <c:rich>
                  <a:bodyPr/>
                  <a:lstStyle/>
                  <a:p>
                    <a:fld id="{983B06E6-D262-4589-81C1-B3CA3256ACA0}" type="CATEGORYNAME">
                      <a:rPr lang="en-US" sz="1800">
                        <a:solidFill>
                          <a:sysClr val="windowText" lastClr="000000"/>
                        </a:solidFill>
                        <a:latin typeface="Franklin Gothic Demi" panose="020B0703020102020204" pitchFamily="34" charset="0"/>
                      </a:rPr>
                      <a:pPr/>
                      <a:t>[CATEGORY NAME]</a:t>
                    </a:fld>
                    <a:endParaRPr lang="en-US" sz="1800" dirty="0">
                      <a:solidFill>
                        <a:sysClr val="windowText" lastClr="000000"/>
                      </a:solidFill>
                      <a:latin typeface="Franklin Gothic Demi" panose="020B0703020102020204" pitchFamily="34" charset="0"/>
                    </a:endParaRPr>
                  </a:p>
                  <a:p>
                    <a:r>
                      <a:rPr lang="en-US" sz="1800" baseline="0" dirty="0">
                        <a:solidFill>
                          <a:sysClr val="windowText" lastClr="000000"/>
                        </a:solidFill>
                        <a:latin typeface="Franklin Gothic Demi" panose="020B0703020102020204" pitchFamily="34" charset="0"/>
                      </a:rPr>
                      <a:t>11%</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9-5029-4119-ABF1-0EA59CCD826E}"/>
                </c:ext>
                <c:ext xmlns:c15="http://schemas.microsoft.com/office/drawing/2012/chart" uri="{CE6537A1-D6FC-4f65-9D91-7224C49458BB}">
                  <c15:dlblFieldTable/>
                  <c15:showDataLabelsRange val="0"/>
                </c:ext>
              </c:extLst>
            </c:dLbl>
            <c:dLbl>
              <c:idx val="13"/>
              <c:layout>
                <c:manualLayout>
                  <c:x val="0.16197174505729153"/>
                  <c:y val="-0.257653918914586"/>
                </c:manualLayout>
              </c:layout>
              <c:tx>
                <c:rich>
                  <a:bodyPr rot="0" spcFirstLastPara="1" vertOverflow="ellipsis" horzOverflow="clip" vert="horz" wrap="square" lIns="38100" tIns="19050" rIns="38100" bIns="19050" anchor="ctr" anchorCtr="1">
                    <a:spAutoFit/>
                  </a:bodyPr>
                  <a:lstStyle/>
                  <a:p>
                    <a:pPr>
                      <a:defRPr sz="1800" b="0" i="0" u="none" strike="noStrike" kern="1200" baseline="0">
                        <a:solidFill>
                          <a:sysClr val="windowText" lastClr="000000"/>
                        </a:solidFill>
                        <a:latin typeface="Franklin Gothic Demi" panose="020B0703020102020204" pitchFamily="34" charset="0"/>
                        <a:ea typeface="+mn-ea"/>
                        <a:cs typeface="Arial" panose="020B0604020202020204" pitchFamily="34" charset="0"/>
                      </a:defRPr>
                    </a:pPr>
                    <a:fld id="{564A142E-135F-4D3F-B2D6-385E5A3ABD12}" type="CATEGORYNAME">
                      <a:rPr lang="en-US" sz="1800">
                        <a:solidFill>
                          <a:sysClr val="windowText" lastClr="000000"/>
                        </a:solidFill>
                        <a:latin typeface="Franklin Gothic Demi" panose="020B0703020102020204" pitchFamily="34" charset="0"/>
                      </a:rPr>
                      <a:pPr>
                        <a:defRPr sz="1800">
                          <a:solidFill>
                            <a:sysClr val="windowText" lastClr="000000"/>
                          </a:solidFill>
                          <a:latin typeface="Franklin Gothic Demi" panose="020B0703020102020204" pitchFamily="34" charset="0"/>
                          <a:cs typeface="Arial" panose="020B0604020202020204" pitchFamily="34" charset="0"/>
                        </a:defRPr>
                      </a:pPr>
                      <a:t>[CATEGORY NAME]</a:t>
                    </a:fld>
                    <a:r>
                      <a:rPr lang="en-US" sz="1800" baseline="0" dirty="0">
                        <a:solidFill>
                          <a:sysClr val="windowText" lastClr="000000"/>
                        </a:solidFill>
                        <a:latin typeface="Franklin Gothic Demi" panose="020B0703020102020204" pitchFamily="34" charset="0"/>
                      </a:rPr>
                      <a:t>
</a:t>
                    </a:r>
                    <a:fld id="{1D2473FE-1D4C-44E9-B2A9-4CE91AA4E41A}" type="PERCENTAGE">
                      <a:rPr lang="en-US" sz="1800" baseline="0">
                        <a:solidFill>
                          <a:sysClr val="windowText" lastClr="000000"/>
                        </a:solidFill>
                        <a:latin typeface="Franklin Gothic Demi" panose="020B0703020102020204" pitchFamily="34" charset="0"/>
                      </a:rPr>
                      <a:pPr>
                        <a:defRPr sz="1800">
                          <a:solidFill>
                            <a:sysClr val="windowText" lastClr="000000"/>
                          </a:solidFill>
                          <a:latin typeface="Franklin Gothic Demi" panose="020B0703020102020204" pitchFamily="34" charset="0"/>
                          <a:cs typeface="Arial" panose="020B0604020202020204" pitchFamily="34" charset="0"/>
                        </a:defRPr>
                      </a:pPr>
                      <a:t>[PERCENTAGE]</a:t>
                    </a:fld>
                    <a:endParaRPr lang="en-US" sz="1800" baseline="0" dirty="0">
                      <a:solidFill>
                        <a:sysClr val="windowText" lastClr="000000"/>
                      </a:solidFill>
                      <a:latin typeface="Franklin Gothic Demi" panose="020B0703020102020204" pitchFamily="34" charset="0"/>
                    </a:endParaRPr>
                  </a:p>
                </c:rich>
              </c:tx>
              <c:spPr>
                <a:noFill/>
                <a:ln>
                  <a:noFill/>
                </a:ln>
                <a:effectLst/>
              </c:spPr>
              <c:txPr>
                <a:bodyPr rot="0" spcFirstLastPara="1" vertOverflow="ellipsis" horzOverflow="clip" vert="horz" wrap="square" lIns="38100" tIns="19050" rIns="38100" bIns="19050" anchor="ctr" anchorCtr="1">
                  <a:spAutoFit/>
                </a:bodyPr>
                <a:lstStyle/>
                <a:p>
                  <a:pPr>
                    <a:defRPr sz="1800" b="0" i="0" u="none" strike="noStrike" kern="1200" baseline="0">
                      <a:solidFill>
                        <a:sysClr val="windowText" lastClr="000000"/>
                      </a:solidFill>
                      <a:latin typeface="Franklin Gothic Demi" panose="020B07030201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B-5029-4119-ABF1-0EA59CCD826E}"/>
                </c:ex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Lst>
            </c:dLbl>
            <c:dLbl>
              <c:idx val="14"/>
              <c:spPr>
                <a:noFill/>
                <a:ln>
                  <a:noFill/>
                </a:ln>
                <a:effectLst/>
              </c:spPr>
              <c:txPr>
                <a:bodyPr rot="0" spcFirstLastPara="1" vertOverflow="ellipsis" horzOverflow="clip" vert="horz" wrap="square" lIns="38100" tIns="19050" rIns="38100" bIns="19050" anchor="ctr" anchorCtr="1">
                  <a:spAutoFit/>
                </a:bodyPr>
                <a:lstStyle/>
                <a:p>
                  <a:pPr>
                    <a:defRPr sz="1800" b="0" i="0" u="none" strike="noStrike" kern="1200" baseline="0">
                      <a:solidFill>
                        <a:sysClr val="windowText" lastClr="000000"/>
                      </a:solidFill>
                      <a:latin typeface="Franklin Gothic Demi" panose="020B0703020102020204" pitchFamily="34" charset="0"/>
                      <a:ea typeface="+mn-ea"/>
                      <a:cs typeface="+mn-cs"/>
                    </a:defRPr>
                  </a:pPr>
                  <a:endParaRPr lang="en-US"/>
                </a:p>
              </c:txPr>
              <c:dLblPos val="inEnd"/>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D-5029-4119-ABF1-0EA59CCD826E}"/>
                </c:ext>
                <c:ext xmlns:c15="http://schemas.microsoft.com/office/drawing/2012/chart" uri="{CE6537A1-D6FC-4f65-9D91-7224C49458BB}">
                  <c15:spPr xmlns:c15="http://schemas.microsoft.com/office/drawing/2012/chart">
                    <a:prstGeom prst="rect">
                      <a:avLst/>
                    </a:prstGeom>
                    <a:noFill/>
                    <a:ln>
                      <a:noFill/>
                    </a:ln>
                  </c15:spPr>
                </c:ext>
              </c:extLst>
            </c:dLbl>
            <c:spPr>
              <a:noFill/>
              <a:ln>
                <a:noFill/>
              </a:ln>
              <a:effectLst/>
            </c:spPr>
            <c:txPr>
              <a:bodyPr rot="0" spcFirstLastPara="1" vertOverflow="ellipsis" horzOverflow="clip" vert="horz" wrap="square" lIns="38100" tIns="19050" rIns="38100" bIns="19050" anchor="ctr" anchorCtr="1">
                <a:spAutoFit/>
              </a:bodyPr>
              <a:lstStyle/>
              <a:p>
                <a:pPr>
                  <a:defRPr sz="1400" b="0" i="0" u="none" strike="noStrike" kern="1200" baseline="0">
                    <a:solidFill>
                      <a:sysClr val="windowText" lastClr="000000"/>
                    </a:solidFill>
                    <a:latin typeface="Franklin Gothic Demi" panose="020B07030201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ext>
            </c:extLst>
          </c:dLbls>
          <c:cat>
            <c:strRef>
              <c:f>Sheet1!$A$2:$A$16</c:f>
              <c:strCache>
                <c:ptCount val="15"/>
                <c:pt idx="0">
                  <c:v>Peptic Ulcer (GI)</c:v>
                </c:pt>
                <c:pt idx="1">
                  <c:v>Substance Abuse</c:v>
                </c:pt>
                <c:pt idx="2">
                  <c:v>Dev. Delays, ADHD, Autism</c:v>
                </c:pt>
                <c:pt idx="3">
                  <c:v>Obesity</c:v>
                </c:pt>
                <c:pt idx="4">
                  <c:v>Pregnancy</c:v>
                </c:pt>
                <c:pt idx="5">
                  <c:v>Cross-cutting</c:v>
                </c:pt>
                <c:pt idx="6">
                  <c:v>Dementia</c:v>
                </c:pt>
                <c:pt idx="7">
                  <c:v>Pulmonary</c:v>
                </c:pt>
                <c:pt idx="8">
                  <c:v>Depression</c:v>
                </c:pt>
                <c:pt idx="9">
                  <c:v>Arthritis</c:v>
                </c:pt>
                <c:pt idx="10">
                  <c:v>Diabetes</c:v>
                </c:pt>
                <c:pt idx="11">
                  <c:v>Cardiovascular</c:v>
                </c:pt>
                <c:pt idx="12">
                  <c:v>Infectious Diseases</c:v>
                </c:pt>
                <c:pt idx="13">
                  <c:v>Functional Limitations</c:v>
                </c:pt>
                <c:pt idx="14">
                  <c:v>Cancer</c:v>
                </c:pt>
              </c:strCache>
            </c:strRef>
          </c:cat>
          <c:val>
            <c:numRef>
              <c:f>Sheet1!$B$2:$B$16</c:f>
              <c:numCache>
                <c:formatCode>General</c:formatCode>
                <c:ptCount val="15"/>
                <c:pt idx="0">
                  <c:v>43</c:v>
                </c:pt>
                <c:pt idx="1">
                  <c:v>43</c:v>
                </c:pt>
                <c:pt idx="2">
                  <c:v>44</c:v>
                </c:pt>
                <c:pt idx="3">
                  <c:v>44</c:v>
                </c:pt>
                <c:pt idx="4">
                  <c:v>51</c:v>
                </c:pt>
                <c:pt idx="5">
                  <c:v>61</c:v>
                </c:pt>
                <c:pt idx="6">
                  <c:v>63</c:v>
                </c:pt>
                <c:pt idx="7">
                  <c:v>81</c:v>
                </c:pt>
                <c:pt idx="8">
                  <c:v>86</c:v>
                </c:pt>
                <c:pt idx="9">
                  <c:v>93</c:v>
                </c:pt>
                <c:pt idx="10">
                  <c:v>136</c:v>
                </c:pt>
                <c:pt idx="11">
                  <c:v>259</c:v>
                </c:pt>
                <c:pt idx="12">
                  <c:v>266</c:v>
                </c:pt>
                <c:pt idx="13">
                  <c:v>536</c:v>
                </c:pt>
                <c:pt idx="14">
                  <c:v>702</c:v>
                </c:pt>
              </c:numCache>
            </c:numRef>
          </c:val>
          <c:extLst xmlns:c16r2="http://schemas.microsoft.com/office/drawing/2015/06/chart">
            <c:ext xmlns:c16="http://schemas.microsoft.com/office/drawing/2014/chart" uri="{C3380CC4-5D6E-409C-BE32-E72D297353CC}">
              <c16:uniqueId val="{0000001E-5029-4119-ABF1-0EA59CCD826E}"/>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48629381257209"/>
          <c:y val="0.19867287884488199"/>
          <c:w val="0.51395894560828626"/>
          <c:h val="0.70780271772465542"/>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DBF-4965-908D-5C303A559CD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DBF-4965-908D-5C303A559CDE}"/>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DBF-4965-908D-5C303A559CDE}"/>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DBF-4965-908D-5C303A559CDE}"/>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6DBF-4965-908D-5C303A559CDE}"/>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6DBF-4965-908D-5C303A559CDE}"/>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6DBF-4965-908D-5C303A559CDE}"/>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6DBF-4965-908D-5C303A559CDE}"/>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6DBF-4965-908D-5C303A559CDE}"/>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6DBF-4965-908D-5C303A559CDE}"/>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6DBF-4965-908D-5C303A559CDE}"/>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6DBF-4965-908D-5C303A559CDE}"/>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6DBF-4965-908D-5C303A559CDE}"/>
              </c:ext>
            </c:extLst>
          </c:dPt>
          <c:dPt>
            <c:idx val="13"/>
            <c:bubble3D val="0"/>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6DBF-4965-908D-5C303A559CDE}"/>
              </c:ext>
            </c:extLst>
          </c:dPt>
          <c:dPt>
            <c:idx val="14"/>
            <c:bubble3D val="0"/>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6DBF-4965-908D-5C303A559CDE}"/>
              </c:ext>
            </c:extLst>
          </c:dPt>
          <c:dLbls>
            <c:dLbl>
              <c:idx val="0"/>
              <c:layout>
                <c:manualLayout>
                  <c:x val="8.8275439549136456E-2"/>
                  <c:y val="-8.865331171838813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6DBF-4965-908D-5C303A559CDE}"/>
                </c:ext>
                <c:ext xmlns:c15="http://schemas.microsoft.com/office/drawing/2012/chart" uri="{CE6537A1-D6FC-4f65-9D91-7224C49458BB}"/>
              </c:extLst>
            </c:dLbl>
            <c:dLbl>
              <c:idx val="1"/>
              <c:layout>
                <c:manualLayout>
                  <c:x val="4.5733762229332115E-3"/>
                  <c:y val="-3.1965609078277002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6DBF-4965-908D-5C303A559CDE}"/>
                </c:ext>
                <c:ext xmlns:c15="http://schemas.microsoft.com/office/drawing/2012/chart" uri="{CE6537A1-D6FC-4f65-9D91-7224C49458BB}"/>
              </c:extLst>
            </c:dLbl>
            <c:dLbl>
              <c:idx val="2"/>
              <c:layout>
                <c:manualLayout>
                  <c:x val="3.4499183325623632E-3"/>
                  <c:y val="-1.290357343297232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6DBF-4965-908D-5C303A559CDE}"/>
                </c:ext>
                <c:ext xmlns:c15="http://schemas.microsoft.com/office/drawing/2012/chart" uri="{CE6537A1-D6FC-4f65-9D91-7224C49458BB}"/>
              </c:extLst>
            </c:dLbl>
            <c:dLbl>
              <c:idx val="3"/>
              <c:layout>
                <c:manualLayout>
                  <c:x val="5.9052007404001558E-2"/>
                  <c:y val="8.622427144687865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6DBF-4965-908D-5C303A559CDE}"/>
                </c:ext>
                <c:ext xmlns:c15="http://schemas.microsoft.com/office/drawing/2012/chart" uri="{CE6537A1-D6FC-4f65-9D91-7224C49458BB}">
                  <c15:layout>
                    <c:manualLayout>
                      <c:w val="0.24235854887398678"/>
                      <c:h val="0.15959935155164429"/>
                    </c:manualLayout>
                  </c15:layout>
                </c:ext>
              </c:extLst>
            </c:dLbl>
            <c:dLbl>
              <c:idx val="4"/>
              <c:layout>
                <c:manualLayout>
                  <c:x val="3.8933531292616876E-2"/>
                  <c:y val="2.468658969630993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6DBF-4965-908D-5C303A559CDE}"/>
                </c:ext>
                <c:ext xmlns:c15="http://schemas.microsoft.com/office/drawing/2012/chart" uri="{CE6537A1-D6FC-4f65-9D91-7224C49458BB}"/>
              </c:extLst>
            </c:dLbl>
            <c:dLbl>
              <c:idx val="5"/>
              <c:layout>
                <c:manualLayout>
                  <c:x val="2.0431343953331838E-2"/>
                  <c:y val="-2.1014182121216311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6DBF-4965-908D-5C303A559CDE}"/>
                </c:ext>
                <c:ext xmlns:c15="http://schemas.microsoft.com/office/drawing/2012/chart" uri="{CE6537A1-D6FC-4f65-9D91-7224C49458BB}"/>
              </c:extLst>
            </c:dLbl>
            <c:dLbl>
              <c:idx val="7"/>
              <c:layout>
                <c:manualLayout>
                  <c:x val="4.6001931118663845E-2"/>
                  <c:y val="-1.231214176939632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6DBF-4965-908D-5C303A559CDE}"/>
                </c:ext>
                <c:ext xmlns:c15="http://schemas.microsoft.com/office/drawing/2012/chart" uri="{CE6537A1-D6FC-4f65-9D91-7224C49458BB}"/>
              </c:extLst>
            </c:dLbl>
            <c:dLbl>
              <c:idx val="8"/>
              <c:layout>
                <c:manualLayout>
                  <c:x val="4.554258063563027E-2"/>
                  <c:y val="-4.7020486169225117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1-6DBF-4965-908D-5C303A559CDE}"/>
                </c:ext>
                <c:ext xmlns:c15="http://schemas.microsoft.com/office/drawing/2012/chart" uri="{CE6537A1-D6FC-4f65-9D91-7224C49458BB}"/>
              </c:extLst>
            </c:dLbl>
            <c:dLbl>
              <c:idx val="9"/>
              <c:layout>
                <c:manualLayout>
                  <c:x val="1.8958017674144615E-3"/>
                  <c:y val="6.5217063049857804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3-6DBF-4965-908D-5C303A559CDE}"/>
                </c:ext>
                <c:ext xmlns:c15="http://schemas.microsoft.com/office/drawing/2012/chart" uri="{CE6537A1-D6FC-4f65-9D91-7224C49458BB}"/>
              </c:extLst>
            </c:dLbl>
            <c:dLbl>
              <c:idx val="10"/>
              <c:layout>
                <c:manualLayout>
                  <c:x val="-8.8254500480586792E-2"/>
                  <c:y val="-7.4605265855764741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5-6DBF-4965-908D-5C303A559CDE}"/>
                </c:ext>
                <c:ext xmlns:c15="http://schemas.microsoft.com/office/drawing/2012/chart" uri="{CE6537A1-D6FC-4f65-9D91-7224C49458BB}"/>
              </c:extLst>
            </c:dLbl>
            <c:dLbl>
              <c:idx val="11"/>
              <c:layout>
                <c:manualLayout>
                  <c:x val="-0.10255282299725497"/>
                  <c:y val="2.2742383270923861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7-6DBF-4965-908D-5C303A559CD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'Data - Class'!$B$2:$B$16</c:f>
              <c:strCache>
                <c:ptCount val="15"/>
                <c:pt idx="0">
                  <c:v>Assistive Technology</c:v>
                </c:pt>
                <c:pt idx="1">
                  <c:v>Biotechnology</c:v>
                </c:pt>
                <c:pt idx="2">
                  <c:v>Care Delivery Innovation</c:v>
                </c:pt>
                <c:pt idx="3">
                  <c:v>Complementary/Alternative Technology</c:v>
                </c:pt>
                <c:pt idx="4">
                  <c:v>Device</c:v>
                </c:pt>
                <c:pt idx="5">
                  <c:v>Diagnostic</c:v>
                </c:pt>
                <c:pt idx="6">
                  <c:v>Diet/Nutrition</c:v>
                </c:pt>
                <c:pt idx="7">
                  <c:v>Implant</c:v>
                </c:pt>
                <c:pt idx="8">
                  <c:v>Information Technology</c:v>
                </c:pt>
                <c:pt idx="9">
                  <c:v>Nanotechnology</c:v>
                </c:pt>
                <c:pt idx="10">
                  <c:v>Pharmaceutical</c:v>
                </c:pt>
                <c:pt idx="11">
                  <c:v>Procedure</c:v>
                </c:pt>
                <c:pt idx="12">
                  <c:v>Program</c:v>
                </c:pt>
                <c:pt idx="13">
                  <c:v>Service</c:v>
                </c:pt>
                <c:pt idx="14">
                  <c:v>Surgery</c:v>
                </c:pt>
              </c:strCache>
            </c:strRef>
          </c:cat>
          <c:val>
            <c:numRef>
              <c:f>'Data - Class'!$C$2:$C$16</c:f>
              <c:numCache>
                <c:formatCode>General</c:formatCode>
                <c:ptCount val="15"/>
                <c:pt idx="0">
                  <c:v>8</c:v>
                </c:pt>
                <c:pt idx="1">
                  <c:v>350</c:v>
                </c:pt>
                <c:pt idx="2">
                  <c:v>29</c:v>
                </c:pt>
                <c:pt idx="3">
                  <c:v>20</c:v>
                </c:pt>
                <c:pt idx="4">
                  <c:v>237</c:v>
                </c:pt>
                <c:pt idx="5">
                  <c:v>109</c:v>
                </c:pt>
                <c:pt idx="6">
                  <c:v>4</c:v>
                </c:pt>
                <c:pt idx="7">
                  <c:v>114</c:v>
                </c:pt>
                <c:pt idx="8">
                  <c:v>26</c:v>
                </c:pt>
                <c:pt idx="9">
                  <c:v>5</c:v>
                </c:pt>
                <c:pt idx="10">
                  <c:v>1446</c:v>
                </c:pt>
                <c:pt idx="11">
                  <c:v>47</c:v>
                </c:pt>
                <c:pt idx="12">
                  <c:v>51</c:v>
                </c:pt>
                <c:pt idx="13">
                  <c:v>17</c:v>
                </c:pt>
                <c:pt idx="14">
                  <c:v>17</c:v>
                </c:pt>
              </c:numCache>
            </c:numRef>
          </c:val>
          <c:extLst xmlns:c16r2="http://schemas.microsoft.com/office/drawing/2015/06/chart">
            <c:ext xmlns:c16="http://schemas.microsoft.com/office/drawing/2014/chart" uri="{C3380CC4-5D6E-409C-BE32-E72D297353CC}">
              <c16:uniqueId val="{0000001E-6DBF-4965-908D-5C303A559C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panose="020B0604020202020204" pitchFamily="34" charset="0"/>
                <a:ea typeface="+mn-ea"/>
                <a:cs typeface="Arial" panose="020B0604020202020204" pitchFamily="34" charset="0"/>
              </a:defRPr>
            </a:pPr>
            <a:r>
              <a:rPr lang="en-US" sz="2000" dirty="0" smtClean="0">
                <a:latin typeface="Arial" panose="020B0604020202020204" pitchFamily="34" charset="0"/>
                <a:cs typeface="Arial" panose="020B0604020202020204" pitchFamily="34" charset="0"/>
              </a:rPr>
              <a:t>Active </a:t>
            </a:r>
            <a:r>
              <a:rPr lang="en-US" sz="2000" dirty="0">
                <a:latin typeface="Arial" panose="020B0604020202020204" pitchFamily="34" charset="0"/>
                <a:cs typeface="Arial" panose="020B0604020202020204" pitchFamily="34" charset="0"/>
              </a:rPr>
              <a:t>Topics</a:t>
            </a:r>
            <a:r>
              <a:rPr lang="en-US" sz="2000" baseline="0" dirty="0">
                <a:latin typeface="Arial" panose="020B0604020202020204" pitchFamily="34" charset="0"/>
                <a:cs typeface="Arial" panose="020B0604020202020204" pitchFamily="34" charset="0"/>
              </a:rPr>
              <a:t> </a:t>
            </a:r>
            <a:r>
              <a:rPr lang="en-US" sz="2000" baseline="0" dirty="0" smtClean="0">
                <a:latin typeface="Arial" panose="020B0604020202020204" pitchFamily="34" charset="0"/>
                <a:cs typeface="Arial" panose="020B0604020202020204" pitchFamily="34" charset="0"/>
              </a:rPr>
              <a:t>by Priority Area, December </a:t>
            </a:r>
            <a:r>
              <a:rPr lang="en-US" sz="2000" baseline="0" dirty="0">
                <a:latin typeface="Arial" panose="020B0604020202020204" pitchFamily="34" charset="0"/>
                <a:cs typeface="Arial" panose="020B0604020202020204" pitchFamily="34" charset="0"/>
              </a:rPr>
              <a:t>2015</a:t>
            </a:r>
            <a:endParaRPr lang="en-US" sz="20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Sheet2!$B$1</c:f>
              <c:strCache>
                <c:ptCount val="1"/>
                <c:pt idx="0">
                  <c:v>Tracked</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Sheet2!$A$2:$A$16</c:f>
              <c:strCache>
                <c:ptCount val="15"/>
                <c:pt idx="0">
                  <c:v>Pregnancy and Childbirth</c:v>
                </c:pt>
                <c:pt idx="1">
                  <c:v>Developmental Disorders</c:v>
                </c:pt>
                <c:pt idx="2">
                  <c:v>Crosscutting</c:v>
                </c:pt>
                <c:pt idx="3">
                  <c:v>Obesity</c:v>
                </c:pt>
                <c:pt idx="4">
                  <c:v>Peptic Ulcer </c:v>
                </c:pt>
                <c:pt idx="5">
                  <c:v>Substance Abuse</c:v>
                </c:pt>
                <c:pt idx="6">
                  <c:v>Arthritis</c:v>
                </c:pt>
                <c:pt idx="7">
                  <c:v>Diabetes</c:v>
                </c:pt>
                <c:pt idx="8">
                  <c:v>Dementia</c:v>
                </c:pt>
                <c:pt idx="9">
                  <c:v>Depression and other MH</c:v>
                </c:pt>
                <c:pt idx="10">
                  <c:v>Pulmonary, including Asthma</c:v>
                </c:pt>
                <c:pt idx="11">
                  <c:v>Cardiovascular</c:v>
                </c:pt>
                <c:pt idx="12">
                  <c:v>Infectious Disease</c:v>
                </c:pt>
                <c:pt idx="13">
                  <c:v>Functional and Other</c:v>
                </c:pt>
                <c:pt idx="14">
                  <c:v>Cancer</c:v>
                </c:pt>
              </c:strCache>
            </c:strRef>
          </c:cat>
          <c:val>
            <c:numRef>
              <c:f>Sheet2!$B$2:$B$16</c:f>
              <c:numCache>
                <c:formatCode>General</c:formatCode>
                <c:ptCount val="15"/>
                <c:pt idx="0">
                  <c:v>7</c:v>
                </c:pt>
                <c:pt idx="1">
                  <c:v>8</c:v>
                </c:pt>
                <c:pt idx="2">
                  <c:v>8</c:v>
                </c:pt>
                <c:pt idx="3">
                  <c:v>10</c:v>
                </c:pt>
                <c:pt idx="4">
                  <c:v>13</c:v>
                </c:pt>
                <c:pt idx="5">
                  <c:v>15</c:v>
                </c:pt>
                <c:pt idx="6">
                  <c:v>17</c:v>
                </c:pt>
                <c:pt idx="7">
                  <c:v>17</c:v>
                </c:pt>
                <c:pt idx="8">
                  <c:v>21</c:v>
                </c:pt>
                <c:pt idx="9">
                  <c:v>25</c:v>
                </c:pt>
                <c:pt idx="10">
                  <c:v>28</c:v>
                </c:pt>
                <c:pt idx="11">
                  <c:v>59</c:v>
                </c:pt>
                <c:pt idx="12">
                  <c:v>60</c:v>
                </c:pt>
                <c:pt idx="13">
                  <c:v>202</c:v>
                </c:pt>
                <c:pt idx="14">
                  <c:v>254</c:v>
                </c:pt>
              </c:numCache>
            </c:numRef>
          </c:val>
          <c:extLst xmlns:c16r2="http://schemas.microsoft.com/office/drawing/2015/06/chart">
            <c:ext xmlns:c16="http://schemas.microsoft.com/office/drawing/2014/chart" uri="{C3380CC4-5D6E-409C-BE32-E72D297353CC}">
              <c16:uniqueId val="{00000000-85B9-4E49-967E-D280879B7493}"/>
            </c:ext>
          </c:extLst>
        </c:ser>
        <c:dLbls>
          <c:showLegendKey val="0"/>
          <c:showVal val="0"/>
          <c:showCatName val="0"/>
          <c:showSerName val="0"/>
          <c:showPercent val="0"/>
          <c:showBubbleSize val="0"/>
        </c:dLbls>
        <c:gapWidth val="150"/>
        <c:axId val="163442848"/>
        <c:axId val="163443240"/>
      </c:barChart>
      <c:catAx>
        <c:axId val="16344284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163443240"/>
        <c:crosses val="autoZero"/>
        <c:auto val="1"/>
        <c:lblAlgn val="ctr"/>
        <c:lblOffset val="100"/>
        <c:noMultiLvlLbl val="0"/>
      </c:catAx>
      <c:valAx>
        <c:axId val="16344324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crossAx val="163442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000" b="1" i="0" u="none" strike="noStrike" kern="1200" spc="0" baseline="0">
                <a:solidFill>
                  <a:srgbClr val="1F497D"/>
                </a:solidFill>
                <a:latin typeface="Arial" panose="020B0604020202020204" pitchFamily="34" charset="0"/>
                <a:ea typeface="+mn-ea"/>
                <a:cs typeface="Arial" panose="020B0604020202020204" pitchFamily="34" charset="0"/>
              </a:defRPr>
            </a:pPr>
            <a:r>
              <a:rPr lang="en-US" sz="2000" b="1" i="0" u="none" strike="noStrike" kern="1200" baseline="0" dirty="0" smtClean="0">
                <a:solidFill>
                  <a:srgbClr val="1F497D"/>
                </a:solidFill>
                <a:latin typeface="Arial" panose="020B0604020202020204" pitchFamily="34" charset="0"/>
                <a:ea typeface="+mn-ea"/>
                <a:cs typeface="Arial" panose="020B0604020202020204" pitchFamily="34" charset="0"/>
              </a:rPr>
              <a:t>85 Topics </a:t>
            </a:r>
            <a:r>
              <a:rPr lang="en-US" sz="2000" b="1" i="0" u="none" strike="noStrike" kern="1200" baseline="0" dirty="0">
                <a:solidFill>
                  <a:srgbClr val="1F497D"/>
                </a:solidFill>
                <a:latin typeface="Arial" panose="020B0604020202020204" pitchFamily="34" charset="0"/>
                <a:ea typeface="+mn-ea"/>
                <a:cs typeface="Arial" panose="020B0604020202020204" pitchFamily="34" charset="0"/>
              </a:rPr>
              <a:t>Included in Potential High Impact Report December </a:t>
            </a:r>
            <a:r>
              <a:rPr lang="en-US" sz="2000" b="1" i="0" u="none" strike="noStrike" kern="1200" baseline="0" dirty="0" smtClean="0">
                <a:solidFill>
                  <a:srgbClr val="1F497D"/>
                </a:solidFill>
                <a:latin typeface="Arial" panose="020B0604020202020204" pitchFamily="34" charset="0"/>
                <a:ea typeface="+mn-ea"/>
                <a:cs typeface="Arial" panose="020B0604020202020204" pitchFamily="34" charset="0"/>
              </a:rPr>
              <a:t>2015 </a:t>
            </a:r>
            <a:endParaRPr lang="en-US" sz="2000" b="1" i="0" u="none" strike="noStrike" kern="1200" baseline="0" dirty="0">
              <a:solidFill>
                <a:srgbClr val="1F497D"/>
              </a:solidFill>
              <a:latin typeface="Arial" panose="020B0604020202020204" pitchFamily="34" charset="0"/>
              <a:ea typeface="+mn-ea"/>
              <a:cs typeface="Arial" panose="020B0604020202020204" pitchFamily="34" charset="0"/>
            </a:endParaRPr>
          </a:p>
        </c:rich>
      </c:tx>
      <c:overlay val="0"/>
      <c:spPr>
        <a:noFill/>
        <a:ln>
          <a:noFill/>
        </a:ln>
        <a:effectLst/>
      </c:spPr>
      <c:txPr>
        <a:bodyPr rot="0" spcFirstLastPara="1" vertOverflow="ellipsis" vert="horz" wrap="square" anchor="ctr" anchorCtr="1"/>
        <a:lstStyle/>
        <a:p>
          <a:pPr algn="ctr" rtl="0">
            <a:defRPr sz="2000" b="1" i="0" u="none" strike="noStrike" kern="1200" spc="0" baseline="0">
              <a:solidFill>
                <a:srgbClr val="1F497D"/>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Sheet3!$A$2:$A$16</c:f>
              <c:strCache>
                <c:ptCount val="15"/>
                <c:pt idx="0">
                  <c:v>Dementia</c:v>
                </c:pt>
                <c:pt idx="1">
                  <c:v>Developmental Disorders</c:v>
                </c:pt>
                <c:pt idx="2">
                  <c:v>Pregnancy and Childbirth</c:v>
                </c:pt>
                <c:pt idx="3">
                  <c:v>Substance Abuse</c:v>
                </c:pt>
                <c:pt idx="4">
                  <c:v>Peptic Ulcer </c:v>
                </c:pt>
                <c:pt idx="5">
                  <c:v>Depression and other MH</c:v>
                </c:pt>
                <c:pt idx="6">
                  <c:v>Obesity</c:v>
                </c:pt>
                <c:pt idx="7">
                  <c:v>Crosscutting</c:v>
                </c:pt>
                <c:pt idx="8">
                  <c:v>Arthritis</c:v>
                </c:pt>
                <c:pt idx="9">
                  <c:v>Diabetes</c:v>
                </c:pt>
                <c:pt idx="10">
                  <c:v>Pulmonary, including Asthma</c:v>
                </c:pt>
                <c:pt idx="11">
                  <c:v>Infectious Disease</c:v>
                </c:pt>
                <c:pt idx="12">
                  <c:v>Cardiovascular</c:v>
                </c:pt>
                <c:pt idx="13">
                  <c:v>Functional and Other</c:v>
                </c:pt>
                <c:pt idx="14">
                  <c:v>Cancer</c:v>
                </c:pt>
              </c:strCache>
            </c:strRef>
          </c:cat>
          <c:val>
            <c:numRef>
              <c:f>Sheet3!$B$2:$B$16</c:f>
              <c:numCache>
                <c:formatCode>General</c:formatCode>
                <c:ptCount val="15"/>
                <c:pt idx="0">
                  <c:v>0</c:v>
                </c:pt>
                <c:pt idx="1">
                  <c:v>0</c:v>
                </c:pt>
                <c:pt idx="2">
                  <c:v>1</c:v>
                </c:pt>
                <c:pt idx="3">
                  <c:v>1</c:v>
                </c:pt>
                <c:pt idx="4">
                  <c:v>2</c:v>
                </c:pt>
                <c:pt idx="5">
                  <c:v>2</c:v>
                </c:pt>
                <c:pt idx="6">
                  <c:v>3</c:v>
                </c:pt>
                <c:pt idx="7">
                  <c:v>3</c:v>
                </c:pt>
                <c:pt idx="8">
                  <c:v>4</c:v>
                </c:pt>
                <c:pt idx="9">
                  <c:v>4</c:v>
                </c:pt>
                <c:pt idx="10">
                  <c:v>6</c:v>
                </c:pt>
                <c:pt idx="11">
                  <c:v>8</c:v>
                </c:pt>
                <c:pt idx="12">
                  <c:v>12</c:v>
                </c:pt>
                <c:pt idx="13">
                  <c:v>17</c:v>
                </c:pt>
                <c:pt idx="14">
                  <c:v>22</c:v>
                </c:pt>
              </c:numCache>
            </c:numRef>
          </c:val>
          <c:extLst xmlns:c16r2="http://schemas.microsoft.com/office/drawing/2015/06/chart">
            <c:ext xmlns:c16="http://schemas.microsoft.com/office/drawing/2014/chart" uri="{C3380CC4-5D6E-409C-BE32-E72D297353CC}">
              <c16:uniqueId val="{00000000-6D39-409D-9E7F-323620DBA8CF}"/>
            </c:ext>
          </c:extLst>
        </c:ser>
        <c:dLbls>
          <c:showLegendKey val="0"/>
          <c:showVal val="0"/>
          <c:showCatName val="0"/>
          <c:showSerName val="0"/>
          <c:showPercent val="0"/>
          <c:showBubbleSize val="0"/>
        </c:dLbls>
        <c:gapWidth val="182"/>
        <c:axId val="164327656"/>
        <c:axId val="164328048"/>
      </c:barChart>
      <c:catAx>
        <c:axId val="164327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164328048"/>
        <c:crosses val="autoZero"/>
        <c:auto val="1"/>
        <c:lblAlgn val="ctr"/>
        <c:lblOffset val="100"/>
        <c:noMultiLvlLbl val="0"/>
      </c:catAx>
      <c:valAx>
        <c:axId val="164328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164327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cat>
            <c:strRef>
              <c:f>Chart!$A$37:$A$47</c:f>
              <c:strCache>
                <c:ptCount val="11"/>
                <c:pt idx="0">
                  <c:v>Ovarian Tissue Cryopreservation to Preserve Fertility  Before Gonadotoxic Cancer Treatment</c:v>
                </c:pt>
                <c:pt idx="1">
                  <c:v>Teduglutide (Gattex) for Short Bowel Syndrome</c:v>
                </c:pt>
                <c:pt idx="2">
                  <c:v>Ketamine and Scopolamine for Resistant Bipolar and Major Depression</c:v>
                </c:pt>
                <c:pt idx="3">
                  <c:v>Everolimus (Afinitor) for Advanced Estrogen Receptor–Positive Breast Cancer</c:v>
                </c:pt>
                <c:pt idx="4">
                  <c:v>Percutaneous Left Atrial Appendage Occlusion (Watchman) for Prevention of A-Fib-related Stroke</c:v>
                </c:pt>
                <c:pt idx="5">
                  <c:v> Pertuzumab (Perjeta) for Advanced HER2-Positive Breast Cancer</c:v>
                </c:pt>
                <c:pt idx="6">
                  <c:v>Fluocinolone Acetonide Implant (Iluvien) for Diabetic Macular Edema</c:v>
                </c:pt>
                <c:pt idx="7">
                  <c:v>Intranasal Insulin for Alzheimer’s Disease</c:v>
                </c:pt>
                <c:pt idx="8">
                  <c:v>Transcatheter Mitral Valve Repair (MitraClip) for  Mitral Regurgitation</c:v>
                </c:pt>
                <c:pt idx="9">
                  <c:v>Deep Brain Stimulation (Libra DBS) for Resistant Depression</c:v>
                </c:pt>
                <c:pt idx="10">
                  <c:v>Direct-acting Oral Antivirals for Chronic HCV Infection</c:v>
                </c:pt>
              </c:strCache>
            </c:strRef>
          </c:cat>
          <c:val>
            <c:numRef>
              <c:f>Chart!$B$37:$B$47</c:f>
              <c:numCache>
                <c:formatCode>_("$"* #,##0_);_("$"* \(#,##0\);_("$"* "-"??_);_(@_)</c:formatCode>
                <c:ptCount val="11"/>
                <c:pt idx="0">
                  <c:v>1200000000</c:v>
                </c:pt>
                <c:pt idx="1">
                  <c:v>1440000000</c:v>
                </c:pt>
                <c:pt idx="2">
                  <c:v>1730000000</c:v>
                </c:pt>
                <c:pt idx="3">
                  <c:v>1750000000</c:v>
                </c:pt>
                <c:pt idx="4">
                  <c:v>1750000000</c:v>
                </c:pt>
                <c:pt idx="5">
                  <c:v>1800000000</c:v>
                </c:pt>
                <c:pt idx="6">
                  <c:v>1860000000</c:v>
                </c:pt>
                <c:pt idx="7">
                  <c:v>1879150000</c:v>
                </c:pt>
                <c:pt idx="8">
                  <c:v>2160000000</c:v>
                </c:pt>
                <c:pt idx="9">
                  <c:v>2400000000</c:v>
                </c:pt>
                <c:pt idx="10">
                  <c:v>17000000000</c:v>
                </c:pt>
              </c:numCache>
            </c:numRef>
          </c:val>
          <c:extLst xmlns:c16r2="http://schemas.microsoft.com/office/drawing/2015/06/chart">
            <c:ext xmlns:c16="http://schemas.microsoft.com/office/drawing/2014/chart" uri="{C3380CC4-5D6E-409C-BE32-E72D297353CC}">
              <c16:uniqueId val="{00000000-06FB-403A-848B-9B42ADE6B2BA}"/>
            </c:ext>
          </c:extLst>
        </c:ser>
        <c:dLbls>
          <c:showLegendKey val="0"/>
          <c:showVal val="0"/>
          <c:showCatName val="0"/>
          <c:showSerName val="0"/>
          <c:showPercent val="0"/>
          <c:showBubbleSize val="0"/>
        </c:dLbls>
        <c:gapWidth val="150"/>
        <c:axId val="125746824"/>
        <c:axId val="206415032"/>
      </c:barChart>
      <c:catAx>
        <c:axId val="125746824"/>
        <c:scaling>
          <c:orientation val="minMax"/>
        </c:scaling>
        <c:delete val="0"/>
        <c:axPos val="l"/>
        <c:numFmt formatCode="General" sourceLinked="0"/>
        <c:majorTickMark val="out"/>
        <c:minorTickMark val="none"/>
        <c:tickLblPos val="nextTo"/>
        <c:txPr>
          <a:bodyPr/>
          <a:lstStyle/>
          <a:p>
            <a:pPr>
              <a:defRPr sz="1800" baseline="0"/>
            </a:pPr>
            <a:endParaRPr lang="en-US"/>
          </a:p>
        </c:txPr>
        <c:crossAx val="206415032"/>
        <c:crosses val="autoZero"/>
        <c:auto val="1"/>
        <c:lblAlgn val="ctr"/>
        <c:lblOffset val="100"/>
        <c:noMultiLvlLbl val="0"/>
      </c:catAx>
      <c:valAx>
        <c:axId val="206415032"/>
        <c:scaling>
          <c:orientation val="minMax"/>
          <c:max val="17000000000"/>
        </c:scaling>
        <c:delete val="0"/>
        <c:axPos val="b"/>
        <c:majorGridlines/>
        <c:numFmt formatCode="_(&quot;$&quot;* #,##0_);_(&quot;$&quot;* \(#,##0\);_(&quot;$&quot;* &quot;-&quot;??_);_(@_)" sourceLinked="1"/>
        <c:majorTickMark val="out"/>
        <c:minorTickMark val="none"/>
        <c:tickLblPos val="nextTo"/>
        <c:txPr>
          <a:bodyPr rot="-2700000"/>
          <a:lstStyle/>
          <a:p>
            <a:pPr>
              <a:defRPr/>
            </a:pPr>
            <a:endParaRPr lang="en-US"/>
          </a:p>
        </c:txPr>
        <c:crossAx val="125746824"/>
        <c:crosses val="autoZero"/>
        <c:crossBetween val="between"/>
        <c:majorUnit val="1000000000"/>
        <c:dispUnits>
          <c:builtInUnit val="thousands"/>
          <c:dispUnitsLbl>
            <c:layout>
              <c:manualLayout>
                <c:xMode val="edge"/>
                <c:yMode val="edge"/>
                <c:x val="0.66021130489890523"/>
                <c:y val="0.93027322404371582"/>
              </c:manualLayout>
            </c:layout>
            <c:tx>
              <c:rich>
                <a:bodyPr/>
                <a:lstStyle/>
                <a:p>
                  <a:pPr algn="l">
                    <a:defRPr/>
                  </a:pPr>
                  <a:r>
                    <a:rPr lang="en-US"/>
                    <a:t>Annual Cost in Thousands of Dollars</a:t>
                  </a:r>
                </a:p>
              </c:rich>
            </c:tx>
          </c:dispUnitsLbl>
        </c:dispUnits>
      </c:valAx>
    </c:plotArea>
    <c:plotVisOnly val="1"/>
    <c:dispBlanksAs val="zero"/>
    <c:showDLblsOverMax val="0"/>
  </c:chart>
  <c:txPr>
    <a:bodyPr/>
    <a:lstStyle/>
    <a:p>
      <a:pPr>
        <a:defRPr sz="1200" baseline="0">
          <a:latin typeface="Arial Narrow" panose="020B060602020203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2158255623068"/>
          <c:y val="4.2199515585872267E-2"/>
          <c:w val="0.84880821042182075"/>
          <c:h val="0.53038976930075121"/>
        </c:manualLayout>
      </c:layout>
      <c:barChart>
        <c:barDir val="col"/>
        <c:grouping val="stacked"/>
        <c:varyColors val="0"/>
        <c:ser>
          <c:idx val="0"/>
          <c:order val="0"/>
          <c:tx>
            <c:strRef>
              <c:f>Sheet1!$B$1</c:f>
              <c:strCache>
                <c:ptCount val="1"/>
                <c:pt idx="0">
                  <c:v>Agree</c:v>
                </c:pt>
              </c:strCache>
            </c:strRef>
          </c:tx>
          <c:spPr>
            <a:solidFill>
              <a:schemeClr val="accent1"/>
            </a:solidFill>
            <a:ln>
              <a:noFill/>
            </a:ln>
            <a:effectLst/>
          </c:spPr>
          <c:invertIfNegative val="0"/>
          <c:cat>
            <c:strRef>
              <c:f>Sheet1!$A$2:$A$4</c:f>
              <c:strCache>
                <c:ptCount val="3"/>
                <c:pt idx="0">
                  <c:v>Accurate</c:v>
                </c:pt>
                <c:pt idx="1">
                  <c:v>Comprehensive</c:v>
                </c:pt>
                <c:pt idx="2">
                  <c:v>Consistent
Description of 
Clinical Use</c:v>
                </c:pt>
              </c:strCache>
            </c:strRef>
          </c:cat>
          <c:val>
            <c:numRef>
              <c:f>Sheet1!$B$2:$B$4</c:f>
              <c:numCache>
                <c:formatCode>General</c:formatCode>
                <c:ptCount val="3"/>
                <c:pt idx="0">
                  <c:v>14</c:v>
                </c:pt>
                <c:pt idx="1">
                  <c:v>12</c:v>
                </c:pt>
                <c:pt idx="2">
                  <c:v>17</c:v>
                </c:pt>
              </c:numCache>
            </c:numRef>
          </c:val>
        </c:ser>
        <c:ser>
          <c:idx val="1"/>
          <c:order val="1"/>
          <c:tx>
            <c:strRef>
              <c:f>Sheet1!$C$1</c:f>
              <c:strCache>
                <c:ptCount val="1"/>
                <c:pt idx="0">
                  <c:v>Other</c:v>
                </c:pt>
              </c:strCache>
            </c:strRef>
          </c:tx>
          <c:spPr>
            <a:solidFill>
              <a:schemeClr val="accent2"/>
            </a:solidFill>
            <a:ln>
              <a:noFill/>
            </a:ln>
            <a:effectLst/>
          </c:spPr>
          <c:invertIfNegative val="0"/>
          <c:cat>
            <c:strRef>
              <c:f>Sheet1!$A$2:$A$4</c:f>
              <c:strCache>
                <c:ptCount val="3"/>
                <c:pt idx="0">
                  <c:v>Accurate</c:v>
                </c:pt>
                <c:pt idx="1">
                  <c:v>Comprehensive</c:v>
                </c:pt>
                <c:pt idx="2">
                  <c:v>Consistent
Description of 
Clinical Use</c:v>
                </c:pt>
              </c:strCache>
            </c:strRef>
          </c:cat>
          <c:val>
            <c:numRef>
              <c:f>Sheet1!$C$2:$C$4</c:f>
              <c:numCache>
                <c:formatCode>General</c:formatCode>
                <c:ptCount val="3"/>
                <c:pt idx="0">
                  <c:v>1</c:v>
                </c:pt>
                <c:pt idx="1">
                  <c:v>3</c:v>
                </c:pt>
                <c:pt idx="2">
                  <c:v>2</c:v>
                </c:pt>
              </c:numCache>
            </c:numRef>
          </c:val>
        </c:ser>
        <c:ser>
          <c:idx val="2"/>
          <c:order val="2"/>
          <c:tx>
            <c:strRef>
              <c:f>Sheet1!$D$1</c:f>
              <c:strCache>
                <c:ptCount val="1"/>
                <c:pt idx="0">
                  <c:v>Don't Know/No Response</c:v>
                </c:pt>
              </c:strCache>
            </c:strRef>
          </c:tx>
          <c:spPr>
            <a:solidFill>
              <a:schemeClr val="accent3"/>
            </a:solidFill>
            <a:ln>
              <a:noFill/>
            </a:ln>
            <a:effectLst/>
          </c:spPr>
          <c:invertIfNegative val="0"/>
          <c:cat>
            <c:strRef>
              <c:f>Sheet1!$A$2:$A$4</c:f>
              <c:strCache>
                <c:ptCount val="3"/>
                <c:pt idx="0">
                  <c:v>Accurate</c:v>
                </c:pt>
                <c:pt idx="1">
                  <c:v>Comprehensive</c:v>
                </c:pt>
                <c:pt idx="2">
                  <c:v>Consistent
Description of 
Clinical Use</c:v>
                </c:pt>
              </c:strCache>
            </c:strRef>
          </c:cat>
          <c:val>
            <c:numRef>
              <c:f>Sheet1!$D$2:$D$4</c:f>
              <c:numCache>
                <c:formatCode>General</c:formatCode>
                <c:ptCount val="3"/>
                <c:pt idx="0">
                  <c:v>11</c:v>
                </c:pt>
                <c:pt idx="1">
                  <c:v>11</c:v>
                </c:pt>
                <c:pt idx="2">
                  <c:v>7</c:v>
                </c:pt>
              </c:numCache>
            </c:numRef>
          </c:val>
        </c:ser>
        <c:dLbls>
          <c:showLegendKey val="0"/>
          <c:showVal val="0"/>
          <c:showCatName val="0"/>
          <c:showSerName val="0"/>
          <c:showPercent val="0"/>
          <c:showBubbleSize val="0"/>
        </c:dLbls>
        <c:gapWidth val="150"/>
        <c:overlap val="100"/>
        <c:axId val="204598768"/>
        <c:axId val="164328832"/>
      </c:barChart>
      <c:catAx>
        <c:axId val="204598768"/>
        <c:scaling>
          <c:orientation val="minMax"/>
        </c:scaling>
        <c:delete val="0"/>
        <c:axPos val="b"/>
        <c:title>
          <c:tx>
            <c:rich>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r>
                  <a:rPr lang="en-US" sz="1800" b="1" dirty="0" smtClean="0">
                    <a:solidFill>
                      <a:srgbClr val="10335A"/>
                    </a:solidFill>
                  </a:rPr>
                  <a:t>Quality</a:t>
                </a:r>
                <a:r>
                  <a:rPr lang="en-US" sz="1800" b="1" baseline="0" dirty="0" smtClean="0">
                    <a:solidFill>
                      <a:srgbClr val="10335A"/>
                    </a:solidFill>
                  </a:rPr>
                  <a:t> Measures</a:t>
                </a:r>
                <a:endParaRPr lang="en-US" sz="1800" b="1" dirty="0">
                  <a:solidFill>
                    <a:srgbClr val="10335A"/>
                  </a:solidFill>
                </a:endParaRPr>
              </a:p>
            </c:rich>
          </c:tx>
          <c:overlay val="0"/>
          <c:spPr>
            <a:noFill/>
            <a:ln>
              <a:noFill/>
            </a:ln>
            <a:effectLst/>
          </c:spPr>
          <c:txPr>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crossAx val="164328832"/>
        <c:crosses val="autoZero"/>
        <c:auto val="1"/>
        <c:lblAlgn val="ctr"/>
        <c:lblOffset val="100"/>
        <c:noMultiLvlLbl val="0"/>
      </c:catAx>
      <c:valAx>
        <c:axId val="164328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rgbClr val="10335A"/>
                    </a:solidFill>
                    <a:latin typeface="+mn-lt"/>
                    <a:ea typeface="+mn-ea"/>
                    <a:cs typeface="+mn-cs"/>
                  </a:defRPr>
                </a:pPr>
                <a:r>
                  <a:rPr lang="en-US" sz="1800" b="1" dirty="0" smtClean="0">
                    <a:solidFill>
                      <a:srgbClr val="10335A"/>
                    </a:solidFill>
                  </a:rPr>
                  <a:t>Number of Stakeholders</a:t>
                </a:r>
              </a:p>
              <a:p>
                <a:pPr>
                  <a:defRPr>
                    <a:solidFill>
                      <a:srgbClr val="10335A"/>
                    </a:solidFill>
                  </a:defRPr>
                </a:pPr>
                <a:endParaRPr lang="en-US" dirty="0">
                  <a:solidFill>
                    <a:srgbClr val="10335A"/>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rgbClr val="10335A"/>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crossAx val="204598768"/>
        <c:crosses val="autoZero"/>
        <c:crossBetween val="between"/>
      </c:valAx>
      <c:spPr>
        <a:noFill/>
        <a:ln>
          <a:noFill/>
        </a:ln>
        <a:effectLst/>
      </c:spPr>
    </c:plotArea>
    <c:legend>
      <c:legendPos val="b"/>
      <c:layout>
        <c:manualLayout>
          <c:xMode val="edge"/>
          <c:yMode val="edge"/>
          <c:x val="0.17335522008184087"/>
          <c:y val="0.92737694649594316"/>
          <c:w val="0.653289438360248"/>
          <c:h val="7.2623053504056873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08022638425577"/>
          <c:y val="4.1389320330553467E-2"/>
          <c:w val="0.84212572503225669"/>
          <c:h val="0.59356535574545"/>
        </c:manualLayout>
      </c:layout>
      <c:barChart>
        <c:barDir val="col"/>
        <c:grouping val="stacked"/>
        <c:varyColors val="0"/>
        <c:ser>
          <c:idx val="0"/>
          <c:order val="0"/>
          <c:tx>
            <c:strRef>
              <c:f>Sheet1!$B$1</c:f>
              <c:strCache>
                <c:ptCount val="1"/>
                <c:pt idx="0">
                  <c:v>Agree</c:v>
                </c:pt>
              </c:strCache>
            </c:strRef>
          </c:tx>
          <c:spPr>
            <a:solidFill>
              <a:schemeClr val="accent1"/>
            </a:solidFill>
            <a:ln>
              <a:noFill/>
            </a:ln>
            <a:effectLst/>
          </c:spPr>
          <c:invertIfNegative val="0"/>
          <c:cat>
            <c:strRef>
              <c:f>Sheet1!$A$2:$A$6</c:f>
              <c:strCache>
                <c:ptCount val="5"/>
                <c:pt idx="0">
                  <c:v>Relevant to work</c:v>
                </c:pt>
                <c:pt idx="1">
                  <c:v>Credible</c:v>
                </c:pt>
                <c:pt idx="2">
                  <c:v>Easy to find information</c:v>
                </c:pt>
                <c:pt idx="3">
                  <c:v>Easy to understand</c:v>
                </c:pt>
                <c:pt idx="4">
                  <c:v>Useful</c:v>
                </c:pt>
              </c:strCache>
            </c:strRef>
          </c:cat>
          <c:val>
            <c:numRef>
              <c:f>Sheet1!$B$2:$B$6</c:f>
              <c:numCache>
                <c:formatCode>General</c:formatCode>
                <c:ptCount val="5"/>
                <c:pt idx="0">
                  <c:v>45</c:v>
                </c:pt>
                <c:pt idx="1">
                  <c:v>53</c:v>
                </c:pt>
                <c:pt idx="2">
                  <c:v>49</c:v>
                </c:pt>
                <c:pt idx="3">
                  <c:v>48</c:v>
                </c:pt>
                <c:pt idx="4">
                  <c:v>46</c:v>
                </c:pt>
              </c:numCache>
            </c:numRef>
          </c:val>
        </c:ser>
        <c:ser>
          <c:idx val="1"/>
          <c:order val="1"/>
          <c:tx>
            <c:strRef>
              <c:f>Sheet1!$C$1</c:f>
              <c:strCache>
                <c:ptCount val="1"/>
                <c:pt idx="0">
                  <c:v>Do Not Agree</c:v>
                </c:pt>
              </c:strCache>
            </c:strRef>
          </c:tx>
          <c:spPr>
            <a:solidFill>
              <a:schemeClr val="accent2"/>
            </a:solidFill>
            <a:ln>
              <a:noFill/>
            </a:ln>
            <a:effectLst/>
          </c:spPr>
          <c:invertIfNegative val="0"/>
          <c:cat>
            <c:strRef>
              <c:f>Sheet1!$A$2:$A$6</c:f>
              <c:strCache>
                <c:ptCount val="5"/>
                <c:pt idx="0">
                  <c:v>Relevant to work</c:v>
                </c:pt>
                <c:pt idx="1">
                  <c:v>Credible</c:v>
                </c:pt>
                <c:pt idx="2">
                  <c:v>Easy to find information</c:v>
                </c:pt>
                <c:pt idx="3">
                  <c:v>Easy to understand</c:v>
                </c:pt>
                <c:pt idx="4">
                  <c:v>Useful</c:v>
                </c:pt>
              </c:strCache>
            </c:strRef>
          </c:cat>
          <c:val>
            <c:numRef>
              <c:f>Sheet1!$C$2:$C$6</c:f>
              <c:numCache>
                <c:formatCode>General</c:formatCode>
                <c:ptCount val="5"/>
                <c:pt idx="0">
                  <c:v>20</c:v>
                </c:pt>
                <c:pt idx="1">
                  <c:v>12</c:v>
                </c:pt>
                <c:pt idx="2">
                  <c:v>16</c:v>
                </c:pt>
                <c:pt idx="3">
                  <c:v>17</c:v>
                </c:pt>
                <c:pt idx="4">
                  <c:v>19</c:v>
                </c:pt>
              </c:numCache>
            </c:numRef>
          </c:val>
        </c:ser>
        <c:dLbls>
          <c:showLegendKey val="0"/>
          <c:showVal val="0"/>
          <c:showCatName val="0"/>
          <c:showSerName val="0"/>
          <c:showPercent val="0"/>
          <c:showBubbleSize val="0"/>
        </c:dLbls>
        <c:gapWidth val="150"/>
        <c:overlap val="100"/>
        <c:axId val="212489520"/>
        <c:axId val="212490696"/>
      </c:barChart>
      <c:catAx>
        <c:axId val="212489520"/>
        <c:scaling>
          <c:orientation val="minMax"/>
        </c:scaling>
        <c:delete val="0"/>
        <c:axPos val="b"/>
        <c:title>
          <c:tx>
            <c:rich>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r>
                  <a:rPr lang="en-US" b="1" dirty="0"/>
                  <a:t>Usability Measures</a:t>
                </a:r>
              </a:p>
            </c:rich>
          </c:tx>
          <c:layout>
            <c:manualLayout>
              <c:xMode val="edge"/>
              <c:yMode val="edge"/>
              <c:x val="0.40713017359179737"/>
              <c:y val="0.8031327896266391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crossAx val="212490696"/>
        <c:crosses val="autoZero"/>
        <c:auto val="1"/>
        <c:lblAlgn val="ctr"/>
        <c:lblOffset val="100"/>
        <c:noMultiLvlLbl val="0"/>
      </c:catAx>
      <c:valAx>
        <c:axId val="212490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10335A"/>
                    </a:solidFill>
                    <a:latin typeface="+mn-lt"/>
                    <a:ea typeface="+mn-ea"/>
                    <a:cs typeface="+mn-cs"/>
                  </a:defRPr>
                </a:pPr>
                <a:r>
                  <a:rPr lang="en-US" b="1" dirty="0"/>
                  <a:t>Number of Stakeholders</a:t>
                </a:r>
              </a:p>
              <a:p>
                <a:pPr>
                  <a:defRPr/>
                </a:pP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crossAx val="212489520"/>
        <c:crosses val="autoZero"/>
        <c:crossBetween val="between"/>
      </c:valAx>
      <c:spPr>
        <a:noFill/>
        <a:ln>
          <a:noFill/>
        </a:ln>
        <a:effectLst/>
      </c:spPr>
    </c:plotArea>
    <c:legend>
      <c:legendPos val="b"/>
      <c:layout>
        <c:manualLayout>
          <c:xMode val="edge"/>
          <c:yMode val="edge"/>
          <c:x val="0.31836935919224113"/>
          <c:y val="0.92877124812616019"/>
          <c:w val="0.35410077126397638"/>
          <c:h val="7.1228751873839841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0335A"/>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rgbClr val="10335A"/>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1298138819657"/>
          <c:y val="4.7046998031496062E-2"/>
          <c:w val="0.87138062664987292"/>
          <c:h val="0.56613312007874017"/>
        </c:manualLayout>
      </c:layout>
      <c:barChart>
        <c:barDir val="col"/>
        <c:grouping val="stacked"/>
        <c:varyColors val="0"/>
        <c:ser>
          <c:idx val="0"/>
          <c:order val="0"/>
          <c:tx>
            <c:strRef>
              <c:f>Sheet1!$B$1</c:f>
              <c:strCache>
                <c:ptCount val="1"/>
                <c:pt idx="0">
                  <c:v>Agree</c:v>
                </c:pt>
              </c:strCache>
            </c:strRef>
          </c:tx>
          <c:spPr>
            <a:solidFill>
              <a:schemeClr val="accent1"/>
            </a:solidFill>
            <a:ln>
              <a:noFill/>
            </a:ln>
            <a:effectLst/>
          </c:spPr>
          <c:invertIfNegative val="0"/>
          <c:cat>
            <c:strRef>
              <c:f>Sheet1!$A$2:$A$4</c:f>
              <c:strCache>
                <c:ptCount val="3"/>
                <c:pt idx="0">
                  <c:v>Credible</c:v>
                </c:pt>
                <c:pt idx="1">
                  <c:v>Information and HIP Rating Consistent</c:v>
                </c:pt>
                <c:pt idx="2">
                  <c:v>Useful</c:v>
                </c:pt>
              </c:strCache>
            </c:strRef>
          </c:cat>
          <c:val>
            <c:numRef>
              <c:f>Sheet1!$B$2:$B$4</c:f>
              <c:numCache>
                <c:formatCode>General</c:formatCode>
                <c:ptCount val="3"/>
                <c:pt idx="0">
                  <c:v>44</c:v>
                </c:pt>
                <c:pt idx="1">
                  <c:v>45</c:v>
                </c:pt>
                <c:pt idx="2">
                  <c:v>49</c:v>
                </c:pt>
              </c:numCache>
            </c:numRef>
          </c:val>
        </c:ser>
        <c:ser>
          <c:idx val="1"/>
          <c:order val="1"/>
          <c:tx>
            <c:strRef>
              <c:f>Sheet1!$C$1</c:f>
              <c:strCache>
                <c:ptCount val="1"/>
                <c:pt idx="0">
                  <c:v>Do Not Agree</c:v>
                </c:pt>
              </c:strCache>
            </c:strRef>
          </c:tx>
          <c:spPr>
            <a:solidFill>
              <a:schemeClr val="accent2"/>
            </a:solidFill>
            <a:ln>
              <a:noFill/>
            </a:ln>
            <a:effectLst/>
          </c:spPr>
          <c:invertIfNegative val="0"/>
          <c:cat>
            <c:strRef>
              <c:f>Sheet1!$A$2:$A$4</c:f>
              <c:strCache>
                <c:ptCount val="3"/>
                <c:pt idx="0">
                  <c:v>Credible</c:v>
                </c:pt>
                <c:pt idx="1">
                  <c:v>Information and HIP Rating Consistent</c:v>
                </c:pt>
                <c:pt idx="2">
                  <c:v>Useful</c:v>
                </c:pt>
              </c:strCache>
            </c:strRef>
          </c:cat>
          <c:val>
            <c:numRef>
              <c:f>Sheet1!$C$2:$C$4</c:f>
              <c:numCache>
                <c:formatCode>General</c:formatCode>
                <c:ptCount val="3"/>
                <c:pt idx="0">
                  <c:v>19</c:v>
                </c:pt>
                <c:pt idx="1">
                  <c:v>18</c:v>
                </c:pt>
                <c:pt idx="2">
                  <c:v>14</c:v>
                </c:pt>
              </c:numCache>
            </c:numRef>
          </c:val>
        </c:ser>
        <c:dLbls>
          <c:showLegendKey val="0"/>
          <c:showVal val="0"/>
          <c:showCatName val="0"/>
          <c:showSerName val="0"/>
          <c:showPercent val="0"/>
          <c:showBubbleSize val="0"/>
        </c:dLbls>
        <c:gapWidth val="150"/>
        <c:overlap val="100"/>
        <c:axId val="163643296"/>
        <c:axId val="163643688"/>
      </c:barChart>
      <c:catAx>
        <c:axId val="16364329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b="1" dirty="0"/>
                  <a:t>Usability Measures</a:t>
                </a:r>
              </a:p>
            </c:rich>
          </c:tx>
          <c:layout>
            <c:manualLayout>
              <c:xMode val="edge"/>
              <c:yMode val="edge"/>
              <c:x val="0.42275429319008861"/>
              <c:y val="0.8004187668107549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3643688"/>
        <c:crosses val="autoZero"/>
        <c:auto val="1"/>
        <c:lblAlgn val="ctr"/>
        <c:lblOffset val="100"/>
        <c:noMultiLvlLbl val="0"/>
      </c:catAx>
      <c:valAx>
        <c:axId val="163643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b="1" dirty="0"/>
                  <a:t>Number of </a:t>
                </a:r>
                <a:r>
                  <a:rPr lang="en-US" b="1" dirty="0" smtClean="0"/>
                  <a:t>Stakeholders</a:t>
                </a:r>
                <a:endParaRPr lang="en-US" b="1" dirty="0"/>
              </a:p>
            </c:rich>
          </c:tx>
          <c:layout>
            <c:manualLayout>
              <c:xMode val="edge"/>
              <c:yMode val="edge"/>
              <c:x val="0"/>
              <c:y val="4.7046958727984832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3643296"/>
        <c:crosses val="autoZero"/>
        <c:crossBetween val="between"/>
      </c:valAx>
      <c:spPr>
        <a:noFill/>
        <a:ln>
          <a:noFill/>
        </a:ln>
        <a:effectLst/>
      </c:spPr>
    </c:plotArea>
    <c:legend>
      <c:legendPos val="b"/>
      <c:layout>
        <c:manualLayout>
          <c:xMode val="edge"/>
          <c:yMode val="edge"/>
          <c:x val="0.35386953443429764"/>
          <c:y val="0.92778181985784314"/>
          <c:w val="0.36068649897912675"/>
          <c:h val="7.221818014215684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1440" tIns="45720" rIns="91440" bIns="45720" rtlCol="0"/>
          <a:lstStyle>
            <a:lvl1pPr algn="r">
              <a:defRPr sz="1200"/>
            </a:lvl1pPr>
          </a:lstStyle>
          <a:p>
            <a:fld id="{056E8AB9-16C0-3645-A6DD-63975CC3464D}" type="datetimeFigureOut">
              <a:rPr lang="en-US" smtClean="0"/>
              <a:pPr/>
              <a:t>6/13/2016</a:t>
            </a:fld>
            <a:endParaRPr lang="en-US" dirty="0"/>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1440" tIns="45720" rIns="91440" bIns="45720" rtlCol="0" anchor="b"/>
          <a:lstStyle>
            <a:lvl1pPr algn="r">
              <a:defRPr sz="1200"/>
            </a:lvl1pPr>
          </a:lstStyle>
          <a:p>
            <a:fld id="{3A3D313F-63BD-DA45-B361-F8C94543D256}" type="slidenum">
              <a:rPr lang="en-US" smtClean="0"/>
              <a:pPr/>
              <a:t>‹#›</a:t>
            </a:fld>
            <a:endParaRPr lang="en-US" dirty="0"/>
          </a:p>
        </p:txBody>
      </p:sp>
    </p:spTree>
    <p:extLst>
      <p:ext uri="{BB962C8B-B14F-4D97-AF65-F5344CB8AC3E}">
        <p14:creationId xmlns:p14="http://schemas.microsoft.com/office/powerpoint/2010/main" val="1456289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27824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Sun F, Schoelles K. A systematic review of methods for health care technology horizon scanning. (Prepared by ECRI Institute under Contract No. 290-2010-00006-C.) AHRQ Publication No. 13-EHC104-EF. Rockville, MD: Agency for Healthcare Research and Quality; August 2013. www.effectivehealthcare.ahrq.gov. </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18587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Expedited Access for Premarket Approval and De Novo Medical Devices Intended for Unmet Medical Need for Life Threatening or Irreversibly Debilitating Diseases or Conditions (Guidance for Industry and Food and Drug Administration Staff. April 2015. Available at http://www.fda.gov/ucm/groups/fdagov-public/@fdagov-meddev-gen/documents/document/ucm393978.pdf. Accessed 3/24/2016.) </a:t>
            </a:r>
          </a:p>
          <a:p>
            <a:r>
              <a:rPr lang="en-US" sz="1200" kern="1200" dirty="0" smtClean="0">
                <a:solidFill>
                  <a:schemeClr val="tx1"/>
                </a:solidFill>
                <a:effectLst/>
                <a:latin typeface="+mn-lt"/>
                <a:ea typeface="+mn-ea"/>
                <a:cs typeface="+mn-cs"/>
              </a:rPr>
              <a:t> If no therapy or diagnostic exists for a life-threatening or irreversibly debilitating disease or condition, there is clearly an unmet medical need. When an available therapy or diagnostic exists, a new treatment or diagnostic would be considered to address an unmet medical need if it has an effect on a serious outcome of the disease or condition that is not known to be influenced by available therapy, or has a significantly improved effect on or diagnosis of a serious outcome(s) of the condition or disease compared to available therapy or diagnostic. .…In addition, the criterion of being in the best interest of patients may apply when the device has a benefit for patients who are unable to tolerate available therapy or whose disease has failed to respond to available therapy, or the treatment can be used effectively with other critical agents that cannot be combined with available therapy. This may also apply if the device provides effectiveness similar to available therapy, while (1) avoiding serious harm that can occur with available therapy; (2) avoiding serious harm that causes discontinuation of treatment of a life-threatening or irreversibly debilitating disease or condition; or, (3) reducing the potential for harmful interactions with other therapies. </a:t>
            </a:r>
          </a:p>
          <a:p>
            <a:r>
              <a:rPr lang="en-US" sz="1200" kern="1200" dirty="0" smtClean="0">
                <a:solidFill>
                  <a:schemeClr val="tx1"/>
                </a:solidFill>
                <a:effectLst/>
                <a:latin typeface="+mn-lt"/>
                <a:ea typeface="+mn-ea"/>
                <a:cs typeface="+mn-cs"/>
              </a:rPr>
              <a:t>In addition, this may apply to a device that was designed or modified to address an unanticipated serious failure occurring in a critical component of an approved device for which there are no alternatives, or for which alternative treatment would entail substantial risk of morbidity for the patient. The device may also provide similar safety and effectiveness as available therapy or diagnostics, but with another intended benefit, such as improved patient compliance that is expected to lead to a reduction in serious adverse outcomes. Further, this may apply if the device addresses an emerging or anticipated public health need, such as a device shortage or public health emergency</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2301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Leads are a discrete unit of information – a news item or journal article – to which the consideration questions detailed in the Protocol are applied. A piece of information that met the criteria was chosen by the scanner, captured as a pdf and then uploaded to a list of leads to be considered by ECRI Analysts. Scanners categorized the leads by AHRQ Priority Area and identified whether a lead was associated with an existing Horizon Scanning Topic. Linking the leads to existing topics provided a timely and immediate indication of topic progress without the need for scheduled update searches.</a:t>
            </a:r>
          </a:p>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9014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a lead prompted a new topic based on the algorithm detailed in the Protocol, Analysts outlined the topic name, patient population, the intent of the intervention, the unmet need and various other details for use in internal discussion. The potential Identified Topics List was used at Topic Nomination meetings to determine whether a topic should be advanced for preparing a fuller topic profile that would be sent for expert comment and consideration in the Potential High Impact report. For each topic, an Analyst would present findings and the team would vote on whether to advance it, it according to Protocol. </a:t>
            </a:r>
          </a:p>
          <a:p>
            <a:r>
              <a:rPr lang="en-US" sz="1200" kern="1200" dirty="0" smtClean="0">
                <a:solidFill>
                  <a:schemeClr val="tx1"/>
                </a:solidFill>
                <a:effectLst/>
                <a:latin typeface="+mn-lt"/>
                <a:ea typeface="+mn-ea"/>
                <a:cs typeface="+mn-cs"/>
              </a:rPr>
              <a:t>Topics chosen for more detailed write-ups were returned to the Medical Librarians for a targeted search of ECRI and external resources. Analysts reviewed the identified resources and wrote topic profiles, which were then sent out by the team’s medical editor to designated internal and external experts for comment. </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674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the end of 5 years,</a:t>
            </a:r>
            <a:r>
              <a:rPr lang="en-US" baseline="0" dirty="0" smtClean="0"/>
              <a:t> </a:t>
            </a:r>
            <a:r>
              <a:rPr lang="en-US" sz="1200" kern="1200" dirty="0" smtClean="0">
                <a:solidFill>
                  <a:schemeClr val="tx1"/>
                </a:solidFill>
                <a:effectLst/>
                <a:latin typeface="+mn-lt"/>
                <a:ea typeface="+mn-ea"/>
                <a:cs typeface="+mn-cs"/>
              </a:rPr>
              <a:t>23,398 leads and 2,508 topics had been processed in the System by the ECRI team.</a:t>
            </a:r>
          </a:p>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8673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65446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40368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PDUFA Action date June 28</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566862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Twice a year – separate chapters for each priority condition area</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74420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20401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1964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873625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01024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998622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that anyone can read the slide – just to make a visual impression</a:t>
            </a:r>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5591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616658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46</a:t>
            </a:fld>
            <a:endParaRPr lang="en-US" dirty="0"/>
          </a:p>
        </p:txBody>
      </p:sp>
    </p:spTree>
    <p:extLst>
      <p:ext uri="{BB962C8B-B14F-4D97-AF65-F5344CB8AC3E}">
        <p14:creationId xmlns:p14="http://schemas.microsoft.com/office/powerpoint/2010/main" val="535899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47</a:t>
            </a:fld>
            <a:endParaRPr lang="en-US" dirty="0"/>
          </a:p>
        </p:txBody>
      </p:sp>
    </p:spTree>
    <p:extLst>
      <p:ext uri="{BB962C8B-B14F-4D97-AF65-F5344CB8AC3E}">
        <p14:creationId xmlns:p14="http://schemas.microsoft.com/office/powerpoint/2010/main" val="1409237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48</a:t>
            </a:fld>
            <a:endParaRPr lang="en-US" dirty="0"/>
          </a:p>
        </p:txBody>
      </p:sp>
    </p:spTree>
    <p:extLst>
      <p:ext uri="{BB962C8B-B14F-4D97-AF65-F5344CB8AC3E}">
        <p14:creationId xmlns:p14="http://schemas.microsoft.com/office/powerpoint/2010/main" val="3431436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A3D313F-63BD-DA45-B361-F8C94543D256}" type="slidenum">
              <a:rPr lang="en-US" smtClean="0"/>
              <a:pPr/>
              <a:t>49</a:t>
            </a:fld>
            <a:endParaRPr lang="en-US" dirty="0"/>
          </a:p>
        </p:txBody>
      </p:sp>
    </p:spTree>
    <p:extLst>
      <p:ext uri="{BB962C8B-B14F-4D97-AF65-F5344CB8AC3E}">
        <p14:creationId xmlns:p14="http://schemas.microsoft.com/office/powerpoint/2010/main" val="4029932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50</a:t>
            </a:fld>
            <a:endParaRPr lang="en-US" dirty="0"/>
          </a:p>
        </p:txBody>
      </p:sp>
    </p:spTree>
    <p:extLst>
      <p:ext uri="{BB962C8B-B14F-4D97-AF65-F5344CB8AC3E}">
        <p14:creationId xmlns:p14="http://schemas.microsoft.com/office/powerpoint/2010/main" val="209712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6C0F2C-D5AD-4765-94E0-42C84C1698F7}" type="slidenum">
              <a:rPr lang="en-US" altLang="en-US">
                <a:solidFill>
                  <a:prstClr val="black"/>
                </a:solidFill>
              </a:rPr>
              <a:pPr/>
              <a:t>5</a:t>
            </a:fld>
            <a:endParaRPr lang="en-US" altLang="en-US" dirty="0">
              <a:solidFill>
                <a:prstClr val="black"/>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13536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51</a:t>
            </a:fld>
            <a:endParaRPr lang="en-US" dirty="0"/>
          </a:p>
        </p:txBody>
      </p:sp>
    </p:spTree>
    <p:extLst>
      <p:ext uri="{BB962C8B-B14F-4D97-AF65-F5344CB8AC3E}">
        <p14:creationId xmlns:p14="http://schemas.microsoft.com/office/powerpoint/2010/main" val="685187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dirty="0" smtClean="0"/>
          </a:p>
        </p:txBody>
      </p:sp>
      <p:sp>
        <p:nvSpPr>
          <p:cNvPr id="4" name="Slide Number Placeholder 3"/>
          <p:cNvSpPr>
            <a:spLocks noGrp="1"/>
          </p:cNvSpPr>
          <p:nvPr>
            <p:ph type="sldNum" sz="quarter" idx="10"/>
          </p:nvPr>
        </p:nvSpPr>
        <p:spPr/>
        <p:txBody>
          <a:bodyPr/>
          <a:lstStyle/>
          <a:p>
            <a:fld id="{3A3D313F-63BD-DA45-B361-F8C94543D256}" type="slidenum">
              <a:rPr lang="en-US" smtClean="0"/>
              <a:pPr/>
              <a:t>52</a:t>
            </a:fld>
            <a:endParaRPr lang="en-US" dirty="0"/>
          </a:p>
        </p:txBody>
      </p:sp>
    </p:spTree>
    <p:extLst>
      <p:ext uri="{BB962C8B-B14F-4D97-AF65-F5344CB8AC3E}">
        <p14:creationId xmlns:p14="http://schemas.microsoft.com/office/powerpoint/2010/main" val="1547333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53</a:t>
            </a:fld>
            <a:endParaRPr lang="en-US" dirty="0"/>
          </a:p>
        </p:txBody>
      </p:sp>
    </p:spTree>
    <p:extLst>
      <p:ext uri="{BB962C8B-B14F-4D97-AF65-F5344CB8AC3E}">
        <p14:creationId xmlns:p14="http://schemas.microsoft.com/office/powerpoint/2010/main" val="743824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54</a:t>
            </a:fld>
            <a:endParaRPr lang="en-US" dirty="0"/>
          </a:p>
        </p:txBody>
      </p:sp>
    </p:spTree>
    <p:extLst>
      <p:ext uri="{BB962C8B-B14F-4D97-AF65-F5344CB8AC3E}">
        <p14:creationId xmlns:p14="http://schemas.microsoft.com/office/powerpoint/2010/main" val="142579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55</a:t>
            </a:fld>
            <a:endParaRPr lang="en-US" dirty="0"/>
          </a:p>
        </p:txBody>
      </p:sp>
    </p:spTree>
    <p:extLst>
      <p:ext uri="{BB962C8B-B14F-4D97-AF65-F5344CB8AC3E}">
        <p14:creationId xmlns:p14="http://schemas.microsoft.com/office/powerpoint/2010/main" val="3162492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56</a:t>
            </a:fld>
            <a:endParaRPr lang="en-US" dirty="0"/>
          </a:p>
        </p:txBody>
      </p:sp>
    </p:spTree>
    <p:extLst>
      <p:ext uri="{BB962C8B-B14F-4D97-AF65-F5344CB8AC3E}">
        <p14:creationId xmlns:p14="http://schemas.microsoft.com/office/powerpoint/2010/main" val="3783566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57</a:t>
            </a:fld>
            <a:endParaRPr lang="en-US" dirty="0"/>
          </a:p>
        </p:txBody>
      </p:sp>
    </p:spTree>
    <p:extLst>
      <p:ext uri="{BB962C8B-B14F-4D97-AF65-F5344CB8AC3E}">
        <p14:creationId xmlns:p14="http://schemas.microsoft.com/office/powerpoint/2010/main" val="668885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58</a:t>
            </a:fld>
            <a:endParaRPr lang="en-US" dirty="0"/>
          </a:p>
        </p:txBody>
      </p:sp>
    </p:spTree>
    <p:extLst>
      <p:ext uri="{BB962C8B-B14F-4D97-AF65-F5344CB8AC3E}">
        <p14:creationId xmlns:p14="http://schemas.microsoft.com/office/powerpoint/2010/main" val="561792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59</a:t>
            </a:fld>
            <a:endParaRPr lang="en-US" dirty="0"/>
          </a:p>
        </p:txBody>
      </p:sp>
    </p:spTree>
    <p:extLst>
      <p:ext uri="{BB962C8B-B14F-4D97-AF65-F5344CB8AC3E}">
        <p14:creationId xmlns:p14="http://schemas.microsoft.com/office/powerpoint/2010/main" val="2947182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60</a:t>
            </a:fld>
            <a:endParaRPr lang="en-US" dirty="0"/>
          </a:p>
        </p:txBody>
      </p:sp>
    </p:spTree>
    <p:extLst>
      <p:ext uri="{BB962C8B-B14F-4D97-AF65-F5344CB8AC3E}">
        <p14:creationId xmlns:p14="http://schemas.microsoft.com/office/powerpoint/2010/main" val="212198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algn="ctr" eaLnBrk="0" fontAlgn="base" hangingPunct="0">
              <a:spcBef>
                <a:spcPct val="0"/>
              </a:spcBef>
              <a:spcAft>
                <a:spcPct val="0"/>
              </a:spcAft>
              <a:defRPr sz="4000">
                <a:solidFill>
                  <a:schemeClr val="tx1"/>
                </a:solidFill>
                <a:latin typeface="Arial" panose="020B0604020202020204" pitchFamily="34" charset="0"/>
              </a:defRPr>
            </a:lvl6pPr>
            <a:lvl7pPr marL="2971800" indent="-228600" algn="ctr" eaLnBrk="0" fontAlgn="base" hangingPunct="0">
              <a:spcBef>
                <a:spcPct val="0"/>
              </a:spcBef>
              <a:spcAft>
                <a:spcPct val="0"/>
              </a:spcAft>
              <a:defRPr sz="4000">
                <a:solidFill>
                  <a:schemeClr val="tx1"/>
                </a:solidFill>
                <a:latin typeface="Arial" panose="020B0604020202020204" pitchFamily="34" charset="0"/>
              </a:defRPr>
            </a:lvl7pPr>
            <a:lvl8pPr marL="3429000" indent="-228600" algn="ctr" eaLnBrk="0" fontAlgn="base" hangingPunct="0">
              <a:spcBef>
                <a:spcPct val="0"/>
              </a:spcBef>
              <a:spcAft>
                <a:spcPct val="0"/>
              </a:spcAft>
              <a:defRPr sz="4000">
                <a:solidFill>
                  <a:schemeClr val="tx1"/>
                </a:solidFill>
                <a:latin typeface="Arial" panose="020B0604020202020204" pitchFamily="34" charset="0"/>
              </a:defRPr>
            </a:lvl8pPr>
            <a:lvl9pPr marL="3886200" indent="-228600" algn="ctr"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fld id="{FE9E3885-BA17-4B02-A190-D6A4DA4A7F42}" type="slidenum">
              <a:rPr lang="en-US" altLang="en-US" sz="1200">
                <a:solidFill>
                  <a:prstClr val="black"/>
                </a:solidFill>
              </a:rPr>
              <a:pPr eaLnBrk="1" hangingPunct="1"/>
              <a:t>6</a:t>
            </a:fld>
            <a:endParaRPr lang="en-US" altLang="en-US" sz="1200" dirty="0">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861515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61</a:t>
            </a:fld>
            <a:endParaRPr lang="en-US" dirty="0"/>
          </a:p>
        </p:txBody>
      </p:sp>
    </p:spTree>
    <p:extLst>
      <p:ext uri="{BB962C8B-B14F-4D97-AF65-F5344CB8AC3E}">
        <p14:creationId xmlns:p14="http://schemas.microsoft.com/office/powerpoint/2010/main" val="2639867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62</a:t>
            </a:fld>
            <a:endParaRPr lang="en-US" dirty="0"/>
          </a:p>
        </p:txBody>
      </p:sp>
    </p:spTree>
    <p:extLst>
      <p:ext uri="{BB962C8B-B14F-4D97-AF65-F5344CB8AC3E}">
        <p14:creationId xmlns:p14="http://schemas.microsoft.com/office/powerpoint/2010/main" val="660875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63</a:t>
            </a:fld>
            <a:endParaRPr lang="en-US" dirty="0"/>
          </a:p>
        </p:txBody>
      </p:sp>
    </p:spTree>
    <p:extLst>
      <p:ext uri="{BB962C8B-B14F-4D97-AF65-F5344CB8AC3E}">
        <p14:creationId xmlns:p14="http://schemas.microsoft.com/office/powerpoint/2010/main" val="3159569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64</a:t>
            </a:fld>
            <a:endParaRPr lang="en-US" dirty="0"/>
          </a:p>
        </p:txBody>
      </p:sp>
    </p:spTree>
    <p:extLst>
      <p:ext uri="{BB962C8B-B14F-4D97-AF65-F5344CB8AC3E}">
        <p14:creationId xmlns:p14="http://schemas.microsoft.com/office/powerpoint/2010/main" val="2624339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fld id="{3A3D313F-63BD-DA45-B361-F8C94543D256}" type="slidenum">
              <a:rPr lang="en-US" smtClean="0"/>
              <a:pPr/>
              <a:t>65</a:t>
            </a:fld>
            <a:endParaRPr lang="en-US" dirty="0"/>
          </a:p>
        </p:txBody>
      </p:sp>
    </p:spTree>
    <p:extLst>
      <p:ext uri="{BB962C8B-B14F-4D97-AF65-F5344CB8AC3E}">
        <p14:creationId xmlns:p14="http://schemas.microsoft.com/office/powerpoint/2010/main" val="335520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66</a:t>
            </a:fld>
            <a:endParaRPr lang="en-US" dirty="0"/>
          </a:p>
        </p:txBody>
      </p:sp>
    </p:spTree>
    <p:extLst>
      <p:ext uri="{BB962C8B-B14F-4D97-AF65-F5344CB8AC3E}">
        <p14:creationId xmlns:p14="http://schemas.microsoft.com/office/powerpoint/2010/main" val="1808430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67</a:t>
            </a:fld>
            <a:endParaRPr lang="en-US" dirty="0"/>
          </a:p>
        </p:txBody>
      </p:sp>
    </p:spTree>
    <p:extLst>
      <p:ext uri="{BB962C8B-B14F-4D97-AF65-F5344CB8AC3E}">
        <p14:creationId xmlns:p14="http://schemas.microsoft.com/office/powerpoint/2010/main" val="3513840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68</a:t>
            </a:fld>
            <a:endParaRPr lang="en-US" dirty="0"/>
          </a:p>
        </p:txBody>
      </p:sp>
    </p:spTree>
    <p:extLst>
      <p:ext uri="{BB962C8B-B14F-4D97-AF65-F5344CB8AC3E}">
        <p14:creationId xmlns:p14="http://schemas.microsoft.com/office/powerpoint/2010/main" val="3323614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69</a:t>
            </a:fld>
            <a:endParaRPr lang="en-US" dirty="0"/>
          </a:p>
        </p:txBody>
      </p:sp>
    </p:spTree>
    <p:extLst>
      <p:ext uri="{BB962C8B-B14F-4D97-AF65-F5344CB8AC3E}">
        <p14:creationId xmlns:p14="http://schemas.microsoft.com/office/powerpoint/2010/main" val="1409582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70</a:t>
            </a:fld>
            <a:endParaRPr lang="en-US" dirty="0"/>
          </a:p>
        </p:txBody>
      </p:sp>
    </p:spTree>
    <p:extLst>
      <p:ext uri="{BB962C8B-B14F-4D97-AF65-F5344CB8AC3E}">
        <p14:creationId xmlns:p14="http://schemas.microsoft.com/office/powerpoint/2010/main" val="144730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0480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0D4291-39C2-41EA-BD0B-4C09DBC715E8}"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3242120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APPENDIX</a:t>
            </a:r>
            <a:endParaRPr lang="en-US" dirty="0"/>
          </a:p>
        </p:txBody>
      </p:sp>
      <p:sp>
        <p:nvSpPr>
          <p:cNvPr id="4" name="Slide Number Placeholder 3"/>
          <p:cNvSpPr>
            <a:spLocks noGrp="1"/>
          </p:cNvSpPr>
          <p:nvPr>
            <p:ph type="sldNum" sz="quarter" idx="10"/>
          </p:nvPr>
        </p:nvSpPr>
        <p:spPr/>
        <p:txBody>
          <a:bodyPr/>
          <a:lstStyle/>
          <a:p>
            <a:pPr>
              <a:defRPr/>
            </a:pPr>
            <a:fld id="{8C0D4291-39C2-41EA-BD0B-4C09DBC715E8}" type="slidenum">
              <a:rPr lang="en-US">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3413663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633706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78</a:t>
            </a:fld>
            <a:endParaRPr lang="en-US" dirty="0"/>
          </a:p>
        </p:txBody>
      </p:sp>
    </p:spTree>
    <p:extLst>
      <p:ext uri="{BB962C8B-B14F-4D97-AF65-F5344CB8AC3E}">
        <p14:creationId xmlns:p14="http://schemas.microsoft.com/office/powerpoint/2010/main" val="72780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297A3-545C-4D59-8C6E-D89132C161D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1680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8D36C9-80AD-4C27-A683-F00012ECF022}"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590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Librarians scanned over 100 sources on a regular basis</a:t>
            </a:r>
          </a:p>
          <a:p>
            <a:r>
              <a:rPr lang="en-US" dirty="0" smtClean="0"/>
              <a:t>Criteria for selecting “leads”</a:t>
            </a:r>
          </a:p>
          <a:p>
            <a:r>
              <a:rPr lang="en-US" dirty="0" smtClean="0"/>
              <a:t>Leads selected as “topics”</a:t>
            </a:r>
          </a:p>
          <a:p>
            <a:r>
              <a:rPr lang="en-US" dirty="0" smtClean="0"/>
              <a:t>Topics researched further</a:t>
            </a:r>
          </a:p>
          <a:p>
            <a:r>
              <a:rPr lang="en-US" dirty="0" smtClean="0"/>
              <a:t>Topics voted on </a:t>
            </a:r>
          </a:p>
          <a:p>
            <a:r>
              <a:rPr lang="en-US" dirty="0" smtClean="0"/>
              <a:t>Selected topics researched in greater depth</a:t>
            </a:r>
          </a:p>
          <a:p>
            <a:r>
              <a:rPr lang="en-US" dirty="0" smtClean="0"/>
              <a:t>Topics sent for expert comment on potential for impact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1487A92-67BD-47D4-9BEC-3ACCD6EC12F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9469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Topic monitoring, updating, and reassessment of potential impact</a:t>
            </a:r>
          </a:p>
          <a:p>
            <a:r>
              <a:rPr lang="en-US" sz="1200" kern="1200" dirty="0" smtClean="0">
                <a:solidFill>
                  <a:schemeClr val="tx1"/>
                </a:solidFill>
                <a:effectLst/>
                <a:latin typeface="+mn-lt"/>
                <a:ea typeface="+mn-ea"/>
                <a:cs typeface="+mn-cs"/>
              </a:rPr>
              <a:t>Archiving processes</a:t>
            </a:r>
          </a:p>
          <a:p>
            <a:r>
              <a:rPr lang="en-US" sz="1200" kern="1200" dirty="0" smtClean="0">
                <a:solidFill>
                  <a:schemeClr val="tx1"/>
                </a:solidFill>
                <a:effectLst/>
                <a:latin typeface="+mn-lt"/>
                <a:ea typeface="+mn-ea"/>
                <a:cs typeface="+mn-cs"/>
              </a:rPr>
              <a:t>Indexing and linking process</a:t>
            </a:r>
            <a:endParaRPr lang="en-US" dirty="0"/>
          </a:p>
        </p:txBody>
      </p:sp>
      <p:sp>
        <p:nvSpPr>
          <p:cNvPr id="4" name="Slide Number Placeholder 3"/>
          <p:cNvSpPr>
            <a:spLocks noGrp="1"/>
          </p:cNvSpPr>
          <p:nvPr>
            <p:ph type="sldNum" sz="quarter" idx="10"/>
          </p:nvPr>
        </p:nvSpPr>
        <p:spPr/>
        <p:txBody>
          <a:bodyPr/>
          <a:lstStyle/>
          <a:p>
            <a:pPr>
              <a:defRPr/>
            </a:pPr>
            <a:fld id="{B78D36C9-80AD-4C27-A683-F00012ECF022}"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497502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95707" y="2130425"/>
            <a:ext cx="5810244" cy="406519"/>
          </a:xfrm>
          <a:ln>
            <a:noFill/>
          </a:ln>
        </p:spPr>
        <p:txBody>
          <a:bodyPr>
            <a:normAutofit/>
          </a:bodyPr>
          <a:lstStyle>
            <a:lvl1pPr algn="l">
              <a:defRPr sz="2600" b="1" baseline="0">
                <a:solidFill>
                  <a:srgbClr val="10335A"/>
                </a:solidFill>
                <a:latin typeface="Arial Black" pitchFamily="34" charset="0"/>
                <a:cs typeface="Arial" pitchFamily="34"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2895707" y="3851910"/>
            <a:ext cx="5334480" cy="594788"/>
          </a:xfrm>
          <a:ln>
            <a:noFill/>
          </a:ln>
        </p:spPr>
        <p:txBody>
          <a:bodyPr lIns="0" tIns="0" rIns="0" bIns="0">
            <a:normAutofit/>
          </a:bodyPr>
          <a:lstStyle>
            <a:lvl1pPr marL="0" indent="0" algn="l">
              <a:buNone/>
              <a:defRPr sz="1500" baseline="0">
                <a:solidFill>
                  <a:srgbClr val="10335A"/>
                </a:solidFill>
                <a:latin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at the xxx Conference, city, state (location)</a:t>
            </a:r>
          </a:p>
        </p:txBody>
      </p:sp>
      <p:cxnSp>
        <p:nvCxnSpPr>
          <p:cNvPr id="5" name="Straight Connector 4"/>
          <p:cNvCxnSpPr/>
          <p:nvPr userDrawn="1"/>
        </p:nvCxnSpPr>
        <p:spPr>
          <a:xfrm flipV="1">
            <a:off x="2895707" y="3718988"/>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895707" y="4910663"/>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31339" y="6155267"/>
            <a:ext cx="8675593" cy="794"/>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0" hasCustomPrompt="1"/>
          </p:nvPr>
        </p:nvSpPr>
        <p:spPr>
          <a:xfrm>
            <a:off x="2826956" y="2629291"/>
            <a:ext cx="5806963" cy="926295"/>
          </a:xfrm>
          <a:ln>
            <a:noFill/>
          </a:ln>
        </p:spPr>
        <p:txBody>
          <a:bodyPr>
            <a:noAutofit/>
          </a:bodyPr>
          <a:lstStyle>
            <a:lvl1pPr marL="0" indent="0">
              <a:buNone/>
              <a:defRPr sz="2600" b="0">
                <a:solidFill>
                  <a:srgbClr val="10335A"/>
                </a:solidFill>
                <a:latin typeface="Arial" pitchFamily="34" charset="0"/>
                <a:cs typeface="Arial" pitchFamily="34" charset="0"/>
              </a:defRPr>
            </a:lvl1pPr>
            <a:lvl2pPr>
              <a:defRPr sz="2600">
                <a:latin typeface="Arial" pitchFamily="34" charset="0"/>
                <a:cs typeface="Arial" pitchFamily="34" charset="0"/>
              </a:defRPr>
            </a:lvl2pPr>
            <a:lvl3pPr>
              <a:defRPr sz="2600">
                <a:latin typeface="Arial" pitchFamily="34" charset="0"/>
                <a:cs typeface="Arial" pitchFamily="34" charset="0"/>
              </a:defRPr>
            </a:lvl3pPr>
            <a:lvl4pPr>
              <a:defRPr sz="2600">
                <a:latin typeface="Arial" pitchFamily="34" charset="0"/>
                <a:cs typeface="Arial" pitchFamily="34" charset="0"/>
              </a:defRPr>
            </a:lvl4pPr>
            <a:lvl5pPr>
              <a:defRPr sz="2600">
                <a:latin typeface="Arial" pitchFamily="34" charset="0"/>
                <a:cs typeface="Arial" pitchFamily="34" charset="0"/>
              </a:defRPr>
            </a:lvl5pPr>
          </a:lstStyle>
          <a:p>
            <a:pPr lvl="0"/>
            <a:r>
              <a:rPr lang="en-US" dirty="0" smtClean="0"/>
              <a:t>Subtitle (after colon) in this font</a:t>
            </a:r>
            <a:endParaRPr lang="en-US" dirty="0"/>
          </a:p>
        </p:txBody>
      </p:sp>
      <p:sp>
        <p:nvSpPr>
          <p:cNvPr id="22" name="Text Placeholder 21"/>
          <p:cNvSpPr>
            <a:spLocks noGrp="1"/>
          </p:cNvSpPr>
          <p:nvPr>
            <p:ph type="body" sz="quarter" idx="11" hasCustomPrompt="1"/>
          </p:nvPr>
        </p:nvSpPr>
        <p:spPr>
          <a:xfrm>
            <a:off x="2826957" y="5132388"/>
            <a:ext cx="5806963" cy="914400"/>
          </a:xfrm>
          <a:ln>
            <a:noFill/>
          </a:ln>
        </p:spPr>
        <p:txBody>
          <a:bodyPr>
            <a:normAutofit/>
          </a:bodyPr>
          <a:lstStyle>
            <a:lvl1pPr>
              <a:spcBef>
                <a:spcPct val="20000"/>
              </a:spcBef>
              <a:buNone/>
              <a:defRPr sz="1600">
                <a:solidFill>
                  <a:srgbClr val="10335A"/>
                </a:solidFill>
                <a:latin typeface="Arial" pitchFamily="34" charset="0"/>
                <a:cs typeface="Arial" pitchFamily="34" charset="0"/>
              </a:defRPr>
            </a:lvl1pPr>
          </a:lstStyle>
          <a:p>
            <a:pPr lvl="0">
              <a:spcBef>
                <a:spcPct val="20000"/>
              </a:spcBef>
            </a:pPr>
            <a:r>
              <a:rPr kumimoji="0" lang="en-US" sz="1600" u="none" strike="noStrike" kern="1200" cap="none" spc="0" normalizeH="0" baseline="0" noProof="0" dirty="0" smtClean="0">
                <a:ln>
                  <a:noFill/>
                </a:ln>
                <a:solidFill>
                  <a:schemeClr val="tx1"/>
                </a:solidFill>
                <a:effectLst/>
                <a:uLnTx/>
                <a:uFillTx/>
                <a:latin typeface="Arial"/>
                <a:ea typeface="+mn-ea"/>
                <a:cs typeface="Arial"/>
              </a:rPr>
              <a:t>Author • Author</a:t>
            </a:r>
            <a:r>
              <a:rPr lang="en-US" sz="1600" dirty="0" smtClean="0">
                <a:latin typeface="Arial"/>
                <a:cs typeface="Arial"/>
              </a:rPr>
              <a:t>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a:p>
            <a:pPr lvl="0">
              <a:spcBef>
                <a:spcPct val="20000"/>
              </a:spcBef>
            </a:pPr>
            <a:r>
              <a:rPr lang="en-US" sz="1600" dirty="0" smtClean="0">
                <a:latin typeface="Arial"/>
                <a:cs typeface="Arial"/>
              </a:rPr>
              <a:t>Author • Author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16" name="Text Placeholder 15"/>
          <p:cNvSpPr>
            <a:spLocks noGrp="1"/>
          </p:cNvSpPr>
          <p:nvPr>
            <p:ph type="body" sz="quarter" idx="12" hasCustomPrompt="1"/>
          </p:nvPr>
        </p:nvSpPr>
        <p:spPr>
          <a:xfrm>
            <a:off x="2826957" y="4610100"/>
            <a:ext cx="5334480" cy="335598"/>
          </a:xfrm>
          <a:ln>
            <a:noFill/>
          </a:ln>
        </p:spPr>
        <p:txBody>
          <a:bodyPr>
            <a:normAutofit/>
          </a:bodyPr>
          <a:lstStyle>
            <a:lvl1pPr>
              <a:buNone/>
              <a:defRPr sz="1500" baseline="0">
                <a:solidFill>
                  <a:srgbClr val="10335A"/>
                </a:solidFill>
                <a:latin typeface="Arial Black" pitchFamily="34" charset="0"/>
              </a:defRPr>
            </a:lvl1pPr>
          </a:lstStyle>
          <a:p>
            <a:pPr lvl="0"/>
            <a:r>
              <a:rPr lang="en-US" dirty="0" smtClean="0"/>
              <a:t>Enter conference date</a:t>
            </a:r>
          </a:p>
        </p:txBody>
      </p:sp>
      <p:cxnSp>
        <p:nvCxnSpPr>
          <p:cNvPr id="15" name="Straight Connector 14"/>
          <p:cNvCxnSpPr/>
          <p:nvPr/>
        </p:nvCxnSpPr>
        <p:spPr>
          <a:xfrm flipV="1">
            <a:off x="231339" y="924449"/>
            <a:ext cx="8675593" cy="794"/>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2895707" y="3718988"/>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2895707" y="4910663"/>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231339" y="6155267"/>
            <a:ext cx="8675593" cy="794"/>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4" name="Picture 2" descr="N:\Corporate\Communications\Images\logos\_Mathematica Policy Research Logo\Mathematica-logo-RGB.png"/>
          <p:cNvPicPr>
            <a:picLocks noChangeAspect="1" noChangeArrowheads="1"/>
          </p:cNvPicPr>
          <p:nvPr userDrawn="1"/>
        </p:nvPicPr>
        <p:blipFill>
          <a:blip r:embed="rId2"/>
          <a:srcRect/>
          <a:stretch>
            <a:fillRect/>
          </a:stretch>
        </p:blipFill>
        <p:spPr bwMode="auto">
          <a:xfrm>
            <a:off x="1898009" y="-5855168"/>
            <a:ext cx="2512944" cy="832092"/>
          </a:xfrm>
          <a:prstGeom prst="rect">
            <a:avLst/>
          </a:prstGeom>
          <a:noFill/>
        </p:spPr>
      </p:pic>
      <p:cxnSp>
        <p:nvCxnSpPr>
          <p:cNvPr id="25" name="Straight Connector 24"/>
          <p:cNvCxnSpPr/>
          <p:nvPr userDrawn="1"/>
        </p:nvCxnSpPr>
        <p:spPr>
          <a:xfrm flipV="1">
            <a:off x="231339" y="924449"/>
            <a:ext cx="8675593" cy="794"/>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339" y="206948"/>
            <a:ext cx="1764430" cy="651813"/>
          </a:xfrm>
          <a:prstGeom prst="rect">
            <a:avLst/>
          </a:prstGeom>
        </p:spPr>
      </p:pic>
    </p:spTree>
    <p:extLst>
      <p:ext uri="{BB962C8B-B14F-4D97-AF65-F5344CB8AC3E}">
        <p14:creationId xmlns:p14="http://schemas.microsoft.com/office/powerpoint/2010/main" val="38374299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2206888"/>
            <a:ext cx="7772400" cy="1500187"/>
          </a:xfrm>
        </p:spPr>
        <p:txBody>
          <a:bodyPr anchor="ctr">
            <a:normAutofit/>
          </a:bodyPr>
          <a:lstStyle>
            <a:lvl1pPr marL="0" indent="0" algn="ctr">
              <a:buNone/>
              <a:defRPr sz="2800" baseline="0">
                <a:solidFill>
                  <a:schemeClr val="tx1"/>
                </a:solidFill>
                <a:latin typeface="Arial Blac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Slide</a:t>
            </a:r>
          </a:p>
        </p:txBody>
      </p:sp>
      <p:sp>
        <p:nvSpPr>
          <p:cNvPr id="5" name="TextBox 4"/>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32239911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587501"/>
            <a:ext cx="3957638"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0750" y="1587501"/>
            <a:ext cx="3956050"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Tree>
    <p:extLst>
      <p:ext uri="{BB962C8B-B14F-4D97-AF65-F5344CB8AC3E}">
        <p14:creationId xmlns:p14="http://schemas.microsoft.com/office/powerpoint/2010/main" val="2269192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591056"/>
            <a:ext cx="2632364"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54759" y="1591056"/>
            <a:ext cx="2631308"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
        <p:nvSpPr>
          <p:cNvPr id="10" name="Content Placeholder 3"/>
          <p:cNvSpPr>
            <a:spLocks noGrp="1"/>
          </p:cNvSpPr>
          <p:nvPr>
            <p:ph sz="half" idx="13"/>
          </p:nvPr>
        </p:nvSpPr>
        <p:spPr>
          <a:xfrm>
            <a:off x="6055492" y="1591056"/>
            <a:ext cx="2631308"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8703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3429000"/>
            <a:ext cx="3957638" cy="2624139"/>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0750" y="3429000"/>
            <a:ext cx="3956050" cy="2624139"/>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
        <p:nvSpPr>
          <p:cNvPr id="10" name="Content Placeholder 2"/>
          <p:cNvSpPr>
            <a:spLocks noGrp="1"/>
          </p:cNvSpPr>
          <p:nvPr>
            <p:ph sz="half" idx="13"/>
          </p:nvPr>
        </p:nvSpPr>
        <p:spPr>
          <a:xfrm>
            <a:off x="457200" y="1587501"/>
            <a:ext cx="8229600" cy="1565274"/>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68932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4656867" y="1587501"/>
            <a:ext cx="1929384"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587501"/>
            <a:ext cx="1929384"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554348" y="1587501"/>
            <a:ext cx="1929384"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
        <p:nvSpPr>
          <p:cNvPr id="12" name="Content Placeholder 3"/>
          <p:cNvSpPr>
            <a:spLocks noGrp="1"/>
          </p:cNvSpPr>
          <p:nvPr>
            <p:ph sz="half" idx="14"/>
          </p:nvPr>
        </p:nvSpPr>
        <p:spPr>
          <a:xfrm>
            <a:off x="6754877" y="1587501"/>
            <a:ext cx="1929384" cy="4465638"/>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5357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4656867" y="3893282"/>
            <a:ext cx="1929384" cy="2159856"/>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3893282"/>
            <a:ext cx="1929384" cy="2159856"/>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554348" y="3893282"/>
            <a:ext cx="1929384" cy="2159856"/>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
        <p:nvSpPr>
          <p:cNvPr id="12" name="Content Placeholder 3"/>
          <p:cNvSpPr>
            <a:spLocks noGrp="1"/>
          </p:cNvSpPr>
          <p:nvPr>
            <p:ph sz="half" idx="14"/>
          </p:nvPr>
        </p:nvSpPr>
        <p:spPr>
          <a:xfrm>
            <a:off x="6757416" y="3893282"/>
            <a:ext cx="1929384" cy="2159856"/>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Picture Placeholder 21"/>
          <p:cNvSpPr>
            <a:spLocks noGrp="1"/>
          </p:cNvSpPr>
          <p:nvPr>
            <p:ph type="pic" sz="quarter" idx="19"/>
          </p:nvPr>
        </p:nvSpPr>
        <p:spPr>
          <a:xfrm>
            <a:off x="457200" y="1591056"/>
            <a:ext cx="1929384" cy="2148840"/>
          </a:xfrm>
        </p:spPr>
        <p:txBody>
          <a:bodyPr/>
          <a:lstStyle/>
          <a:p>
            <a:r>
              <a:rPr lang="en-US" dirty="0" smtClean="0"/>
              <a:t>Click icon to add picture</a:t>
            </a:r>
            <a:endParaRPr lang="en-US" dirty="0"/>
          </a:p>
        </p:txBody>
      </p:sp>
      <p:sp>
        <p:nvSpPr>
          <p:cNvPr id="27" name="Picture Placeholder 21"/>
          <p:cNvSpPr>
            <a:spLocks noGrp="1"/>
          </p:cNvSpPr>
          <p:nvPr>
            <p:ph type="pic" sz="quarter" idx="20"/>
          </p:nvPr>
        </p:nvSpPr>
        <p:spPr>
          <a:xfrm>
            <a:off x="4656867" y="1591056"/>
            <a:ext cx="1929384" cy="2148840"/>
          </a:xfrm>
        </p:spPr>
        <p:txBody>
          <a:bodyPr/>
          <a:lstStyle/>
          <a:p>
            <a:r>
              <a:rPr lang="en-US" dirty="0" smtClean="0"/>
              <a:t>Click icon to add picture</a:t>
            </a:r>
            <a:endParaRPr lang="en-US" dirty="0"/>
          </a:p>
        </p:txBody>
      </p:sp>
      <p:sp>
        <p:nvSpPr>
          <p:cNvPr id="28" name="Picture Placeholder 21"/>
          <p:cNvSpPr>
            <a:spLocks noGrp="1"/>
          </p:cNvSpPr>
          <p:nvPr>
            <p:ph type="pic" sz="quarter" idx="21"/>
          </p:nvPr>
        </p:nvSpPr>
        <p:spPr>
          <a:xfrm>
            <a:off x="6757416" y="1591056"/>
            <a:ext cx="1929384" cy="2148840"/>
          </a:xfrm>
        </p:spPr>
        <p:txBody>
          <a:bodyPr/>
          <a:lstStyle/>
          <a:p>
            <a:r>
              <a:rPr lang="en-US" dirty="0" smtClean="0"/>
              <a:t>Click icon to add picture</a:t>
            </a:r>
            <a:endParaRPr lang="en-US" dirty="0"/>
          </a:p>
        </p:txBody>
      </p:sp>
      <p:sp>
        <p:nvSpPr>
          <p:cNvPr id="29" name="Picture Placeholder 21"/>
          <p:cNvSpPr>
            <a:spLocks noGrp="1"/>
          </p:cNvSpPr>
          <p:nvPr>
            <p:ph type="pic" sz="quarter" idx="22"/>
          </p:nvPr>
        </p:nvSpPr>
        <p:spPr>
          <a:xfrm>
            <a:off x="2554348" y="1591056"/>
            <a:ext cx="1929384" cy="214884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632506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806822"/>
          </a:xfrm>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4219575"/>
            <a:ext cx="3957638" cy="1833564"/>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0750" y="4219575"/>
            <a:ext cx="3956050" cy="1833564"/>
          </a:xfrm>
        </p:spPr>
        <p:txBody>
          <a:bodyPr/>
          <a:lstStyle>
            <a:lvl1pPr>
              <a:defRPr sz="1400">
                <a:latin typeface="+mj-lt"/>
              </a:defRPr>
            </a:lvl1pPr>
            <a:lvl2pPr>
              <a:defRPr sz="1400">
                <a:latin typeface="+mj-lt"/>
              </a:defRPr>
            </a:lvl2pPr>
            <a:lvl3pPr marL="120650" indent="-120650">
              <a:defRPr sz="1400">
                <a:latin typeface="+mj-lt"/>
              </a:defRPr>
            </a:lvl3pPr>
            <a:lvl4pPr marL="282575" indent="-107950">
              <a:defRPr sz="1400">
                <a:latin typeface="+mj-lt"/>
              </a:defRPr>
            </a:lvl4pPr>
            <a:lvl5pPr marL="457200" indent="-107950">
              <a:defRPr sz="14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latin typeface="+mj-lt"/>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7" name="Slide Number Placeholder 6"/>
          <p:cNvSpPr>
            <a:spLocks noGrp="1"/>
          </p:cNvSpPr>
          <p:nvPr>
            <p:ph type="sldNum" sz="quarter" idx="12"/>
          </p:nvPr>
        </p:nvSpPr>
        <p:spPr/>
        <p:txBody>
          <a:bodyPr/>
          <a:lstStyle>
            <a:lvl1pPr>
              <a:defRPr>
                <a:latin typeface="+mj-lt"/>
              </a:defRPr>
            </a:lvl1pPr>
          </a:lstStyle>
          <a:p>
            <a:fld id="{C0D42ABE-EA05-4842-819E-2C916F1CD485}" type="slidenum">
              <a:rPr lang="en-US" smtClean="0">
                <a:solidFill>
                  <a:srgbClr val="696969"/>
                </a:solidFill>
              </a:rPr>
              <a:pPr/>
              <a:t>‹#›</a:t>
            </a:fld>
            <a:endParaRPr lang="en-US" dirty="0">
              <a:solidFill>
                <a:srgbClr val="696969"/>
              </a:solidFill>
            </a:endParaRPr>
          </a:p>
        </p:txBody>
      </p:sp>
      <p:sp>
        <p:nvSpPr>
          <p:cNvPr id="11" name="Picture Placeholder 10"/>
          <p:cNvSpPr>
            <a:spLocks noGrp="1"/>
          </p:cNvSpPr>
          <p:nvPr>
            <p:ph type="pic" sz="quarter" idx="13"/>
          </p:nvPr>
        </p:nvSpPr>
        <p:spPr>
          <a:xfrm>
            <a:off x="458788" y="1587500"/>
            <a:ext cx="3953667" cy="2312988"/>
          </a:xfrm>
        </p:spPr>
        <p:txBody>
          <a:bodyPr/>
          <a:lstStyle>
            <a:lvl1pPr>
              <a:defRPr>
                <a:latin typeface="+mj-lt"/>
              </a:defRPr>
            </a:lvl1pPr>
          </a:lstStyle>
          <a:p>
            <a:r>
              <a:rPr lang="en-US" dirty="0" smtClean="0"/>
              <a:t>Click icon to add picture</a:t>
            </a:r>
            <a:endParaRPr lang="en-US" dirty="0"/>
          </a:p>
        </p:txBody>
      </p:sp>
      <p:sp>
        <p:nvSpPr>
          <p:cNvPr id="13" name="Picture Placeholder 12"/>
          <p:cNvSpPr>
            <a:spLocks noGrp="1"/>
          </p:cNvSpPr>
          <p:nvPr>
            <p:ph type="pic" sz="quarter" idx="14"/>
          </p:nvPr>
        </p:nvSpPr>
        <p:spPr>
          <a:xfrm>
            <a:off x="4731542" y="1587500"/>
            <a:ext cx="3955258" cy="2312988"/>
          </a:xfrm>
        </p:spPr>
        <p:txBody>
          <a:bodyPr/>
          <a:lstStyle>
            <a:lvl1pPr>
              <a:defRPr>
                <a:latin typeface="+mj-lt"/>
              </a:defRPr>
            </a:lvl1pPr>
          </a:lstStyle>
          <a:p>
            <a:r>
              <a:rPr lang="en-US" dirty="0" smtClean="0"/>
              <a:t>Click icon to add picture</a:t>
            </a:r>
            <a:endParaRPr lang="en-US" dirty="0"/>
          </a:p>
        </p:txBody>
      </p:sp>
    </p:spTree>
    <p:extLst>
      <p:ext uri="{BB962C8B-B14F-4D97-AF65-F5344CB8AC3E}">
        <p14:creationId xmlns:p14="http://schemas.microsoft.com/office/powerpoint/2010/main" val="773602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Large quote green">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413"/>
            <a:ext cx="8229600" cy="4322181"/>
          </a:xfrm>
        </p:spPr>
        <p:txBody>
          <a:bodyPr anchor="ctr"/>
          <a:lstStyle>
            <a:lvl1pPr>
              <a:defRPr sz="4400" i="0">
                <a:solidFill>
                  <a:schemeClr val="accent2"/>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5" name="Slide Number Placeholder 4"/>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grpSp>
        <p:nvGrpSpPr>
          <p:cNvPr id="6" name="Group 5"/>
          <p:cNvGrpSpPr/>
          <p:nvPr userDrawn="1"/>
        </p:nvGrpSpPr>
        <p:grpSpPr>
          <a:xfrm>
            <a:off x="463550" y="5541347"/>
            <a:ext cx="8216163" cy="99662"/>
            <a:chOff x="458788" y="5774708"/>
            <a:chExt cx="8216163" cy="99662"/>
          </a:xfrm>
        </p:grpSpPr>
        <p:sp>
          <p:nvSpPr>
            <p:cNvPr id="13"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4"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grpSp>
        <p:nvGrpSpPr>
          <p:cNvPr id="15" name="Group 14"/>
          <p:cNvGrpSpPr/>
          <p:nvPr userDrawn="1"/>
        </p:nvGrpSpPr>
        <p:grpSpPr>
          <a:xfrm flipH="1">
            <a:off x="461962" y="1219421"/>
            <a:ext cx="8216163" cy="99662"/>
            <a:chOff x="458788" y="5774708"/>
            <a:chExt cx="8216163" cy="99662"/>
          </a:xfrm>
        </p:grpSpPr>
        <p:sp>
          <p:nvSpPr>
            <p:cNvPr id="16"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2835956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Large quote purp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413"/>
            <a:ext cx="8229600" cy="4322181"/>
          </a:xfrm>
        </p:spPr>
        <p:txBody>
          <a:bodyPr anchor="ctr"/>
          <a:lstStyle>
            <a:lvl1pPr>
              <a:defRPr sz="4400" i="0">
                <a:solidFill>
                  <a:schemeClr val="accent4"/>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5" name="Slide Number Placeholder 4"/>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grpSp>
        <p:nvGrpSpPr>
          <p:cNvPr id="10" name="Group 9"/>
          <p:cNvGrpSpPr/>
          <p:nvPr userDrawn="1"/>
        </p:nvGrpSpPr>
        <p:grpSpPr>
          <a:xfrm>
            <a:off x="463550" y="5541347"/>
            <a:ext cx="8216163" cy="99662"/>
            <a:chOff x="458788" y="5774708"/>
            <a:chExt cx="8216163" cy="99662"/>
          </a:xfrm>
        </p:grpSpPr>
        <p:sp>
          <p:nvSpPr>
            <p:cNvPr id="11"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2"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grpSp>
        <p:nvGrpSpPr>
          <p:cNvPr id="13" name="Group 12"/>
          <p:cNvGrpSpPr/>
          <p:nvPr userDrawn="1"/>
        </p:nvGrpSpPr>
        <p:grpSpPr>
          <a:xfrm flipH="1">
            <a:off x="461962" y="1219421"/>
            <a:ext cx="8216163" cy="99662"/>
            <a:chOff x="458788" y="5774708"/>
            <a:chExt cx="8216163" cy="99662"/>
          </a:xfrm>
        </p:grpSpPr>
        <p:sp>
          <p:nvSpPr>
            <p:cNvPr id="14"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3313639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Quote turquoise">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413"/>
            <a:ext cx="8229600" cy="4322181"/>
          </a:xfrm>
        </p:spPr>
        <p:txBody>
          <a:bodyPr anchor="ctr"/>
          <a:lstStyle>
            <a:lvl1pPr>
              <a:defRPr sz="3600" i="1">
                <a:solidFill>
                  <a:schemeClr val="accent3"/>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5" name="Slide Number Placeholder 4"/>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grpSp>
        <p:nvGrpSpPr>
          <p:cNvPr id="10" name="Group 9"/>
          <p:cNvGrpSpPr/>
          <p:nvPr userDrawn="1"/>
        </p:nvGrpSpPr>
        <p:grpSpPr>
          <a:xfrm>
            <a:off x="463550" y="5541347"/>
            <a:ext cx="8216163" cy="99662"/>
            <a:chOff x="458788" y="5774708"/>
            <a:chExt cx="8216163" cy="99662"/>
          </a:xfrm>
        </p:grpSpPr>
        <p:sp>
          <p:nvSpPr>
            <p:cNvPr id="11"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2"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grpSp>
        <p:nvGrpSpPr>
          <p:cNvPr id="13" name="Group 12"/>
          <p:cNvGrpSpPr/>
          <p:nvPr userDrawn="1"/>
        </p:nvGrpSpPr>
        <p:grpSpPr>
          <a:xfrm flipH="1">
            <a:off x="461962" y="1219421"/>
            <a:ext cx="8216163" cy="99662"/>
            <a:chOff x="458788" y="5774708"/>
            <a:chExt cx="8216163" cy="99662"/>
          </a:xfrm>
        </p:grpSpPr>
        <p:sp>
          <p:nvSpPr>
            <p:cNvPr id="14"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18536944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Quote orange">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413"/>
            <a:ext cx="8229600" cy="4322181"/>
          </a:xfrm>
        </p:spPr>
        <p:txBody>
          <a:bodyPr anchor="ctr"/>
          <a:lstStyle>
            <a:lvl1pPr>
              <a:defRPr sz="3600" i="1">
                <a:solidFill>
                  <a:schemeClr val="bg2"/>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5" name="Slide Number Placeholder 4"/>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grpSp>
        <p:nvGrpSpPr>
          <p:cNvPr id="10" name="Group 9"/>
          <p:cNvGrpSpPr/>
          <p:nvPr userDrawn="1"/>
        </p:nvGrpSpPr>
        <p:grpSpPr>
          <a:xfrm>
            <a:off x="463550" y="5541347"/>
            <a:ext cx="8216163" cy="99662"/>
            <a:chOff x="458788" y="5774708"/>
            <a:chExt cx="8216163" cy="99662"/>
          </a:xfrm>
        </p:grpSpPr>
        <p:sp>
          <p:nvSpPr>
            <p:cNvPr id="11"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2"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grpSp>
        <p:nvGrpSpPr>
          <p:cNvPr id="13" name="Group 12"/>
          <p:cNvGrpSpPr/>
          <p:nvPr userDrawn="1"/>
        </p:nvGrpSpPr>
        <p:grpSpPr>
          <a:xfrm flipH="1">
            <a:off x="461962" y="1219421"/>
            <a:ext cx="8216163" cy="99662"/>
            <a:chOff x="458788" y="5774708"/>
            <a:chExt cx="8216163" cy="99662"/>
          </a:xfrm>
        </p:grpSpPr>
        <p:sp>
          <p:nvSpPr>
            <p:cNvPr id="14" name="Freeform 5"/>
            <p:cNvSpPr>
              <a:spLocks noChangeArrowheads="1"/>
            </p:cNvSpPr>
            <p:nvPr/>
          </p:nvSpPr>
          <p:spPr bwMode="auto">
            <a:xfrm>
              <a:off x="458788" y="5788661"/>
              <a:ext cx="8038764" cy="75743"/>
            </a:xfrm>
            <a:custGeom>
              <a:avLst/>
              <a:gdLst>
                <a:gd name="T0" fmla="*/ 85 w 17788"/>
                <a:gd name="T1" fmla="*/ 169 h 170"/>
                <a:gd name="T2" fmla="*/ 17702 w 17788"/>
                <a:gd name="T3" fmla="*/ 169 h 170"/>
                <a:gd name="T4" fmla="*/ 17787 w 17788"/>
                <a:gd name="T5" fmla="*/ 84 h 170"/>
                <a:gd name="T6" fmla="*/ 17702 w 17788"/>
                <a:gd name="T7" fmla="*/ 0 h 170"/>
                <a:gd name="T8" fmla="*/ 85 w 17788"/>
                <a:gd name="T9" fmla="*/ 0 h 170"/>
                <a:gd name="T10" fmla="*/ 0 w 17788"/>
                <a:gd name="T11" fmla="*/ 84 h 170"/>
                <a:gd name="T12" fmla="*/ 85 w 17788"/>
                <a:gd name="T13" fmla="*/ 169 h 170"/>
              </a:gdLst>
              <a:ahLst/>
              <a:cxnLst>
                <a:cxn ang="0">
                  <a:pos x="T0" y="T1"/>
                </a:cxn>
                <a:cxn ang="0">
                  <a:pos x="T2" y="T3"/>
                </a:cxn>
                <a:cxn ang="0">
                  <a:pos x="T4" y="T5"/>
                </a:cxn>
                <a:cxn ang="0">
                  <a:pos x="T6" y="T7"/>
                </a:cxn>
                <a:cxn ang="0">
                  <a:pos x="T8" y="T9"/>
                </a:cxn>
                <a:cxn ang="0">
                  <a:pos x="T10" y="T11"/>
                </a:cxn>
                <a:cxn ang="0">
                  <a:pos x="T12" y="T13"/>
                </a:cxn>
              </a:cxnLst>
              <a:rect l="0" t="0" r="r" b="b"/>
              <a:pathLst>
                <a:path w="17788" h="170">
                  <a:moveTo>
                    <a:pt x="85" y="169"/>
                  </a:moveTo>
                  <a:lnTo>
                    <a:pt x="17702" y="169"/>
                  </a:lnTo>
                  <a:cubicBezTo>
                    <a:pt x="17749" y="169"/>
                    <a:pt x="17787" y="131"/>
                    <a:pt x="17787" y="84"/>
                  </a:cubicBezTo>
                  <a:cubicBezTo>
                    <a:pt x="17787" y="37"/>
                    <a:pt x="17749" y="0"/>
                    <a:pt x="17702" y="0"/>
                  </a:cubicBezTo>
                  <a:lnTo>
                    <a:pt x="85" y="0"/>
                  </a:lnTo>
                  <a:cubicBezTo>
                    <a:pt x="38" y="0"/>
                    <a:pt x="0" y="37"/>
                    <a:pt x="0" y="84"/>
                  </a:cubicBezTo>
                  <a:cubicBezTo>
                    <a:pt x="0" y="131"/>
                    <a:pt x="38" y="169"/>
                    <a:pt x="85" y="169"/>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6"/>
            <p:cNvSpPr>
              <a:spLocks noChangeArrowheads="1"/>
            </p:cNvSpPr>
            <p:nvPr/>
          </p:nvSpPr>
          <p:spPr bwMode="auto">
            <a:xfrm>
              <a:off x="8575289" y="5774708"/>
              <a:ext cx="99662" cy="99662"/>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3024155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chemeClr val="tx1"/>
                </a:solidFill>
              </a:defRPr>
            </a:lvl1pPr>
          </a:lstStyle>
          <a:p>
            <a:r>
              <a:rPr lang="en-US" dirty="0" smtClean="0"/>
              <a:t>Table Title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8" name="Text Placeholder 7"/>
          <p:cNvSpPr>
            <a:spLocks noGrp="1"/>
          </p:cNvSpPr>
          <p:nvPr>
            <p:ph type="body" sz="quarter" idx="10" hasCustomPrompt="1"/>
          </p:nvPr>
        </p:nvSpPr>
        <p:spPr>
          <a:xfrm>
            <a:off x="354983" y="5272161"/>
            <a:ext cx="8443782" cy="914400"/>
          </a:xfrm>
        </p:spPr>
        <p:txBody>
          <a:bodyPr>
            <a:noAutofit/>
          </a:bodyPr>
          <a:lstStyle>
            <a:lvl1pPr marL="709613" indent="-1074738">
              <a:buNone/>
              <a:defRPr sz="1200" baseline="0"/>
            </a:lvl1pPr>
            <a:lvl2pPr>
              <a:defRPr sz="1200"/>
            </a:lvl2pPr>
            <a:lvl3pPr>
              <a:defRPr sz="1200"/>
            </a:lvl3pPr>
            <a:lvl4pPr>
              <a:defRPr sz="1200"/>
            </a:lvl4pPr>
            <a:lvl5pPr>
              <a:defRPr sz="1200"/>
            </a:lvl5pPr>
          </a:lstStyle>
          <a:p>
            <a:pPr lvl="0"/>
            <a:r>
              <a:rPr lang="en-US" dirty="0" smtClean="0"/>
              <a:t>Add Source and Notes here.</a:t>
            </a:r>
          </a:p>
        </p:txBody>
      </p:sp>
      <p:sp>
        <p:nvSpPr>
          <p:cNvPr id="10" name="Table Placeholder 9"/>
          <p:cNvSpPr>
            <a:spLocks noGrp="1"/>
          </p:cNvSpPr>
          <p:nvPr>
            <p:ph type="tbl" sz="quarter" idx="11"/>
          </p:nvPr>
        </p:nvSpPr>
        <p:spPr>
          <a:xfrm>
            <a:off x="354983" y="1045029"/>
            <a:ext cx="8443782" cy="4105469"/>
          </a:xfrm>
        </p:spPr>
        <p:txBody>
          <a:bodyPr/>
          <a:lstStyle>
            <a:lvl1pPr>
              <a:buNone/>
              <a:defRPr/>
            </a:lvl1pPr>
          </a:lstStyle>
          <a:p>
            <a:r>
              <a:rPr lang="en-US" dirty="0" smtClean="0"/>
              <a:t>Click icon to add table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19029834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5" name="Slide Number Placeholder 4"/>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spTree>
    <p:extLst>
      <p:ext uri="{BB962C8B-B14F-4D97-AF65-F5344CB8AC3E}">
        <p14:creationId xmlns:p14="http://schemas.microsoft.com/office/powerpoint/2010/main" val="3015587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4" name="Slide Number Placeholder 3"/>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spTree>
    <p:extLst>
      <p:ext uri="{BB962C8B-B14F-4D97-AF65-F5344CB8AC3E}">
        <p14:creationId xmlns:p14="http://schemas.microsoft.com/office/powerpoint/2010/main" val="29164812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4" name="Slide Number Placeholder 3"/>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grpSp>
        <p:nvGrpSpPr>
          <p:cNvPr id="5" name="Group 1"/>
          <p:cNvGrpSpPr>
            <a:grpSpLocks/>
          </p:cNvGrpSpPr>
          <p:nvPr userDrawn="1"/>
        </p:nvGrpSpPr>
        <p:grpSpPr bwMode="auto">
          <a:xfrm>
            <a:off x="2091899" y="2690623"/>
            <a:ext cx="4933450" cy="1210810"/>
            <a:chOff x="2067" y="2109"/>
            <a:chExt cx="2461" cy="604"/>
          </a:xfrm>
        </p:grpSpPr>
        <p:sp>
          <p:nvSpPr>
            <p:cNvPr id="6"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
        <p:nvSpPr>
          <p:cNvPr id="11" name="Rectangle 10"/>
          <p:cNvSpPr/>
          <p:nvPr userDrawn="1"/>
        </p:nvSpPr>
        <p:spPr>
          <a:xfrm>
            <a:off x="457200" y="5652882"/>
            <a:ext cx="8229600" cy="461665"/>
          </a:xfrm>
          <a:prstGeom prst="rect">
            <a:avLst/>
          </a:prstGeom>
        </p:spPr>
        <p:txBody>
          <a:bodyPr wrap="square" lIns="0" tIns="0" rIns="0" bIns="0">
            <a:noAutofit/>
          </a:bodyPr>
          <a:lstStyle/>
          <a:p>
            <a:pPr defTabSz="914400"/>
            <a:r>
              <a:rPr lang="en-US" sz="800" dirty="0" smtClean="0">
                <a:solidFill>
                  <a:srgbClr val="696969"/>
                </a:solidFill>
              </a:rPr>
              <a:t>This information is proprietary and highly confidential. Any unauthorized dissemination, </a:t>
            </a:r>
            <a:br>
              <a:rPr lang="en-US" sz="800" dirty="0" smtClean="0">
                <a:solidFill>
                  <a:srgbClr val="696969"/>
                </a:solidFill>
              </a:rPr>
            </a:br>
            <a:r>
              <a:rPr lang="en-US" sz="800" dirty="0" smtClean="0">
                <a:solidFill>
                  <a:srgbClr val="696969"/>
                </a:solidFill>
              </a:rPr>
              <a:t>distribution or copying is strictly prohibited. Any violation of this prohibition may be subject </a:t>
            </a:r>
            <a:br>
              <a:rPr lang="en-US" sz="800" dirty="0" smtClean="0">
                <a:solidFill>
                  <a:srgbClr val="696969"/>
                </a:solidFill>
              </a:rPr>
            </a:br>
            <a:r>
              <a:rPr lang="en-US" sz="800" dirty="0" smtClean="0">
                <a:solidFill>
                  <a:srgbClr val="696969"/>
                </a:solidFill>
              </a:rPr>
              <a:t>to penalties and recourse under the law. Copyright 2016 Vizient, Inc. All rights reserved.</a:t>
            </a:r>
            <a:endParaRPr lang="en-US" sz="800" dirty="0">
              <a:solidFill>
                <a:srgbClr val="696969"/>
              </a:solidFill>
            </a:endParaRPr>
          </a:p>
        </p:txBody>
      </p:sp>
      <p:sp>
        <p:nvSpPr>
          <p:cNvPr id="13" name="Text Placeholder 12"/>
          <p:cNvSpPr>
            <a:spLocks noGrp="1"/>
          </p:cNvSpPr>
          <p:nvPr>
            <p:ph type="body" sz="quarter" idx="13"/>
          </p:nvPr>
        </p:nvSpPr>
        <p:spPr>
          <a:xfrm>
            <a:off x="457200" y="5123328"/>
            <a:ext cx="8229600" cy="421063"/>
          </a:xfrm>
        </p:spPr>
        <p:txBody>
          <a:bodyPr wrap="square" lIns="0" tIns="0" rIns="0" bIns="0">
            <a:noAutofit/>
          </a:bodyPr>
          <a:lstStyle>
            <a:lvl1pPr algn="l">
              <a:defRPr sz="1400"/>
            </a:lvl1pPr>
            <a:lvl2pPr algn="ctr">
              <a:defRPr sz="1400"/>
            </a:lvl2pPr>
            <a:lvl3pPr algn="ctr">
              <a:defRPr sz="1400"/>
            </a:lvl3pPr>
            <a:lvl4pPr algn="ctr">
              <a:defRPr sz="1400"/>
            </a:lvl4pPr>
            <a:lvl5pPr algn="ctr">
              <a:defRPr sz="1400"/>
            </a:lvl5pPr>
          </a:lstStyle>
          <a:p>
            <a:pPr lvl="0"/>
            <a:r>
              <a:rPr lang="en-US" smtClean="0"/>
              <a:t>Click to edit Master text styles</a:t>
            </a:r>
          </a:p>
        </p:txBody>
      </p:sp>
    </p:spTree>
    <p:extLst>
      <p:ext uri="{BB962C8B-B14F-4D97-AF65-F5344CB8AC3E}">
        <p14:creationId xmlns:p14="http://schemas.microsoft.com/office/powerpoint/2010/main" val="23763900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gure or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chemeClr val="tx1"/>
                </a:solidFill>
              </a:defRPr>
            </a:lvl1pPr>
          </a:lstStyle>
          <a:p>
            <a:r>
              <a:rPr lang="en-US" dirty="0" smtClean="0"/>
              <a:t>Figure or Chart Title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5" name="Text Placeholder 7"/>
          <p:cNvSpPr>
            <a:spLocks noGrp="1"/>
          </p:cNvSpPr>
          <p:nvPr>
            <p:ph type="body" sz="quarter" idx="10" hasCustomPrompt="1"/>
          </p:nvPr>
        </p:nvSpPr>
        <p:spPr>
          <a:xfrm>
            <a:off x="354983" y="5272161"/>
            <a:ext cx="8443782" cy="914400"/>
          </a:xfrm>
        </p:spPr>
        <p:txBody>
          <a:bodyPr>
            <a:noAutofit/>
          </a:bodyPr>
          <a:lstStyle>
            <a:lvl1pPr marL="709613" indent="-1074738">
              <a:buNone/>
              <a:defRPr sz="1200" baseline="0"/>
            </a:lvl1pPr>
            <a:lvl2pPr>
              <a:defRPr sz="1200"/>
            </a:lvl2pPr>
            <a:lvl3pPr>
              <a:defRPr sz="1200"/>
            </a:lvl3pPr>
            <a:lvl4pPr>
              <a:defRPr sz="1200"/>
            </a:lvl4pPr>
            <a:lvl5pPr>
              <a:defRPr sz="1200"/>
            </a:lvl5pPr>
          </a:lstStyle>
          <a:p>
            <a:pPr lvl="0"/>
            <a:r>
              <a:rPr lang="en-US" dirty="0" smtClean="0"/>
              <a:t>Add Source and Notes here.</a:t>
            </a:r>
          </a:p>
        </p:txBody>
      </p:sp>
      <p:sp>
        <p:nvSpPr>
          <p:cNvPr id="7" name="Chart Placeholder 6"/>
          <p:cNvSpPr>
            <a:spLocks noGrp="1"/>
          </p:cNvSpPr>
          <p:nvPr>
            <p:ph type="chart" sz="quarter" idx="11"/>
          </p:nvPr>
        </p:nvSpPr>
        <p:spPr>
          <a:xfrm>
            <a:off x="354983" y="1035698"/>
            <a:ext cx="8443782" cy="4124131"/>
          </a:xfrm>
        </p:spPr>
        <p:txBody>
          <a:bodyPr/>
          <a:lstStyle>
            <a:lvl1pPr>
              <a:buNone/>
              <a:defRPr/>
            </a:lvl1pPr>
          </a:lstStyle>
          <a:p>
            <a:r>
              <a:rPr lang="en-US" dirty="0" smtClean="0"/>
              <a:t>Click icon to add chart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167458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1"/>
                </a:solidFill>
              </a:defRPr>
            </a:lvl1pPr>
          </a:lstStyle>
          <a:p>
            <a:r>
              <a:rPr lang="en-US" smtClean="0"/>
              <a:t>Click to edit Master title style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3854354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Bullets --no banner graphic">
    <p:spTree>
      <p:nvGrpSpPr>
        <p:cNvPr id="1" name=""/>
        <p:cNvGrpSpPr/>
        <p:nvPr/>
      </p:nvGrpSpPr>
      <p:grpSpPr>
        <a:xfrm>
          <a:off x="0" y="0"/>
          <a:ext cx="0" cy="0"/>
          <a:chOff x="0" y="0"/>
          <a:chExt cx="0" cy="0"/>
        </a:xfrm>
      </p:grpSpPr>
      <p:sp>
        <p:nvSpPr>
          <p:cNvPr id="5" name="Content Placeholder 2"/>
          <p:cNvSpPr>
            <a:spLocks noGrp="1"/>
          </p:cNvSpPr>
          <p:nvPr>
            <p:ph idx="13"/>
          </p:nvPr>
        </p:nvSpPr>
        <p:spPr>
          <a:xfrm>
            <a:off x="996696" y="1325880"/>
            <a:ext cx="7368988" cy="4102474"/>
          </a:xfrm>
        </p:spPr>
        <p:txBody>
          <a:bodyPr/>
          <a:lstStyle>
            <a:lvl1pPr>
              <a:spcBef>
                <a:spcPts val="1000"/>
              </a:spcBef>
              <a:spcAft>
                <a:spcPts val="600"/>
              </a:spcAft>
              <a:buClr>
                <a:schemeClr val="tx1"/>
              </a:buClr>
              <a:buSzPct val="100000"/>
              <a:buFont typeface="Arial" pitchFamily="34" charset="0"/>
              <a:buChar char="•"/>
              <a:defRPr lang="en-US" sz="2000" b="1" kern="1200" dirty="0" smtClean="0">
                <a:solidFill>
                  <a:schemeClr val="tx1"/>
                </a:solidFill>
                <a:latin typeface="Arial" pitchFamily="34" charset="0"/>
                <a:ea typeface="+mj-ea"/>
                <a:cs typeface="Arial" pitchFamily="34" charset="0"/>
              </a:defRPr>
            </a:lvl1pPr>
            <a:lvl2pPr>
              <a:buClr>
                <a:schemeClr val="tx1"/>
              </a:buClr>
              <a:defRPr sz="1800" b="1">
                <a:solidFill>
                  <a:schemeClr val="tx1"/>
                </a:solidFill>
                <a:latin typeface="Arial" pitchFamily="34" charset="0"/>
                <a:cs typeface="Arial" pitchFamily="34" charset="0"/>
              </a:defRPr>
            </a:lvl2pPr>
            <a:lvl3pPr>
              <a:buClr>
                <a:schemeClr val="tx1"/>
              </a:buClr>
              <a:defRPr sz="2000">
                <a:solidFill>
                  <a:schemeClr val="tx1"/>
                </a:solidFill>
                <a:latin typeface="Arial" pitchFamily="34" charset="0"/>
                <a:cs typeface="Arial" pitchFamily="34" charset="0"/>
              </a:defRPr>
            </a:lvl3pPr>
            <a:lvl4pPr>
              <a:buClr>
                <a:srgbClr val="CE1141"/>
              </a:buClr>
              <a:defRPr>
                <a:solidFill>
                  <a:schemeClr val="tx1"/>
                </a:solidFill>
                <a:latin typeface="Arial" pitchFamily="34" charset="0"/>
                <a:cs typeface="Arial" pitchFamily="34" charset="0"/>
              </a:defRPr>
            </a:lvl4pPr>
            <a:lvl5pPr>
              <a:buClr>
                <a:srgbClr val="CE1141"/>
              </a:buCl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68096" y="27432"/>
            <a:ext cx="7395881" cy="667512"/>
          </a:xfrm>
        </p:spPr>
        <p:txBody>
          <a:bodyPr/>
          <a:lstStyle>
            <a:lvl1pPr>
              <a:defRPr sz="28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7" name="TextBox 6"/>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2184943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53200" y="6356350"/>
            <a:ext cx="2133600" cy="365125"/>
          </a:xfrm>
          <a:prstGeom prst="rect">
            <a:avLst/>
          </a:prstGeom>
        </p:spPr>
        <p:txBody>
          <a:bodyPr/>
          <a:lstStyle>
            <a:lvl1pPr>
              <a:defRPr>
                <a:solidFill>
                  <a:srgbClr val="000000"/>
                </a:solidFill>
              </a:defRPr>
            </a:lvl1pPr>
          </a:lstStyle>
          <a:p>
            <a:pPr>
              <a:defRPr/>
            </a:pPr>
            <a:fld id="{F0507842-9BB5-40E2-A2EE-923697D830AD}" type="slidenum">
              <a:rPr lang="en-US" smtClean="0"/>
              <a:pPr>
                <a:defRPr/>
              </a:pPr>
              <a:t>‹#›</a:t>
            </a:fld>
            <a:endParaRPr lang="en-US" dirty="0"/>
          </a:p>
        </p:txBody>
      </p:sp>
    </p:spTree>
    <p:extLst>
      <p:ext uri="{BB962C8B-B14F-4D97-AF65-F5344CB8AC3E}">
        <p14:creationId xmlns:p14="http://schemas.microsoft.com/office/powerpoint/2010/main" val="8329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4175" y="203200"/>
            <a:ext cx="8448675"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508000" y="1841500"/>
            <a:ext cx="82423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txBox="1">
            <a:spLocks/>
          </p:cNvSpPr>
          <p:nvPr userDrawn="1"/>
        </p:nvSpPr>
        <p:spPr>
          <a:xfrm>
            <a:off x="4350657" y="6298905"/>
            <a:ext cx="442686" cy="365125"/>
          </a:xfrm>
          <a:prstGeom prst="rect">
            <a:avLst/>
          </a:prstGeom>
        </p:spPr>
        <p:txBody>
          <a:bodyPr/>
          <a:lstStyle>
            <a:lvl1pPr>
              <a:defRPr/>
            </a:lvl1pPr>
          </a:lstStyle>
          <a:p>
            <a:pPr algn="ctr" defTabSz="914400" eaLnBrk="0" fontAlgn="base" hangingPunct="0">
              <a:spcBef>
                <a:spcPct val="50000"/>
              </a:spcBef>
              <a:spcAft>
                <a:spcPct val="0"/>
              </a:spcAft>
              <a:defRPr/>
            </a:pPr>
            <a:fld id="{0E68CEE3-F570-4915-A5A9-A3387A82AA8A}" type="slidenum">
              <a:rPr lang="en-US" sz="1200" b="1" smtClean="0">
                <a:solidFill>
                  <a:srgbClr val="EEECE1"/>
                </a:solidFill>
              </a:rPr>
              <a:pPr algn="ctr" defTabSz="914400" eaLnBrk="0" fontAlgn="base" hangingPunct="0">
                <a:spcBef>
                  <a:spcPct val="50000"/>
                </a:spcBef>
                <a:spcAft>
                  <a:spcPct val="0"/>
                </a:spcAft>
                <a:defRPr/>
              </a:pPr>
              <a:t>‹#›</a:t>
            </a:fld>
            <a:endParaRPr lang="en-US" sz="1200" b="1" dirty="0">
              <a:solidFill>
                <a:srgbClr val="EEECE1"/>
              </a:solidFill>
            </a:endParaRPr>
          </a:p>
        </p:txBody>
      </p:sp>
    </p:spTree>
    <p:extLst>
      <p:ext uri="{BB962C8B-B14F-4D97-AF65-F5344CB8AC3E}">
        <p14:creationId xmlns:p14="http://schemas.microsoft.com/office/powerpoint/2010/main" val="181904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95612" y="2130425"/>
            <a:ext cx="5809721" cy="1470025"/>
          </a:xfrm>
        </p:spPr>
        <p:txBody>
          <a:bodyPr>
            <a:normAutofit/>
          </a:bodyPr>
          <a:lstStyle>
            <a:lvl1pPr>
              <a:defRPr sz="2600" b="1" baseline="0">
                <a:solidFill>
                  <a:schemeClr val="tx1"/>
                </a:solidFill>
                <a:latin typeface="Arial Black" pitchFamily="34" charset="0"/>
                <a:cs typeface="Arial" pitchFamily="34"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2995612" y="3851910"/>
            <a:ext cx="5737862" cy="594788"/>
          </a:xfrm>
        </p:spPr>
        <p:txBody>
          <a:bodyPr lIns="0" tIns="0" rIns="0" bIns="0">
            <a:normAutofit/>
          </a:bodyPr>
          <a:lstStyle>
            <a:lvl1pPr marL="0" indent="0" algn="l">
              <a:buNone/>
              <a:defRPr sz="1500" baseline="0">
                <a:solidFill>
                  <a:schemeClr val="tx1"/>
                </a:solidFill>
                <a:latin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at the xxx Conference, city, state (location)</a:t>
            </a:r>
          </a:p>
        </p:txBody>
      </p:sp>
      <p:cxnSp>
        <p:nvCxnSpPr>
          <p:cNvPr id="5" name="Straight Connector 4"/>
          <p:cNvCxnSpPr/>
          <p:nvPr userDrawn="1"/>
        </p:nvCxnSpPr>
        <p:spPr>
          <a:xfrm>
            <a:off x="2988733" y="3717400"/>
            <a:ext cx="533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2988733" y="4909075"/>
            <a:ext cx="533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228600" y="5791200"/>
            <a:ext cx="8686800" cy="7450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Connector 12"/>
          <p:cNvCxnSpPr/>
          <p:nvPr userDrawn="1"/>
        </p:nvCxnSpPr>
        <p:spPr>
          <a:xfrm>
            <a:off x="232120" y="6153679"/>
            <a:ext cx="8674812" cy="1588"/>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0" hasCustomPrompt="1"/>
          </p:nvPr>
        </p:nvSpPr>
        <p:spPr>
          <a:xfrm>
            <a:off x="2915603" y="2411095"/>
            <a:ext cx="5806440" cy="914400"/>
          </a:xfrm>
        </p:spPr>
        <p:txBody>
          <a:bodyPr>
            <a:noAutofit/>
          </a:bodyPr>
          <a:lstStyle>
            <a:lvl1pPr>
              <a:buNone/>
              <a:defRPr sz="2600" b="0">
                <a:solidFill>
                  <a:schemeClr val="tx1"/>
                </a:solidFill>
                <a:latin typeface="Arial" pitchFamily="34" charset="0"/>
                <a:cs typeface="Arial" pitchFamily="34" charset="0"/>
              </a:defRPr>
            </a:lvl1pPr>
            <a:lvl2pPr>
              <a:defRPr sz="2600">
                <a:latin typeface="Arial" pitchFamily="34" charset="0"/>
                <a:cs typeface="Arial" pitchFamily="34" charset="0"/>
              </a:defRPr>
            </a:lvl2pPr>
            <a:lvl3pPr>
              <a:defRPr sz="2600">
                <a:latin typeface="Arial" pitchFamily="34" charset="0"/>
                <a:cs typeface="Arial" pitchFamily="34" charset="0"/>
              </a:defRPr>
            </a:lvl3pPr>
            <a:lvl4pPr>
              <a:defRPr sz="2600">
                <a:latin typeface="Arial" pitchFamily="34" charset="0"/>
                <a:cs typeface="Arial" pitchFamily="34" charset="0"/>
              </a:defRPr>
            </a:lvl4pPr>
            <a:lvl5pPr>
              <a:defRPr sz="2600">
                <a:latin typeface="Arial" pitchFamily="34" charset="0"/>
                <a:cs typeface="Arial" pitchFamily="34" charset="0"/>
              </a:defRPr>
            </a:lvl5pPr>
          </a:lstStyle>
          <a:p>
            <a:pPr lvl="0"/>
            <a:r>
              <a:rPr lang="en-US" dirty="0" smtClean="0"/>
              <a:t>Subtitle (after colon) in this font</a:t>
            </a:r>
            <a:endParaRPr lang="en-US" dirty="0"/>
          </a:p>
        </p:txBody>
      </p:sp>
      <p:sp>
        <p:nvSpPr>
          <p:cNvPr id="22" name="Text Placeholder 21"/>
          <p:cNvSpPr>
            <a:spLocks noGrp="1"/>
          </p:cNvSpPr>
          <p:nvPr>
            <p:ph type="body" sz="quarter" idx="11" hasCustomPrompt="1"/>
          </p:nvPr>
        </p:nvSpPr>
        <p:spPr>
          <a:xfrm>
            <a:off x="2898648" y="5132388"/>
            <a:ext cx="5806440" cy="914400"/>
          </a:xfrm>
        </p:spPr>
        <p:txBody>
          <a:bodyPr>
            <a:normAutofit/>
          </a:bodyPr>
          <a:lstStyle>
            <a:lvl1pPr>
              <a:spcBef>
                <a:spcPct val="20000"/>
              </a:spcBef>
              <a:buNone/>
              <a:defRPr sz="1600">
                <a:latin typeface="Arial" pitchFamily="34" charset="0"/>
                <a:cs typeface="Arial" pitchFamily="34" charset="0"/>
              </a:defRPr>
            </a:lvl1pPr>
          </a:lstStyle>
          <a:p>
            <a:pPr lvl="0">
              <a:spcBef>
                <a:spcPct val="20000"/>
              </a:spcBef>
            </a:pPr>
            <a:r>
              <a:rPr kumimoji="0" lang="en-US" sz="1600" u="none" strike="noStrike" kern="1200" cap="none" spc="0" normalizeH="0" baseline="0" noProof="0" dirty="0" smtClean="0">
                <a:ln>
                  <a:noFill/>
                </a:ln>
                <a:solidFill>
                  <a:schemeClr val="tx1"/>
                </a:solidFill>
                <a:effectLst/>
                <a:uLnTx/>
                <a:uFillTx/>
                <a:latin typeface="Arial"/>
                <a:ea typeface="+mn-ea"/>
                <a:cs typeface="Arial"/>
              </a:rPr>
              <a:t>Author • Author</a:t>
            </a:r>
            <a:r>
              <a:rPr lang="en-US" sz="1600" dirty="0" smtClean="0">
                <a:latin typeface="Arial"/>
                <a:cs typeface="Arial"/>
              </a:rPr>
              <a:t>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a:p>
            <a:pPr lvl="0">
              <a:spcBef>
                <a:spcPct val="20000"/>
              </a:spcBef>
            </a:pPr>
            <a:r>
              <a:rPr lang="en-US" sz="1600" dirty="0" smtClean="0">
                <a:latin typeface="Arial"/>
                <a:cs typeface="Arial"/>
              </a:rPr>
              <a:t>Author • Author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16" name="Text Placeholder 15"/>
          <p:cNvSpPr>
            <a:spLocks noGrp="1"/>
          </p:cNvSpPr>
          <p:nvPr>
            <p:ph type="body" sz="quarter" idx="12" hasCustomPrompt="1"/>
          </p:nvPr>
        </p:nvSpPr>
        <p:spPr>
          <a:xfrm>
            <a:off x="2896235" y="4610100"/>
            <a:ext cx="5859146" cy="335598"/>
          </a:xfrm>
        </p:spPr>
        <p:txBody>
          <a:bodyPr>
            <a:normAutofit/>
          </a:bodyPr>
          <a:lstStyle>
            <a:lvl1pPr>
              <a:buNone/>
              <a:defRPr sz="1500" baseline="0">
                <a:latin typeface="Arial Black" pitchFamily="34" charset="0"/>
              </a:defRPr>
            </a:lvl1pPr>
          </a:lstStyle>
          <a:p>
            <a:pPr lvl="0"/>
            <a:r>
              <a:rPr lang="en-US" dirty="0" smtClean="0"/>
              <a:t>Enter conference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487" y="147786"/>
            <a:ext cx="1825483" cy="674367"/>
          </a:xfrm>
          <a:prstGeom prst="rect">
            <a:avLst/>
          </a:prstGeom>
        </p:spPr>
      </p:pic>
    </p:spTree>
    <p:extLst>
      <p:ext uri="{BB962C8B-B14F-4D97-AF65-F5344CB8AC3E}">
        <p14:creationId xmlns:p14="http://schemas.microsoft.com/office/powerpoint/2010/main" val="1028650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ert Text--One-Column">
    <p:spTree>
      <p:nvGrpSpPr>
        <p:cNvPr id="1" name=""/>
        <p:cNvGrpSpPr/>
        <p:nvPr/>
      </p:nvGrpSpPr>
      <p:grpSpPr>
        <a:xfrm>
          <a:off x="0" y="0"/>
          <a:ext cx="0" cy="0"/>
          <a:chOff x="0" y="0"/>
          <a:chExt cx="0" cy="0"/>
        </a:xfrm>
      </p:grpSpPr>
      <p:sp>
        <p:nvSpPr>
          <p:cNvPr id="2" name="Title 1"/>
          <p:cNvSpPr>
            <a:spLocks noGrp="1"/>
          </p:cNvSpPr>
          <p:nvPr>
            <p:ph type="title"/>
          </p:nvPr>
        </p:nvSpPr>
        <p:spPr>
          <a:xfrm>
            <a:off x="232120" y="310243"/>
            <a:ext cx="8454680" cy="612618"/>
          </a:xfrm>
        </p:spPr>
        <p:txBody>
          <a:bodyPr>
            <a:normAutofit/>
          </a:bodyPr>
          <a:lstStyle>
            <a:lvl1pPr algn="ctr">
              <a:defRPr sz="2300"/>
            </a:lvl1pPr>
          </a:lstStyle>
          <a:p>
            <a:r>
              <a:rPr lang="en-US" smtClean="0"/>
              <a:t>Click to edit Master title style</a:t>
            </a:r>
            <a:endParaRPr lang="en-US" dirty="0"/>
          </a:p>
        </p:txBody>
      </p:sp>
      <p:sp>
        <p:nvSpPr>
          <p:cNvPr id="5" name="TextBox 4"/>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12" name="Text Placeholder 11"/>
          <p:cNvSpPr>
            <a:spLocks noGrp="1"/>
          </p:cNvSpPr>
          <p:nvPr>
            <p:ph type="body" sz="quarter" idx="11"/>
          </p:nvPr>
        </p:nvSpPr>
        <p:spPr>
          <a:xfrm>
            <a:off x="457200" y="1173480"/>
            <a:ext cx="8229599" cy="4846320"/>
          </a:xfrm>
        </p:spPr>
        <p:txBody>
          <a:bodyPr/>
          <a:lstStyle>
            <a:lvl1pPr marL="228600" indent="-228600">
              <a:spcBef>
                <a:spcPts val="1000"/>
              </a:spcBef>
              <a:spcAft>
                <a:spcPts val="600"/>
              </a:spcAft>
              <a:buClr>
                <a:schemeClr val="tx1"/>
              </a:buClr>
              <a:buSzPct val="115000"/>
              <a:defRPr sz="2000" b="1">
                <a:latin typeface="Arial Bold" pitchFamily="34" charset="0"/>
                <a:cs typeface="Arial Bold" pitchFamily="34" charset="0"/>
              </a:defRPr>
            </a:lvl1pPr>
            <a:lvl2pPr marL="457200" indent="-228600">
              <a:spcBef>
                <a:spcPts val="300"/>
              </a:spcBef>
              <a:spcAft>
                <a:spcPts val="300"/>
              </a:spcAft>
              <a:buClr>
                <a:schemeClr val="tx1"/>
              </a:buClr>
              <a:defRPr sz="1700" b="1">
                <a:latin typeface="Arial Bold" pitchFamily="34" charset="0"/>
                <a:cs typeface="Arial Bold" pitchFamily="34" charset="0"/>
              </a:defRPr>
            </a:lvl2pPr>
            <a:lvl3pPr marL="685800" indent="-228600">
              <a:spcBef>
                <a:spcPts val="300"/>
              </a:spcBef>
              <a:buClr>
                <a:schemeClr val="tx1"/>
              </a:buClr>
              <a:defRPr sz="17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776256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ert Text--Two-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6" name="Text Placeholder 11"/>
          <p:cNvSpPr>
            <a:spLocks noGrp="1"/>
          </p:cNvSpPr>
          <p:nvPr>
            <p:ph type="body" sz="quarter" idx="11"/>
          </p:nvPr>
        </p:nvSpPr>
        <p:spPr>
          <a:xfrm>
            <a:off x="457200" y="1642188"/>
            <a:ext cx="4021493" cy="4273420"/>
          </a:xfrm>
        </p:spPr>
        <p:txBody>
          <a:bodyPr/>
          <a:lstStyle>
            <a:lvl1pPr marL="228600" indent="-228600">
              <a:spcBef>
                <a:spcPts val="1000"/>
              </a:spcBef>
              <a:spcAft>
                <a:spcPts val="600"/>
              </a:spcAft>
              <a:buClr>
                <a:schemeClr val="tx1"/>
              </a:buClr>
              <a:buSzPct val="115000"/>
              <a:defRPr sz="1600" b="1">
                <a:latin typeface="Arial Bold" pitchFamily="34" charset="0"/>
                <a:cs typeface="Arial Bold" pitchFamily="34" charset="0"/>
              </a:defRPr>
            </a:lvl1pPr>
            <a:lvl2pPr marL="457200" indent="-228600">
              <a:spcBef>
                <a:spcPts val="300"/>
              </a:spcBef>
              <a:spcAft>
                <a:spcPts val="300"/>
              </a:spcAft>
              <a:buClr>
                <a:schemeClr val="tx1"/>
              </a:buClr>
              <a:defRPr sz="1600">
                <a:latin typeface="Arial Bold" pitchFamily="34" charset="0"/>
                <a:cs typeface="Arial Bold" pitchFamily="34" charset="0"/>
              </a:defRPr>
            </a:lvl2pPr>
            <a:lvl3pPr marL="685800" indent="-228600">
              <a:spcBef>
                <a:spcPts val="300"/>
              </a:spcBef>
              <a:buClr>
                <a:schemeClr val="tx1"/>
              </a:buClr>
              <a:defRPr sz="14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8" name="Text Placeholder 11"/>
          <p:cNvSpPr>
            <a:spLocks noGrp="1"/>
          </p:cNvSpPr>
          <p:nvPr>
            <p:ph type="body" sz="quarter" idx="13"/>
          </p:nvPr>
        </p:nvSpPr>
        <p:spPr>
          <a:xfrm>
            <a:off x="4702624" y="1642188"/>
            <a:ext cx="3984175" cy="4273420"/>
          </a:xfrm>
        </p:spPr>
        <p:txBody>
          <a:bodyPr/>
          <a:lstStyle>
            <a:lvl1pPr marL="228600" indent="-228600">
              <a:spcBef>
                <a:spcPts val="1000"/>
              </a:spcBef>
              <a:spcAft>
                <a:spcPts val="600"/>
              </a:spcAft>
              <a:buClr>
                <a:schemeClr val="tx1"/>
              </a:buClr>
              <a:buSzPct val="115000"/>
              <a:defRPr sz="1600" b="1">
                <a:latin typeface="Arial Bold" pitchFamily="34" charset="0"/>
                <a:cs typeface="Arial Bold" pitchFamily="34" charset="0"/>
              </a:defRPr>
            </a:lvl1pPr>
            <a:lvl2pPr marL="457200" indent="-228600">
              <a:spcBef>
                <a:spcPts val="300"/>
              </a:spcBef>
              <a:spcAft>
                <a:spcPts val="300"/>
              </a:spcAft>
              <a:buClr>
                <a:schemeClr val="tx1"/>
              </a:buClr>
              <a:defRPr sz="1600">
                <a:latin typeface="Arial Bold" pitchFamily="34" charset="0"/>
                <a:cs typeface="Arial Bold" pitchFamily="34" charset="0"/>
              </a:defRPr>
            </a:lvl2pPr>
            <a:lvl3pPr marL="685800" indent="-228600">
              <a:spcBef>
                <a:spcPts val="300"/>
              </a:spcBef>
              <a:buClr>
                <a:schemeClr val="tx1"/>
              </a:buClr>
              <a:defRPr sz="14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7" name="Text Placeholder 2"/>
          <p:cNvSpPr>
            <a:spLocks noGrp="1"/>
          </p:cNvSpPr>
          <p:nvPr userDrawn="1">
            <p:ph type="body" sz="quarter" idx="10"/>
          </p:nvPr>
        </p:nvSpPr>
        <p:spPr>
          <a:xfrm>
            <a:off x="457199" y="1166813"/>
            <a:ext cx="4021495" cy="475375"/>
          </a:xfrm>
        </p:spPr>
        <p:txBody>
          <a:bodyPr>
            <a:normAutofit/>
          </a:bodyPr>
          <a:lstStyle>
            <a:lvl1pPr marL="0" indent="0">
              <a:spcBef>
                <a:spcPts val="0"/>
              </a:spcBef>
              <a:buNone/>
              <a:defRPr sz="1800">
                <a:solidFill>
                  <a:schemeClr val="tx1"/>
                </a:solidFill>
                <a:latin typeface="Arial Black" pitchFamily="34" charset="0"/>
              </a:defRPr>
            </a:lvl1pPr>
          </a:lstStyle>
          <a:p>
            <a:pPr lvl="0"/>
            <a:r>
              <a:rPr lang="en-US" smtClean="0"/>
              <a:t>Click to edit Master text styles</a:t>
            </a:r>
          </a:p>
        </p:txBody>
      </p:sp>
      <p:sp>
        <p:nvSpPr>
          <p:cNvPr id="9" name="Text Placeholder 4"/>
          <p:cNvSpPr>
            <a:spLocks noGrp="1"/>
          </p:cNvSpPr>
          <p:nvPr userDrawn="1">
            <p:ph type="body" sz="quarter" idx="12"/>
          </p:nvPr>
        </p:nvSpPr>
        <p:spPr>
          <a:xfrm>
            <a:off x="4702624" y="1166813"/>
            <a:ext cx="3984175" cy="475375"/>
          </a:xfrm>
        </p:spPr>
        <p:txBody>
          <a:bodyPr>
            <a:normAutofit/>
          </a:bodyPr>
          <a:lstStyle>
            <a:lvl1pPr marL="0" indent="0">
              <a:spcBef>
                <a:spcPts val="0"/>
              </a:spcBef>
              <a:buNone/>
              <a:defRPr sz="1800">
                <a:solidFill>
                  <a:schemeClr val="tx1"/>
                </a:solidFill>
                <a:latin typeface="Arial Black" pitchFamily="34" charset="0"/>
              </a:defRPr>
            </a:lvl1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219786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sert Text--One-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500">
                <a:solidFill>
                  <a:srgbClr val="10335A"/>
                </a:solidFill>
              </a:defRPr>
            </a:lvl1pPr>
          </a:lstStyle>
          <a:p>
            <a:r>
              <a:rPr lang="en-US" smtClean="0"/>
              <a:t>Click to edit Master title style</a:t>
            </a:r>
            <a:endParaRPr lang="en-US" dirty="0"/>
          </a:p>
        </p:txBody>
      </p:sp>
      <p:sp>
        <p:nvSpPr>
          <p:cNvPr id="5" name="TextBox 4"/>
          <p:cNvSpPr txBox="1"/>
          <p:nvPr/>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sp>
        <p:nvSpPr>
          <p:cNvPr id="12" name="Text Placeholder 11"/>
          <p:cNvSpPr>
            <a:spLocks noGrp="1"/>
          </p:cNvSpPr>
          <p:nvPr>
            <p:ph type="body" sz="quarter" idx="11"/>
          </p:nvPr>
        </p:nvSpPr>
        <p:spPr>
          <a:xfrm>
            <a:off x="457200" y="1173480"/>
            <a:ext cx="8229599" cy="4846320"/>
          </a:xfrm>
          <a:ln>
            <a:noFill/>
          </a:ln>
        </p:spPr>
        <p:txBody>
          <a:bodyPr/>
          <a:lstStyle>
            <a:lvl1pPr marL="228600" indent="-228600">
              <a:spcBef>
                <a:spcPts val="1000"/>
              </a:spcBef>
              <a:spcAft>
                <a:spcPts val="600"/>
              </a:spcAft>
              <a:buClr>
                <a:srgbClr val="10335A"/>
              </a:buClr>
              <a:buSzPct val="115000"/>
              <a:defRPr sz="2400" b="1">
                <a:solidFill>
                  <a:srgbClr val="10335A"/>
                </a:solidFill>
                <a:latin typeface="Arial Bold" pitchFamily="34" charset="0"/>
                <a:cs typeface="Arial Bold" pitchFamily="34" charset="0"/>
              </a:defRPr>
            </a:lvl1pPr>
            <a:lvl2pPr marL="457200" indent="-228600">
              <a:spcBef>
                <a:spcPts val="300"/>
              </a:spcBef>
              <a:spcAft>
                <a:spcPts val="300"/>
              </a:spcAft>
              <a:buClr>
                <a:srgbClr val="10335A"/>
              </a:buClr>
              <a:defRPr sz="2000" b="1">
                <a:solidFill>
                  <a:srgbClr val="10335A"/>
                </a:solidFill>
                <a:latin typeface="Arial Bold" pitchFamily="34" charset="0"/>
                <a:cs typeface="Arial Bold" pitchFamily="34" charset="0"/>
              </a:defRPr>
            </a:lvl2pPr>
            <a:lvl3pPr marL="685800" indent="-228600">
              <a:spcBef>
                <a:spcPts val="300"/>
              </a:spcBef>
              <a:buClr>
                <a:srgbClr val="10335A"/>
              </a:buClr>
              <a:defRPr sz="1800">
                <a:solidFill>
                  <a:srgbClr val="10335A"/>
                </a:solidFill>
              </a:defRPr>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7" name="TextBox 6"/>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12179683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2206888"/>
            <a:ext cx="7772400" cy="1500187"/>
          </a:xfrm>
        </p:spPr>
        <p:txBody>
          <a:bodyPr anchor="ctr">
            <a:normAutofit/>
          </a:bodyPr>
          <a:lstStyle>
            <a:lvl1pPr marL="0" indent="0" algn="ctr">
              <a:buNone/>
              <a:defRPr sz="2800" baseline="0">
                <a:solidFill>
                  <a:schemeClr val="tx1"/>
                </a:solidFill>
                <a:latin typeface="Arial Blac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Slide</a:t>
            </a:r>
          </a:p>
        </p:txBody>
      </p:sp>
      <p:sp>
        <p:nvSpPr>
          <p:cNvPr id="5" name="TextBox 4"/>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834442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chemeClr val="tx1"/>
                </a:solidFill>
              </a:defRPr>
            </a:lvl1pPr>
          </a:lstStyle>
          <a:p>
            <a:r>
              <a:rPr lang="en-US" dirty="0" smtClean="0"/>
              <a:t>Table Title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8" name="Text Placeholder 7"/>
          <p:cNvSpPr>
            <a:spLocks noGrp="1"/>
          </p:cNvSpPr>
          <p:nvPr>
            <p:ph type="body" sz="quarter" idx="10" hasCustomPrompt="1"/>
          </p:nvPr>
        </p:nvSpPr>
        <p:spPr>
          <a:xfrm>
            <a:off x="354983" y="5272161"/>
            <a:ext cx="8443782" cy="914400"/>
          </a:xfrm>
        </p:spPr>
        <p:txBody>
          <a:bodyPr>
            <a:noAutofit/>
          </a:bodyPr>
          <a:lstStyle>
            <a:lvl1pPr marL="709613" indent="-1074738">
              <a:buNone/>
              <a:defRPr sz="1200" baseline="0"/>
            </a:lvl1pPr>
            <a:lvl2pPr>
              <a:defRPr sz="1200"/>
            </a:lvl2pPr>
            <a:lvl3pPr>
              <a:defRPr sz="1200"/>
            </a:lvl3pPr>
            <a:lvl4pPr>
              <a:defRPr sz="1200"/>
            </a:lvl4pPr>
            <a:lvl5pPr>
              <a:defRPr sz="1200"/>
            </a:lvl5pPr>
          </a:lstStyle>
          <a:p>
            <a:pPr lvl="0"/>
            <a:r>
              <a:rPr lang="en-US" dirty="0" smtClean="0"/>
              <a:t>Add Source and Notes here.</a:t>
            </a:r>
          </a:p>
        </p:txBody>
      </p:sp>
      <p:sp>
        <p:nvSpPr>
          <p:cNvPr id="10" name="Table Placeholder 9"/>
          <p:cNvSpPr>
            <a:spLocks noGrp="1"/>
          </p:cNvSpPr>
          <p:nvPr>
            <p:ph type="tbl" sz="quarter" idx="11"/>
          </p:nvPr>
        </p:nvSpPr>
        <p:spPr>
          <a:xfrm>
            <a:off x="354983" y="1045029"/>
            <a:ext cx="8443782" cy="4105469"/>
          </a:xfrm>
        </p:spPr>
        <p:txBody>
          <a:bodyPr/>
          <a:lstStyle>
            <a:lvl1pPr>
              <a:buNone/>
              <a:defRPr/>
            </a:lvl1pPr>
          </a:lstStyle>
          <a:p>
            <a:r>
              <a:rPr lang="en-US" dirty="0" smtClean="0"/>
              <a:t>Click icon to add table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1633668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gure or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chemeClr val="tx1"/>
                </a:solidFill>
              </a:defRPr>
            </a:lvl1pPr>
          </a:lstStyle>
          <a:p>
            <a:r>
              <a:rPr lang="en-US" dirty="0" smtClean="0"/>
              <a:t>Figure or Chart Title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5" name="Text Placeholder 7"/>
          <p:cNvSpPr>
            <a:spLocks noGrp="1"/>
          </p:cNvSpPr>
          <p:nvPr>
            <p:ph type="body" sz="quarter" idx="10" hasCustomPrompt="1"/>
          </p:nvPr>
        </p:nvSpPr>
        <p:spPr>
          <a:xfrm>
            <a:off x="354983" y="5272161"/>
            <a:ext cx="8443782" cy="914400"/>
          </a:xfrm>
        </p:spPr>
        <p:txBody>
          <a:bodyPr>
            <a:noAutofit/>
          </a:bodyPr>
          <a:lstStyle>
            <a:lvl1pPr marL="709613" indent="-1074738">
              <a:buNone/>
              <a:defRPr sz="1200" baseline="0"/>
            </a:lvl1pPr>
            <a:lvl2pPr>
              <a:defRPr sz="1200"/>
            </a:lvl2pPr>
            <a:lvl3pPr>
              <a:defRPr sz="1200"/>
            </a:lvl3pPr>
            <a:lvl4pPr>
              <a:defRPr sz="1200"/>
            </a:lvl4pPr>
            <a:lvl5pPr>
              <a:defRPr sz="1200"/>
            </a:lvl5pPr>
          </a:lstStyle>
          <a:p>
            <a:pPr lvl="0"/>
            <a:r>
              <a:rPr lang="en-US" dirty="0" smtClean="0"/>
              <a:t>Add Source and Notes here.</a:t>
            </a:r>
          </a:p>
        </p:txBody>
      </p:sp>
      <p:sp>
        <p:nvSpPr>
          <p:cNvPr id="7" name="Chart Placeholder 6"/>
          <p:cNvSpPr>
            <a:spLocks noGrp="1"/>
          </p:cNvSpPr>
          <p:nvPr>
            <p:ph type="chart" sz="quarter" idx="11"/>
          </p:nvPr>
        </p:nvSpPr>
        <p:spPr>
          <a:xfrm>
            <a:off x="354983" y="1035698"/>
            <a:ext cx="8443782" cy="4124131"/>
          </a:xfrm>
        </p:spPr>
        <p:txBody>
          <a:bodyPr/>
          <a:lstStyle>
            <a:lvl1pPr>
              <a:buNone/>
              <a:defRPr/>
            </a:lvl1pPr>
          </a:lstStyle>
          <a:p>
            <a:r>
              <a:rPr lang="en-US" dirty="0" smtClean="0"/>
              <a:t>Click icon to add chart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2853866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1"/>
                </a:solidFill>
              </a:defRPr>
            </a:lvl1pPr>
          </a:lstStyle>
          <a:p>
            <a:r>
              <a:rPr lang="en-US" smtClean="0"/>
              <a:t>Click to edit Master title style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2055320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Bullets --no banner graphic">
    <p:spTree>
      <p:nvGrpSpPr>
        <p:cNvPr id="1" name=""/>
        <p:cNvGrpSpPr/>
        <p:nvPr/>
      </p:nvGrpSpPr>
      <p:grpSpPr>
        <a:xfrm>
          <a:off x="0" y="0"/>
          <a:ext cx="0" cy="0"/>
          <a:chOff x="0" y="0"/>
          <a:chExt cx="0" cy="0"/>
        </a:xfrm>
      </p:grpSpPr>
      <p:sp>
        <p:nvSpPr>
          <p:cNvPr id="5" name="Content Placeholder 2"/>
          <p:cNvSpPr>
            <a:spLocks noGrp="1"/>
          </p:cNvSpPr>
          <p:nvPr>
            <p:ph idx="13"/>
          </p:nvPr>
        </p:nvSpPr>
        <p:spPr>
          <a:xfrm>
            <a:off x="996696" y="1325880"/>
            <a:ext cx="7368988" cy="4102474"/>
          </a:xfrm>
        </p:spPr>
        <p:txBody>
          <a:bodyPr/>
          <a:lstStyle>
            <a:lvl1pPr>
              <a:spcBef>
                <a:spcPts val="1000"/>
              </a:spcBef>
              <a:spcAft>
                <a:spcPts val="600"/>
              </a:spcAft>
              <a:buClr>
                <a:schemeClr val="tx1"/>
              </a:buClr>
              <a:buSzPct val="100000"/>
              <a:buFont typeface="Arial" pitchFamily="34" charset="0"/>
              <a:buChar char="•"/>
              <a:defRPr lang="en-US" sz="2000" b="1" kern="1200" dirty="0" smtClean="0">
                <a:solidFill>
                  <a:schemeClr val="tx1"/>
                </a:solidFill>
                <a:latin typeface="Arial" pitchFamily="34" charset="0"/>
                <a:ea typeface="+mj-ea"/>
                <a:cs typeface="Arial" pitchFamily="34" charset="0"/>
              </a:defRPr>
            </a:lvl1pPr>
            <a:lvl2pPr>
              <a:buClr>
                <a:schemeClr val="tx1"/>
              </a:buClr>
              <a:defRPr sz="1800" b="1">
                <a:solidFill>
                  <a:schemeClr val="tx1"/>
                </a:solidFill>
                <a:latin typeface="Arial" pitchFamily="34" charset="0"/>
                <a:cs typeface="Arial" pitchFamily="34" charset="0"/>
              </a:defRPr>
            </a:lvl2pPr>
            <a:lvl3pPr>
              <a:buClr>
                <a:schemeClr val="tx1"/>
              </a:buClr>
              <a:defRPr sz="2000">
                <a:solidFill>
                  <a:schemeClr val="tx1"/>
                </a:solidFill>
                <a:latin typeface="Arial" pitchFamily="34" charset="0"/>
                <a:cs typeface="Arial" pitchFamily="34" charset="0"/>
              </a:defRPr>
            </a:lvl3pPr>
            <a:lvl4pPr>
              <a:buClr>
                <a:srgbClr val="CE1141"/>
              </a:buClr>
              <a:defRPr>
                <a:solidFill>
                  <a:schemeClr val="tx1"/>
                </a:solidFill>
                <a:latin typeface="Arial" pitchFamily="34" charset="0"/>
                <a:cs typeface="Arial" pitchFamily="34" charset="0"/>
              </a:defRPr>
            </a:lvl4pPr>
            <a:lvl5pPr>
              <a:buClr>
                <a:srgbClr val="CE1141"/>
              </a:buCl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68096" y="27432"/>
            <a:ext cx="7395881" cy="667512"/>
          </a:xfrm>
        </p:spPr>
        <p:txBody>
          <a:bodyPr/>
          <a:lstStyle>
            <a:lvl1pPr>
              <a:defRPr sz="28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7" name="TextBox 6"/>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64531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53200" y="6356350"/>
            <a:ext cx="2133600" cy="365125"/>
          </a:xfrm>
          <a:prstGeom prst="rect">
            <a:avLst/>
          </a:prstGeom>
        </p:spPr>
        <p:txBody>
          <a:bodyPr/>
          <a:lstStyle>
            <a:lvl1pPr>
              <a:defRPr>
                <a:solidFill>
                  <a:srgbClr val="000000"/>
                </a:solidFill>
              </a:defRPr>
            </a:lvl1pPr>
          </a:lstStyle>
          <a:p>
            <a:pPr>
              <a:defRPr/>
            </a:pPr>
            <a:fld id="{F0507842-9BB5-40E2-A2EE-923697D830AD}" type="slidenum">
              <a:rPr lang="en-US" smtClean="0"/>
              <a:pPr>
                <a:defRPr/>
              </a:pPr>
              <a:t>‹#›</a:t>
            </a:fld>
            <a:endParaRPr lang="en-US" dirty="0"/>
          </a:p>
        </p:txBody>
      </p:sp>
    </p:spTree>
    <p:extLst>
      <p:ext uri="{BB962C8B-B14F-4D97-AF65-F5344CB8AC3E}">
        <p14:creationId xmlns:p14="http://schemas.microsoft.com/office/powerpoint/2010/main" val="310415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10335A"/>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10335A"/>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BB51615-735B-4F21-BE1E-AC77A56C0E39}" type="slidenum">
              <a:rPr lang="en-US" altLang="en-US">
                <a:solidFill>
                  <a:srgbClr val="10335A"/>
                </a:solidFill>
              </a:rPr>
              <a:pPr/>
              <a:t>‹#›</a:t>
            </a:fld>
            <a:endParaRPr lang="en-US" altLang="en-US" dirty="0">
              <a:solidFill>
                <a:srgbClr val="10335A"/>
              </a:solidFill>
            </a:endParaRPr>
          </a:p>
        </p:txBody>
      </p:sp>
    </p:spTree>
    <p:extLst>
      <p:ext uri="{BB962C8B-B14F-4D97-AF65-F5344CB8AC3E}">
        <p14:creationId xmlns:p14="http://schemas.microsoft.com/office/powerpoint/2010/main" val="3055228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98607" y="5176734"/>
            <a:ext cx="7086422" cy="906864"/>
          </a:xfrm>
        </p:spPr>
        <p:txBody>
          <a:bodyPr/>
          <a:lstStyle>
            <a:lvl1pPr marL="0" indent="0" algn="l">
              <a:spcBef>
                <a:spcPts val="675"/>
              </a:spcBef>
              <a:buNone/>
              <a:defRPr baseline="0">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dirty="0" smtClean="0"/>
              <a:t>Subtitle or speaker name here</a:t>
            </a:r>
            <a:endParaRPr lang="en-US" dirty="0"/>
          </a:p>
        </p:txBody>
      </p:sp>
      <p:sp>
        <p:nvSpPr>
          <p:cNvPr id="10" name="Title 9"/>
          <p:cNvSpPr>
            <a:spLocks noGrp="1"/>
          </p:cNvSpPr>
          <p:nvPr>
            <p:ph type="title"/>
          </p:nvPr>
        </p:nvSpPr>
        <p:spPr>
          <a:xfrm>
            <a:off x="355229" y="3922849"/>
            <a:ext cx="8229600" cy="1064713"/>
          </a:xfrm>
        </p:spPr>
        <p:txBody>
          <a:bodyPr/>
          <a:lstStyle>
            <a:lvl1pPr>
              <a:defRPr sz="3301"/>
            </a:lvl1pPr>
          </a:lstStyle>
          <a:p>
            <a:r>
              <a:rPr lang="en-US" smtClean="0"/>
              <a:t>Click to edit Master title style</a:t>
            </a:r>
            <a:endParaRPr lang="en-US"/>
          </a:p>
        </p:txBody>
      </p:sp>
      <p:sp>
        <p:nvSpPr>
          <p:cNvPr id="4" name="Text Placeholder 3"/>
          <p:cNvSpPr>
            <a:spLocks noGrp="1"/>
          </p:cNvSpPr>
          <p:nvPr>
            <p:ph type="body" sz="quarter" idx="10" hasCustomPrompt="1"/>
          </p:nvPr>
        </p:nvSpPr>
        <p:spPr>
          <a:xfrm>
            <a:off x="6018019" y="6159170"/>
            <a:ext cx="2757014" cy="361950"/>
          </a:xfrm>
        </p:spPr>
        <p:txBody>
          <a:bodyPr>
            <a:normAutofit/>
          </a:bodyPr>
          <a:lstStyle>
            <a:lvl1pPr marL="0" indent="0" algn="r">
              <a:buNone/>
              <a:defRPr sz="1200" b="1" baseline="0">
                <a:solidFill>
                  <a:schemeClr val="tx2"/>
                </a:solidFill>
              </a:defRPr>
            </a:lvl1pPr>
          </a:lstStyle>
          <a:p>
            <a:pPr lvl="0"/>
            <a:r>
              <a:rPr lang="en-US" dirty="0" smtClean="0"/>
              <a:t>DEPARTMENT NAME</a:t>
            </a:r>
            <a:endParaRPr lang="en-US" dirty="0"/>
          </a:p>
        </p:txBody>
      </p:sp>
    </p:spTree>
    <p:extLst>
      <p:ext uri="{BB962C8B-B14F-4D97-AF65-F5344CB8AC3E}">
        <p14:creationId xmlns:p14="http://schemas.microsoft.com/office/powerpoint/2010/main" val="144140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DBA6F-539E-4916-BF40-B6ECF9E0E95A}"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1858706260"/>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248930"/>
            <a:ext cx="5790768" cy="3877234"/>
          </a:xfrm>
        </p:spPr>
        <p:txBody>
          <a:bodyPr>
            <a:normAutofit/>
          </a:bodyPr>
          <a:lstStyle>
            <a:lvl1pPr>
              <a:defRPr sz="1350"/>
            </a:lvl1pPr>
            <a:lvl2pPr>
              <a:defRPr sz="1350"/>
            </a:lvl2pPr>
            <a:lvl3pPr>
              <a:defRPr sz="135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53AE62-6B81-427E-95B7-E89EBD2B160E}"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5"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528478360"/>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2206888"/>
            <a:ext cx="7772400" cy="1500187"/>
          </a:xfrm>
        </p:spPr>
        <p:txBody>
          <a:bodyPr anchor="ctr">
            <a:normAutofit/>
          </a:bodyPr>
          <a:lstStyle>
            <a:lvl1pPr marL="0" indent="0" algn="ctr">
              <a:buNone/>
              <a:defRPr sz="2800" baseline="0">
                <a:solidFill>
                  <a:srgbClr val="10335A"/>
                </a:solidFill>
                <a:latin typeface="Arial Blac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Slide</a:t>
            </a:r>
          </a:p>
        </p:txBody>
      </p:sp>
      <p:sp>
        <p:nvSpPr>
          <p:cNvPr id="5" name="TextBox 4"/>
          <p:cNvSpPr txBox="1"/>
          <p:nvPr/>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sp>
        <p:nvSpPr>
          <p:cNvPr id="6" name="TextBox 5"/>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1988023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425885"/>
            <a:ext cx="5801165" cy="1064713"/>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2248930"/>
            <a:ext cx="5790768" cy="3877234"/>
          </a:xfrm>
        </p:spPr>
        <p:txBody>
          <a:bodyPr>
            <a:normAutofit/>
          </a:bodyPr>
          <a:lstStyle>
            <a:lvl1pPr>
              <a:defRPr sz="1350"/>
            </a:lvl1pPr>
            <a:lvl2pPr>
              <a:defRPr sz="1350"/>
            </a:lvl2pPr>
            <a:lvl3pPr>
              <a:defRPr sz="135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A183AF-31F7-4ABF-8E44-B50A7C74B14F}"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5"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
        <p:nvSpPr>
          <p:cNvPr id="11" name="Content Placeholder 10"/>
          <p:cNvSpPr>
            <a:spLocks noGrp="1"/>
          </p:cNvSpPr>
          <p:nvPr>
            <p:ph sz="quarter" idx="14"/>
          </p:nvPr>
        </p:nvSpPr>
        <p:spPr>
          <a:xfrm>
            <a:off x="6258364" y="1050324"/>
            <a:ext cx="2429508" cy="5096476"/>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374444842"/>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Content and Call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25885"/>
            <a:ext cx="5801165" cy="106471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248930"/>
            <a:ext cx="5790768" cy="3877234"/>
          </a:xfrm>
        </p:spPr>
        <p:txBody>
          <a:bodyPr>
            <a:normAutofit/>
          </a:bodyPr>
          <a:lstStyle>
            <a:lvl1pPr>
              <a:defRPr sz="1350"/>
            </a:lvl1pPr>
            <a:lvl2pPr>
              <a:defRPr sz="1350"/>
            </a:lvl2pPr>
            <a:lvl3pPr>
              <a:defRPr sz="135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8644E1-9CD1-4DED-A432-ACA19D9B1240}"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5"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
        <p:nvSpPr>
          <p:cNvPr id="10" name="Text Placeholder 9"/>
          <p:cNvSpPr>
            <a:spLocks noGrp="1"/>
          </p:cNvSpPr>
          <p:nvPr>
            <p:ph type="body" sz="quarter" idx="14" hasCustomPrompt="1"/>
          </p:nvPr>
        </p:nvSpPr>
        <p:spPr>
          <a:xfrm>
            <a:off x="6258364" y="2347782"/>
            <a:ext cx="2429508" cy="3799018"/>
          </a:xfrm>
        </p:spPr>
        <p:txBody>
          <a:bodyPr>
            <a:normAutofit/>
          </a:bodyPr>
          <a:lstStyle>
            <a:lvl1pPr marL="0" indent="0">
              <a:buFontTx/>
              <a:buNone/>
              <a:defRPr sz="1800">
                <a:solidFill>
                  <a:schemeClr val="tx2"/>
                </a:solidFill>
              </a:defRPr>
            </a:lvl1pPr>
          </a:lstStyle>
          <a:p>
            <a:pPr lvl="0"/>
            <a:r>
              <a:rPr lang="en-US" dirty="0" smtClean="0"/>
              <a:t>Type callout text here and move the blue line at the bottom as needed.</a:t>
            </a:r>
          </a:p>
        </p:txBody>
      </p:sp>
      <p:cxnSp>
        <p:nvCxnSpPr>
          <p:cNvPr id="14" name="Straight Connector 13"/>
          <p:cNvCxnSpPr/>
          <p:nvPr userDrawn="1"/>
        </p:nvCxnSpPr>
        <p:spPr>
          <a:xfrm>
            <a:off x="6340668" y="2236573"/>
            <a:ext cx="2347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340668" y="4040660"/>
            <a:ext cx="23472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9331898" y="0"/>
            <a:ext cx="1164870" cy="3624069"/>
          </a:xfrm>
          <a:prstGeom prst="rect">
            <a:avLst/>
          </a:prstGeom>
          <a:solidFill>
            <a:schemeClr val="tx2"/>
          </a:solidFill>
        </p:spPr>
        <p:txBody>
          <a:bodyPr wrap="square" rtlCol="0">
            <a:spAutoFit/>
          </a:bodyPr>
          <a:lstStyle/>
          <a:p>
            <a:pPr defTabSz="685983"/>
            <a:r>
              <a:rPr lang="en-US" sz="1350" dirty="0" smtClean="0">
                <a:solidFill>
                  <a:prstClr val="white"/>
                </a:solidFill>
              </a:rPr>
              <a:t>Note: The content box will crop placed images to fit within its borders. TO edit the cropping, select the image, go to the “Format Picture” ribbon at the top, and select “Crop”.</a:t>
            </a:r>
            <a:endParaRPr lang="en-US" sz="1350" dirty="0">
              <a:solidFill>
                <a:prstClr val="white"/>
              </a:solidFill>
            </a:endParaRPr>
          </a:p>
        </p:txBody>
      </p:sp>
    </p:spTree>
    <p:extLst>
      <p:ext uri="{BB962C8B-B14F-4D97-AF65-F5344CB8AC3E}">
        <p14:creationId xmlns:p14="http://schemas.microsoft.com/office/powerpoint/2010/main" val="2890572322"/>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7863" y="5177485"/>
            <a:ext cx="7772400" cy="803185"/>
          </a:xfrm>
        </p:spPr>
        <p:txBody>
          <a:bodyPr anchor="t" anchorCtr="0"/>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dirty="0" smtClean="0"/>
              <a:t>Click to edit Master text styles</a:t>
            </a:r>
          </a:p>
        </p:txBody>
      </p:sp>
      <p:sp>
        <p:nvSpPr>
          <p:cNvPr id="5" name="Text Placeholder 4"/>
          <p:cNvSpPr>
            <a:spLocks noGrp="1"/>
          </p:cNvSpPr>
          <p:nvPr>
            <p:ph type="body" sz="quarter" idx="10" hasCustomPrompt="1"/>
          </p:nvPr>
        </p:nvSpPr>
        <p:spPr>
          <a:xfrm>
            <a:off x="6445946" y="6159082"/>
            <a:ext cx="2316368" cy="276225"/>
          </a:xfrm>
        </p:spPr>
        <p:txBody>
          <a:bodyPr>
            <a:noAutofit/>
          </a:bodyPr>
          <a:lstStyle>
            <a:lvl1pPr marL="0" indent="0" algn="r">
              <a:buNone/>
              <a:defRPr sz="1200" b="1">
                <a:solidFill>
                  <a:schemeClr val="tx2"/>
                </a:solidFill>
              </a:defRPr>
            </a:lvl1pPr>
          </a:lstStyle>
          <a:p>
            <a:pPr lvl="0"/>
            <a:r>
              <a:rPr lang="en-US" dirty="0" smtClean="0"/>
              <a:t>DEPARTMENT NAME</a:t>
            </a:r>
            <a:endParaRPr lang="en-US" dirty="0"/>
          </a:p>
        </p:txBody>
      </p:sp>
      <p:sp>
        <p:nvSpPr>
          <p:cNvPr id="6" name="Title 5"/>
          <p:cNvSpPr>
            <a:spLocks noGrp="1"/>
          </p:cNvSpPr>
          <p:nvPr>
            <p:ph type="title"/>
          </p:nvPr>
        </p:nvSpPr>
        <p:spPr>
          <a:xfrm>
            <a:off x="355229" y="4008739"/>
            <a:ext cx="8229600" cy="1064713"/>
          </a:xfrm>
        </p:spPr>
        <p:txBody>
          <a:bodyPr/>
          <a:lstStyle>
            <a:lvl1pPr>
              <a:defRPr sz="3301"/>
            </a:lvl1pPr>
          </a:lstStyle>
          <a:p>
            <a:r>
              <a:rPr lang="en-US" smtClean="0"/>
              <a:t>Click to edit Master title style</a:t>
            </a:r>
            <a:endParaRPr lang="en-US"/>
          </a:p>
        </p:txBody>
      </p:sp>
    </p:spTree>
    <p:extLst>
      <p:ext uri="{BB962C8B-B14F-4D97-AF65-F5344CB8AC3E}">
        <p14:creationId xmlns:p14="http://schemas.microsoft.com/office/powerpoint/2010/main" val="161202749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Divider--Screen Presentation">
    <p:bg>
      <p:bgPr>
        <a:gradFill flip="none" rotWithShape="1">
          <a:gsLst>
            <a:gs pos="0">
              <a:schemeClr val="bg2"/>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7374" y="3710234"/>
            <a:ext cx="7772400" cy="464952"/>
          </a:xfrm>
        </p:spPr>
        <p:txBody>
          <a:bodyPr anchor="t" anchorCtr="0">
            <a:noAutofit/>
          </a:bodyPr>
          <a:lstStyle>
            <a:lvl1pPr marL="0" indent="0" algn="ctr">
              <a:buNone/>
              <a:defRPr sz="2101" baseline="0">
                <a:solidFill>
                  <a:schemeClr val="bg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dirty="0" smtClean="0"/>
              <a:t>Speaker Name </a:t>
            </a:r>
          </a:p>
        </p:txBody>
      </p:sp>
      <p:sp>
        <p:nvSpPr>
          <p:cNvPr id="8" name="Title 9"/>
          <p:cNvSpPr txBox="1">
            <a:spLocks/>
          </p:cNvSpPr>
          <p:nvPr userDrawn="1"/>
        </p:nvSpPr>
        <p:spPr>
          <a:xfrm>
            <a:off x="458774" y="2455598"/>
            <a:ext cx="8229600" cy="1064713"/>
          </a:xfrm>
          <a:prstGeom prst="rect">
            <a:avLst/>
          </a:prstGeom>
        </p:spPr>
        <p:txBody>
          <a:bodyPr vert="horz" lIns="68598" tIns="34299" rIns="68598" bIns="34299" rtlCol="0" anchor="b" anchorCtr="0">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US" sz="4051" dirty="0" smtClean="0">
                <a:solidFill>
                  <a:prstClr val="white"/>
                </a:solidFill>
              </a:rPr>
              <a:t>Click to edit Master title style</a:t>
            </a:r>
            <a:endParaRPr lang="en-US" sz="4051" dirty="0">
              <a:solidFill>
                <a:prstClr val="white"/>
              </a:solidFill>
            </a:endParaRPr>
          </a:p>
        </p:txBody>
      </p:sp>
      <p:sp>
        <p:nvSpPr>
          <p:cNvPr id="6" name="Text Placeholder 2"/>
          <p:cNvSpPr>
            <a:spLocks noGrp="1"/>
          </p:cNvSpPr>
          <p:nvPr>
            <p:ph type="body" idx="10" hasCustomPrompt="1"/>
          </p:nvPr>
        </p:nvSpPr>
        <p:spPr>
          <a:xfrm>
            <a:off x="687374" y="4262325"/>
            <a:ext cx="7772400" cy="464952"/>
          </a:xfrm>
        </p:spPr>
        <p:txBody>
          <a:bodyPr anchor="t" anchorCtr="0">
            <a:noAutofit/>
          </a:bodyPr>
          <a:lstStyle>
            <a:lvl1pPr marL="0" indent="0" algn="ctr">
              <a:buNone/>
              <a:defRPr sz="1500" baseline="0">
                <a:solidFill>
                  <a:schemeClr val="bg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dirty="0" smtClean="0"/>
              <a:t>Speaker Title</a:t>
            </a:r>
          </a:p>
        </p:txBody>
      </p:sp>
      <p:sp>
        <p:nvSpPr>
          <p:cNvPr id="5" name="TextBox 4"/>
          <p:cNvSpPr txBox="1"/>
          <p:nvPr userDrawn="1"/>
        </p:nvSpPr>
        <p:spPr>
          <a:xfrm>
            <a:off x="9280126" y="427038"/>
            <a:ext cx="1294299" cy="1338828"/>
          </a:xfrm>
          <a:prstGeom prst="rect">
            <a:avLst/>
          </a:prstGeom>
          <a:noFill/>
        </p:spPr>
        <p:txBody>
          <a:bodyPr wrap="square" rtlCol="0">
            <a:spAutoFit/>
          </a:bodyPr>
          <a:lstStyle/>
          <a:p>
            <a:pPr defTabSz="685983"/>
            <a:r>
              <a:rPr lang="en-US" sz="1350" dirty="0" smtClean="0">
                <a:solidFill>
                  <a:srgbClr val="37424A"/>
                </a:solidFill>
              </a:rPr>
              <a:t>Use this section divider slide for projected presentations only.</a:t>
            </a:r>
            <a:endParaRPr lang="en-US" sz="1350" dirty="0">
              <a:solidFill>
                <a:srgbClr val="37424A"/>
              </a:solidFill>
            </a:endParaRPr>
          </a:p>
        </p:txBody>
      </p:sp>
    </p:spTree>
    <p:extLst>
      <p:ext uri="{BB962C8B-B14F-4D97-AF65-F5344CB8AC3E}">
        <p14:creationId xmlns:p14="http://schemas.microsoft.com/office/powerpoint/2010/main" val="121678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7051"/>
            <a:ext cx="4038600" cy="4329113"/>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97051"/>
            <a:ext cx="4038600" cy="4329113"/>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fld id="{5FFBE633-CD4F-4BEF-856D-A9194C51580C}"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1510736359"/>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2869"/>
            <a:ext cx="4038600" cy="3883295"/>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42869"/>
            <a:ext cx="4038600" cy="3883295"/>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fld id="{1A95F708-A01D-4A0A-B1AB-011802649452}"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11"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4230856658"/>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457200" y="1535113"/>
            <a:ext cx="4040188" cy="825028"/>
          </a:xfrm>
        </p:spPr>
        <p:txBody>
          <a:bodyPr anchor="ctr" anchorCtr="0"/>
          <a:lstStyle>
            <a:lvl1pPr marL="0" indent="0">
              <a:spcBef>
                <a:spcPts val="0"/>
              </a:spcBef>
              <a:buNone/>
              <a:defRPr sz="1800" b="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smtClean="0"/>
              <a:t>Type heading here</a:t>
            </a:r>
          </a:p>
        </p:txBody>
      </p:sp>
      <p:sp>
        <p:nvSpPr>
          <p:cNvPr id="4" name="Content Placeholder 3"/>
          <p:cNvSpPr>
            <a:spLocks noGrp="1"/>
          </p:cNvSpPr>
          <p:nvPr>
            <p:ph sz="half" idx="2"/>
          </p:nvPr>
        </p:nvSpPr>
        <p:spPr>
          <a:xfrm>
            <a:off x="457200" y="2372497"/>
            <a:ext cx="4040188" cy="37536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825028"/>
          </a:xfrm>
        </p:spPr>
        <p:txBody>
          <a:bodyPr anchor="ctr" anchorCtr="0"/>
          <a:lstStyle>
            <a:lvl1pPr marL="0" indent="0">
              <a:spcBef>
                <a:spcPts val="0"/>
              </a:spcBef>
              <a:buNone/>
              <a:defRPr sz="1800" b="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smtClean="0"/>
              <a:t>Type heading here</a:t>
            </a:r>
          </a:p>
        </p:txBody>
      </p:sp>
      <p:sp>
        <p:nvSpPr>
          <p:cNvPr id="6" name="Content Placeholder 5"/>
          <p:cNvSpPr>
            <a:spLocks noGrp="1"/>
          </p:cNvSpPr>
          <p:nvPr>
            <p:ph sz="quarter" idx="4"/>
          </p:nvPr>
        </p:nvSpPr>
        <p:spPr>
          <a:xfrm>
            <a:off x="4645025" y="2372497"/>
            <a:ext cx="4041775" cy="37536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fld id="{6F50AFD3-CFFF-4E51-B99A-858109640A55}" type="datetime4">
              <a:rPr lang="en-US" smtClean="0">
                <a:solidFill>
                  <a:srgbClr val="37424A">
                    <a:tint val="75000"/>
                  </a:srgbClr>
                </a:solidFill>
              </a:rPr>
              <a:pPr/>
              <a:t>June 13, 2016</a:t>
            </a:fld>
            <a:endParaRPr lang="en-US" dirty="0">
              <a:solidFill>
                <a:srgbClr val="37424A">
                  <a:tint val="75000"/>
                </a:srgbClr>
              </a:solidFill>
            </a:endParaRPr>
          </a:p>
        </p:txBody>
      </p:sp>
      <p:sp>
        <p:nvSpPr>
          <p:cNvPr id="11" name="Footer Placeholder 10"/>
          <p:cNvSpPr>
            <a:spLocks noGrp="1"/>
          </p:cNvSpPr>
          <p:nvPr>
            <p:ph type="ftr" sz="quarter" idx="11"/>
          </p:nvPr>
        </p:nvSpPr>
        <p:spPr/>
        <p:txBody>
          <a:bodyPr/>
          <a:lstStyle/>
          <a:p>
            <a:endParaRPr lang="en-US" dirty="0">
              <a:solidFill>
                <a:srgbClr val="37424A">
                  <a:tint val="75000"/>
                </a:srgbClr>
              </a:solidFill>
            </a:endParaRPr>
          </a:p>
        </p:txBody>
      </p:sp>
      <p:sp>
        <p:nvSpPr>
          <p:cNvPr id="12" name="Slide Number Placeholder 11"/>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158314629"/>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457200" y="1989347"/>
            <a:ext cx="4040188" cy="825028"/>
          </a:xfrm>
        </p:spPr>
        <p:txBody>
          <a:bodyPr anchor="ctr" anchorCtr="0"/>
          <a:lstStyle>
            <a:lvl1pPr marL="0" indent="0">
              <a:spcBef>
                <a:spcPts val="0"/>
              </a:spcBef>
              <a:buNone/>
              <a:defRPr sz="1800" b="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smtClean="0"/>
              <a:t>Type heading here</a:t>
            </a:r>
          </a:p>
        </p:txBody>
      </p:sp>
      <p:sp>
        <p:nvSpPr>
          <p:cNvPr id="4" name="Content Placeholder 3"/>
          <p:cNvSpPr>
            <a:spLocks noGrp="1"/>
          </p:cNvSpPr>
          <p:nvPr>
            <p:ph sz="half" idx="2"/>
          </p:nvPr>
        </p:nvSpPr>
        <p:spPr>
          <a:xfrm>
            <a:off x="457200" y="2826732"/>
            <a:ext cx="4040188" cy="332006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989347"/>
            <a:ext cx="4041775" cy="825028"/>
          </a:xfrm>
        </p:spPr>
        <p:txBody>
          <a:bodyPr anchor="ctr" anchorCtr="0"/>
          <a:lstStyle>
            <a:lvl1pPr marL="0" indent="0">
              <a:spcBef>
                <a:spcPts val="0"/>
              </a:spcBef>
              <a:buNone/>
              <a:defRPr sz="1800" b="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smtClean="0"/>
              <a:t>Type heading here</a:t>
            </a:r>
          </a:p>
        </p:txBody>
      </p:sp>
      <p:sp>
        <p:nvSpPr>
          <p:cNvPr id="6" name="Content Placeholder 5"/>
          <p:cNvSpPr>
            <a:spLocks noGrp="1"/>
          </p:cNvSpPr>
          <p:nvPr>
            <p:ph sz="quarter" idx="4"/>
          </p:nvPr>
        </p:nvSpPr>
        <p:spPr>
          <a:xfrm>
            <a:off x="4645025" y="2826732"/>
            <a:ext cx="4041775" cy="332006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fld id="{6A461C20-7F69-48A9-A668-344095DDABF5}" type="datetime4">
              <a:rPr lang="en-US" smtClean="0">
                <a:solidFill>
                  <a:srgbClr val="37424A">
                    <a:tint val="75000"/>
                  </a:srgbClr>
                </a:solidFill>
              </a:rPr>
              <a:pPr/>
              <a:t>June 13, 2016</a:t>
            </a:fld>
            <a:endParaRPr lang="en-US" dirty="0">
              <a:solidFill>
                <a:srgbClr val="37424A">
                  <a:tint val="75000"/>
                </a:srgbClr>
              </a:solidFill>
            </a:endParaRPr>
          </a:p>
        </p:txBody>
      </p:sp>
      <p:sp>
        <p:nvSpPr>
          <p:cNvPr id="11" name="Footer Placeholder 10"/>
          <p:cNvSpPr>
            <a:spLocks noGrp="1"/>
          </p:cNvSpPr>
          <p:nvPr>
            <p:ph type="ftr" sz="quarter" idx="11"/>
          </p:nvPr>
        </p:nvSpPr>
        <p:spPr/>
        <p:txBody>
          <a:bodyPr/>
          <a:lstStyle/>
          <a:p>
            <a:endParaRPr lang="en-US" dirty="0">
              <a:solidFill>
                <a:srgbClr val="37424A">
                  <a:tint val="75000"/>
                </a:srgbClr>
              </a:solidFill>
            </a:endParaRPr>
          </a:p>
        </p:txBody>
      </p:sp>
      <p:sp>
        <p:nvSpPr>
          <p:cNvPr id="12" name="Slide Number Placeholder 11"/>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13" name="Text Placeholder 4"/>
          <p:cNvSpPr>
            <a:spLocks noGrp="1"/>
          </p:cNvSpPr>
          <p:nvPr>
            <p:ph type="body" sz="quarter" idx="13" hasCustomPrompt="1"/>
          </p:nvPr>
        </p:nvSpPr>
        <p:spPr>
          <a:xfrm>
            <a:off x="456128" y="1525588"/>
            <a:ext cx="8231744" cy="441236"/>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2929663517"/>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fld id="{A2232203-0E53-4183-987E-AA1E1AC5EF2A}" type="datetime4">
              <a:rPr lang="en-US" smtClean="0">
                <a:solidFill>
                  <a:srgbClr val="37424A">
                    <a:tint val="75000"/>
                  </a:srgbClr>
                </a:solidFill>
              </a:rPr>
              <a:pPr/>
              <a:t>June 13, 2016</a:t>
            </a:fld>
            <a:endParaRPr lang="en-US" dirty="0">
              <a:solidFill>
                <a:srgbClr val="37424A">
                  <a:tint val="75000"/>
                </a:srgbClr>
              </a:solidFill>
            </a:endParaRPr>
          </a:p>
        </p:txBody>
      </p:sp>
      <p:sp>
        <p:nvSpPr>
          <p:cNvPr id="7" name="Footer Placeholder 6"/>
          <p:cNvSpPr>
            <a:spLocks noGrp="1"/>
          </p:cNvSpPr>
          <p:nvPr>
            <p:ph type="ftr" sz="quarter" idx="11"/>
          </p:nvPr>
        </p:nvSpPr>
        <p:spPr/>
        <p:txBody>
          <a:bodyPr/>
          <a:lstStyle/>
          <a:p>
            <a:endParaRPr lang="en-US" dirty="0">
              <a:solidFill>
                <a:srgbClr val="37424A">
                  <a:tint val="75000"/>
                </a:srgbClr>
              </a:solidFill>
            </a:endParaRPr>
          </a:p>
        </p:txBody>
      </p:sp>
      <p:sp>
        <p:nvSpPr>
          <p:cNvPr id="8" name="Slide Number Placeholder 7"/>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2181118767"/>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fld id="{E5631C63-4923-41BE-8DFB-94BADB3049FB}" type="datetime4">
              <a:rPr lang="en-US" smtClean="0">
                <a:solidFill>
                  <a:srgbClr val="37424A">
                    <a:tint val="75000"/>
                  </a:srgbClr>
                </a:solidFill>
              </a:rPr>
              <a:pPr/>
              <a:t>June 13, 2016</a:t>
            </a:fld>
            <a:endParaRPr lang="en-US" dirty="0">
              <a:solidFill>
                <a:srgbClr val="37424A">
                  <a:tint val="75000"/>
                </a:srgbClr>
              </a:solidFill>
            </a:endParaRPr>
          </a:p>
        </p:txBody>
      </p:sp>
      <p:sp>
        <p:nvSpPr>
          <p:cNvPr id="7" name="Footer Placeholder 6"/>
          <p:cNvSpPr>
            <a:spLocks noGrp="1"/>
          </p:cNvSpPr>
          <p:nvPr>
            <p:ph type="ftr" sz="quarter" idx="11"/>
          </p:nvPr>
        </p:nvSpPr>
        <p:spPr/>
        <p:txBody>
          <a:bodyPr/>
          <a:lstStyle/>
          <a:p>
            <a:endParaRPr lang="en-US" dirty="0">
              <a:solidFill>
                <a:srgbClr val="37424A">
                  <a:tint val="75000"/>
                </a:srgbClr>
              </a:solidFill>
            </a:endParaRPr>
          </a:p>
        </p:txBody>
      </p:sp>
      <p:sp>
        <p:nvSpPr>
          <p:cNvPr id="8" name="Slide Number Placeholder 7"/>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9"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3793304155"/>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10335A"/>
                </a:solidFill>
              </a:defRPr>
            </a:lvl1pPr>
          </a:lstStyle>
          <a:p>
            <a:r>
              <a:rPr lang="en-US" dirty="0" smtClean="0"/>
              <a:t>Table Title</a:t>
            </a:r>
            <a:endParaRPr lang="en-US" dirty="0"/>
          </a:p>
        </p:txBody>
      </p:sp>
      <p:sp>
        <p:nvSpPr>
          <p:cNvPr id="4" name="TextBox 3"/>
          <p:cNvSpPr txBox="1"/>
          <p:nvPr/>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sp>
        <p:nvSpPr>
          <p:cNvPr id="8" name="Text Placeholder 7"/>
          <p:cNvSpPr>
            <a:spLocks noGrp="1"/>
          </p:cNvSpPr>
          <p:nvPr>
            <p:ph type="body" sz="quarter" idx="10" hasCustomPrompt="1"/>
          </p:nvPr>
        </p:nvSpPr>
        <p:spPr>
          <a:xfrm>
            <a:off x="354983" y="5272161"/>
            <a:ext cx="8443782" cy="914400"/>
          </a:xfrm>
        </p:spPr>
        <p:txBody>
          <a:bodyPr>
            <a:noAutofit/>
          </a:bodyPr>
          <a:lstStyle>
            <a:lvl1pPr marL="709613" indent="-1074738">
              <a:buNone/>
              <a:defRPr sz="1400" baseline="0">
                <a:solidFill>
                  <a:srgbClr val="10335A"/>
                </a:solidFill>
              </a:defRPr>
            </a:lvl1pPr>
            <a:lvl2pPr>
              <a:defRPr sz="1200"/>
            </a:lvl2pPr>
            <a:lvl3pPr>
              <a:defRPr sz="1200"/>
            </a:lvl3pPr>
            <a:lvl4pPr>
              <a:defRPr sz="1200"/>
            </a:lvl4pPr>
            <a:lvl5pPr>
              <a:defRPr sz="1200"/>
            </a:lvl5pPr>
          </a:lstStyle>
          <a:p>
            <a:pPr lvl="0"/>
            <a:r>
              <a:rPr lang="en-US" dirty="0" smtClean="0"/>
              <a:t>Add Source and Notes here.</a:t>
            </a:r>
          </a:p>
        </p:txBody>
      </p:sp>
      <p:sp>
        <p:nvSpPr>
          <p:cNvPr id="10" name="Table Placeholder 9"/>
          <p:cNvSpPr>
            <a:spLocks noGrp="1"/>
          </p:cNvSpPr>
          <p:nvPr>
            <p:ph type="tbl" sz="quarter" idx="11"/>
          </p:nvPr>
        </p:nvSpPr>
        <p:spPr>
          <a:xfrm>
            <a:off x="354983" y="1045029"/>
            <a:ext cx="8443782" cy="4105469"/>
          </a:xfrm>
        </p:spPr>
        <p:txBody>
          <a:bodyPr/>
          <a:lstStyle>
            <a:lvl1pPr>
              <a:buNone/>
              <a:defRPr>
                <a:solidFill>
                  <a:srgbClr val="10335A"/>
                </a:solidFill>
              </a:defRPr>
            </a:lvl1pPr>
          </a:lstStyle>
          <a:p>
            <a:r>
              <a:rPr lang="en-US" dirty="0" smtClean="0"/>
              <a:t>Click icon to add table</a:t>
            </a:r>
            <a:endParaRPr lang="en-US" dirty="0"/>
          </a:p>
        </p:txBody>
      </p:sp>
      <p:sp>
        <p:nvSpPr>
          <p:cNvPr id="7" name="TextBox 6"/>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337510557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888196"/>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56128" y="2273643"/>
            <a:ext cx="8231744" cy="2310714"/>
          </a:xfrm>
        </p:spPr>
        <p:txBody>
          <a:bodyPr anchor="ctr" anchorCtr="0">
            <a:normAutofit/>
          </a:bodyPr>
          <a:lstStyle>
            <a:lvl1pPr marL="0" indent="0" algn="ctr">
              <a:buFontTx/>
              <a:buNone/>
              <a:defRPr sz="4051">
                <a:solidFill>
                  <a:schemeClr val="tx2"/>
                </a:solidFill>
              </a:defRPr>
            </a:lvl1pPr>
          </a:lstStyle>
          <a:p>
            <a:pPr lvl="0"/>
            <a:r>
              <a:rPr lang="en-US" dirty="0" smtClean="0"/>
              <a:t>Type closing message here</a:t>
            </a:r>
          </a:p>
        </p:txBody>
      </p:sp>
    </p:spTree>
    <p:extLst>
      <p:ext uri="{BB962C8B-B14F-4D97-AF65-F5344CB8AC3E}">
        <p14:creationId xmlns:p14="http://schemas.microsoft.com/office/powerpoint/2010/main" val="291959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IBC logo">
    <p:spTree>
      <p:nvGrpSpPr>
        <p:cNvPr id="1" name=""/>
        <p:cNvGrpSpPr/>
        <p:nvPr/>
      </p:nvGrpSpPr>
      <p:grpSpPr>
        <a:xfrm>
          <a:off x="0" y="0"/>
          <a:ext cx="0" cy="0"/>
          <a:chOff x="0" y="0"/>
          <a:chExt cx="0" cy="0"/>
        </a:xfrm>
      </p:grpSpPr>
      <p:pic>
        <p:nvPicPr>
          <p:cNvPr id="2050" name="Picture 2" descr="C:\Users\c62ck46\Desktop\Seismic Base Presentations\PowerPoint Graphic Elements\Placed Art\IBC_RGB-PP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54286" y="2971800"/>
            <a:ext cx="543542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2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27038"/>
            <a:ext cx="8230672" cy="1008062"/>
          </a:xfrm>
        </p:spPr>
        <p:txBody>
          <a:bodyPr anchor="b"/>
          <a:lstStyle>
            <a:lvl1pPr algn="l">
              <a:defRPr sz="3001" b="0"/>
            </a:lvl1pPr>
          </a:lstStyle>
          <a:p>
            <a:r>
              <a:rPr lang="en-US" smtClean="0"/>
              <a:t>Click to edit Master title style</a:t>
            </a:r>
            <a:endParaRPr lang="en-US"/>
          </a:p>
        </p:txBody>
      </p:sp>
      <p:sp>
        <p:nvSpPr>
          <p:cNvPr id="3" name="Content Placeholder 2"/>
          <p:cNvSpPr>
            <a:spLocks noGrp="1"/>
          </p:cNvSpPr>
          <p:nvPr>
            <p:ph idx="1"/>
          </p:nvPr>
        </p:nvSpPr>
        <p:spPr>
          <a:xfrm>
            <a:off x="456129" y="1797050"/>
            <a:ext cx="5111750" cy="4329114"/>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672189" y="1797050"/>
            <a:ext cx="3008313" cy="1419226"/>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dirty="0" smtClean="0"/>
              <a:t>Click to edit Master text styles</a:t>
            </a:r>
          </a:p>
        </p:txBody>
      </p:sp>
      <p:sp>
        <p:nvSpPr>
          <p:cNvPr id="8" name="Date Placeholder 7"/>
          <p:cNvSpPr>
            <a:spLocks noGrp="1"/>
          </p:cNvSpPr>
          <p:nvPr>
            <p:ph type="dt" sz="half" idx="10"/>
          </p:nvPr>
        </p:nvSpPr>
        <p:spPr/>
        <p:txBody>
          <a:bodyPr/>
          <a:lstStyle/>
          <a:p>
            <a:fld id="{624E8D38-5F0C-49AD-8011-9EDAE5660DD2}"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693324883"/>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1" y="427038"/>
            <a:ext cx="8230672" cy="1008062"/>
          </a:xfrm>
        </p:spPr>
        <p:txBody>
          <a:bodyPr anchor="b"/>
          <a:lstStyle>
            <a:lvl1pPr algn="l">
              <a:defRPr sz="3001" b="0"/>
            </a:lvl1pPr>
          </a:lstStyle>
          <a:p>
            <a:r>
              <a:rPr lang="en-US" smtClean="0"/>
              <a:t>Click to edit Master title style</a:t>
            </a:r>
            <a:endParaRPr lang="en-US"/>
          </a:p>
        </p:txBody>
      </p:sp>
      <p:sp>
        <p:nvSpPr>
          <p:cNvPr id="3" name="Content Placeholder 2"/>
          <p:cNvSpPr>
            <a:spLocks noGrp="1"/>
          </p:cNvSpPr>
          <p:nvPr>
            <p:ph idx="1"/>
          </p:nvPr>
        </p:nvSpPr>
        <p:spPr>
          <a:xfrm>
            <a:off x="456129" y="2225615"/>
            <a:ext cx="5111750" cy="3900548"/>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672189" y="2260420"/>
            <a:ext cx="3008313" cy="1419226"/>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dirty="0" smtClean="0"/>
              <a:t>Click to edit Master text styles</a:t>
            </a:r>
          </a:p>
        </p:txBody>
      </p:sp>
      <p:sp>
        <p:nvSpPr>
          <p:cNvPr id="8" name="Date Placeholder 7"/>
          <p:cNvSpPr>
            <a:spLocks noGrp="1"/>
          </p:cNvSpPr>
          <p:nvPr>
            <p:ph type="dt" sz="half" idx="10"/>
          </p:nvPr>
        </p:nvSpPr>
        <p:spPr/>
        <p:txBody>
          <a:bodyPr/>
          <a:lstStyle/>
          <a:p>
            <a:fld id="{846A8E2A-672E-4846-BDE8-5DA04A039D70}"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11"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4159544940"/>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8" y="427038"/>
            <a:ext cx="8231744" cy="1098550"/>
          </a:xfrm>
        </p:spPr>
        <p:txBody>
          <a:bodyPr anchor="b"/>
          <a:lstStyle>
            <a:lvl1pPr algn="l">
              <a:defRPr sz="3001" b="0"/>
            </a:lvl1pPr>
          </a:lstStyle>
          <a:p>
            <a:r>
              <a:rPr lang="en-US" smtClean="0"/>
              <a:t>Click to edit Master title style</a:t>
            </a:r>
            <a:endParaRPr lang="en-US"/>
          </a:p>
        </p:txBody>
      </p:sp>
      <p:sp>
        <p:nvSpPr>
          <p:cNvPr id="3" name="Picture Placeholder 2"/>
          <p:cNvSpPr>
            <a:spLocks noGrp="1"/>
          </p:cNvSpPr>
          <p:nvPr>
            <p:ph type="pic" idx="1"/>
          </p:nvPr>
        </p:nvSpPr>
        <p:spPr>
          <a:xfrm>
            <a:off x="456129" y="1797050"/>
            <a:ext cx="5802236" cy="4109481"/>
          </a:xfrm>
          <a:solidFill>
            <a:schemeClr val="bg1"/>
          </a:solidFill>
          <a:ln w="6350">
            <a:solidFill>
              <a:schemeClr val="accent5"/>
            </a:solidFill>
          </a:ln>
          <a:effectLst>
            <a:outerShdw blurRad="139700" dist="50800" dir="2700000" algn="tl" rotWithShape="0">
              <a:prstClr val="black">
                <a:alpha val="30000"/>
              </a:prstClr>
            </a:outerShdw>
          </a:effectLst>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dirty="0"/>
          </a:p>
        </p:txBody>
      </p:sp>
      <p:sp>
        <p:nvSpPr>
          <p:cNvPr id="4" name="Text Placeholder 3"/>
          <p:cNvSpPr>
            <a:spLocks noGrp="1"/>
          </p:cNvSpPr>
          <p:nvPr>
            <p:ph type="body" sz="half" idx="2"/>
          </p:nvPr>
        </p:nvSpPr>
        <p:spPr>
          <a:xfrm>
            <a:off x="6424097" y="1797049"/>
            <a:ext cx="2263775" cy="4097124"/>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3D6AE60-DED5-457C-8425-7D162D753720}"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2032094499"/>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56128" y="427038"/>
            <a:ext cx="8231744" cy="1098550"/>
          </a:xfrm>
        </p:spPr>
        <p:txBody>
          <a:bodyPr anchor="b"/>
          <a:lstStyle>
            <a:lvl1pPr algn="l">
              <a:defRPr sz="3001" b="0"/>
            </a:lvl1pPr>
          </a:lstStyle>
          <a:p>
            <a:r>
              <a:rPr lang="en-US" smtClean="0"/>
              <a:t>Click to edit Master title style</a:t>
            </a:r>
            <a:endParaRPr lang="en-US"/>
          </a:p>
        </p:txBody>
      </p:sp>
      <p:sp>
        <p:nvSpPr>
          <p:cNvPr id="3" name="Picture Placeholder 2"/>
          <p:cNvSpPr>
            <a:spLocks noGrp="1"/>
          </p:cNvSpPr>
          <p:nvPr>
            <p:ph type="pic" idx="1"/>
          </p:nvPr>
        </p:nvSpPr>
        <p:spPr>
          <a:xfrm>
            <a:off x="456129" y="2241597"/>
            <a:ext cx="5802236" cy="3762388"/>
          </a:xfrm>
          <a:solidFill>
            <a:schemeClr val="bg1"/>
          </a:solidFill>
          <a:ln w="6350">
            <a:solidFill>
              <a:schemeClr val="accent5"/>
            </a:solidFill>
          </a:ln>
          <a:effectLst>
            <a:outerShdw blurRad="139700" dist="50800" dir="2700000" algn="tl" rotWithShape="0">
              <a:prstClr val="black">
                <a:alpha val="30000"/>
              </a:prstClr>
            </a:outerShdw>
          </a:effectLst>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dirty="0"/>
          </a:p>
        </p:txBody>
      </p:sp>
      <p:sp>
        <p:nvSpPr>
          <p:cNvPr id="4" name="Text Placeholder 3"/>
          <p:cNvSpPr>
            <a:spLocks noGrp="1"/>
          </p:cNvSpPr>
          <p:nvPr>
            <p:ph type="body" sz="half" idx="2"/>
          </p:nvPr>
        </p:nvSpPr>
        <p:spPr>
          <a:xfrm>
            <a:off x="6424097" y="2240723"/>
            <a:ext cx="2263775" cy="3751075"/>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EFE85A9-DA3A-4D31-B9D5-CA49F868D3C9}" type="datetime4">
              <a:rPr lang="en-US" smtClean="0">
                <a:solidFill>
                  <a:srgbClr val="37424A">
                    <a:tint val="75000"/>
                  </a:srgbClr>
                </a:solidFill>
              </a:rPr>
              <a:pPr/>
              <a:t>June 13, 2016</a:t>
            </a:fld>
            <a:endParaRPr lang="en-US" dirty="0">
              <a:solidFill>
                <a:srgbClr val="37424A">
                  <a:tint val="75000"/>
                </a:srgbClr>
              </a:solidFill>
            </a:endParaRPr>
          </a:p>
        </p:txBody>
      </p:sp>
      <p:sp>
        <p:nvSpPr>
          <p:cNvPr id="9" name="Footer Placeholder 8"/>
          <p:cNvSpPr>
            <a:spLocks noGrp="1"/>
          </p:cNvSpPr>
          <p:nvPr>
            <p:ph type="ftr" sz="quarter" idx="11"/>
          </p:nvPr>
        </p:nvSpPr>
        <p:spPr/>
        <p:txBody>
          <a:bodyPr/>
          <a:lstStyle/>
          <a:p>
            <a:endParaRPr lang="en-US" dirty="0">
              <a:solidFill>
                <a:srgbClr val="37424A">
                  <a:tint val="75000"/>
                </a:srgbClr>
              </a:solidFill>
            </a:endParaRPr>
          </a:p>
        </p:txBody>
      </p:sp>
      <p:sp>
        <p:nvSpPr>
          <p:cNvPr id="10" name="Slide Number Placeholder 9"/>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
        <p:nvSpPr>
          <p:cNvPr id="12" name="Text Placeholder 4"/>
          <p:cNvSpPr>
            <a:spLocks noGrp="1"/>
          </p:cNvSpPr>
          <p:nvPr>
            <p:ph type="body" sz="quarter" idx="13" hasCustomPrompt="1"/>
          </p:nvPr>
        </p:nvSpPr>
        <p:spPr>
          <a:xfrm>
            <a:off x="456129" y="1525588"/>
            <a:ext cx="5802236" cy="710985"/>
          </a:xfrm>
        </p:spPr>
        <p:txBody>
          <a:bodyPr>
            <a:noAutofit/>
          </a:bodyPr>
          <a:lstStyle>
            <a:lvl1pPr marL="0" indent="0">
              <a:buFontTx/>
              <a:buNone/>
              <a:defRPr/>
            </a:lvl1pPr>
          </a:lstStyle>
          <a:p>
            <a:pPr lvl="0"/>
            <a:r>
              <a:rPr lang="en-US" dirty="0" smtClean="0"/>
              <a:t>Type subtitle here</a:t>
            </a:r>
            <a:endParaRPr lang="en-US" dirty="0"/>
          </a:p>
        </p:txBody>
      </p:sp>
    </p:spTree>
    <p:extLst>
      <p:ext uri="{BB962C8B-B14F-4D97-AF65-F5344CB8AC3E}">
        <p14:creationId xmlns:p14="http://schemas.microsoft.com/office/powerpoint/2010/main" val="1160638143"/>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6BCAAA8-111E-45B6-B372-0FDFBD31E299}"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1816874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27038"/>
            <a:ext cx="2057400" cy="5699126"/>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427038"/>
            <a:ext cx="6019800" cy="56991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3D556-B6D2-4A8A-B2AF-D5523B15EDE3}" type="datetime4">
              <a:rPr lang="en-US" smtClean="0">
                <a:solidFill>
                  <a:srgbClr val="37424A">
                    <a:tint val="75000"/>
                  </a:srgbClr>
                </a:solidFill>
              </a:rPr>
              <a:pPr/>
              <a:t>June 13, 2016</a:t>
            </a:fld>
            <a:endParaRPr lang="en-US" dirty="0">
              <a:solidFill>
                <a:srgbClr val="37424A">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7424A">
                  <a:tint val="75000"/>
                </a:srgbClr>
              </a:solidFill>
            </a:endParaRPr>
          </a:p>
        </p:txBody>
      </p:sp>
      <p:sp>
        <p:nvSpPr>
          <p:cNvPr id="9" name="Slide Number Placeholder 8"/>
          <p:cNvSpPr>
            <a:spLocks noGrp="1"/>
          </p:cNvSpPr>
          <p:nvPr>
            <p:ph type="sldNum" sz="quarter" idx="12"/>
          </p:nvPr>
        </p:nvSpPr>
        <p:spPr/>
        <p:txBody>
          <a:bodyPr/>
          <a:lstStyle/>
          <a:p>
            <a:fld id="{D5B7E3E8-3945-47CA-849A-2583F2DE4662}"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3816665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1"/>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5A9E6-CCD2-423B-BE60-8F165340C0AC}" type="datetimeFigureOut">
              <a:rPr lang="en-US" smtClean="0">
                <a:solidFill>
                  <a:srgbClr val="37424A">
                    <a:tint val="75000"/>
                  </a:srgbClr>
                </a:solidFill>
              </a:rPr>
              <a:pPr/>
              <a:t>6/13/2016</a:t>
            </a:fld>
            <a:endParaRPr lang="en-US" dirty="0">
              <a:solidFill>
                <a:srgbClr val="37424A">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7424A">
                  <a:tint val="75000"/>
                </a:srgbClr>
              </a:solidFill>
            </a:endParaRPr>
          </a:p>
        </p:txBody>
      </p:sp>
      <p:sp>
        <p:nvSpPr>
          <p:cNvPr id="6" name="Slide Number Placeholder 5"/>
          <p:cNvSpPr>
            <a:spLocks noGrp="1"/>
          </p:cNvSpPr>
          <p:nvPr>
            <p:ph type="sldNum" sz="quarter" idx="12"/>
          </p:nvPr>
        </p:nvSpPr>
        <p:spPr/>
        <p:txBody>
          <a:bodyPr/>
          <a:lstStyle/>
          <a:p>
            <a:fld id="{FDDD1DDD-2944-4CD0-BFCB-25E104B5F68A}" type="slidenum">
              <a:rPr lang="en-US" smtClean="0">
                <a:solidFill>
                  <a:srgbClr val="7F7F7F"/>
                </a:solidFill>
              </a:rPr>
              <a:pPr/>
              <a:t>‹#›</a:t>
            </a:fld>
            <a:endParaRPr lang="en-US" dirty="0">
              <a:solidFill>
                <a:srgbClr val="7F7F7F"/>
              </a:solidFill>
            </a:endParaRPr>
          </a:p>
        </p:txBody>
      </p:sp>
    </p:spTree>
    <p:extLst>
      <p:ext uri="{BB962C8B-B14F-4D97-AF65-F5344CB8AC3E}">
        <p14:creationId xmlns:p14="http://schemas.microsoft.com/office/powerpoint/2010/main" val="220378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gure or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10335A"/>
                </a:solidFill>
              </a:defRPr>
            </a:lvl1pPr>
          </a:lstStyle>
          <a:p>
            <a:r>
              <a:rPr lang="en-US" dirty="0" smtClean="0"/>
              <a:t>Figure or Chart Title</a:t>
            </a:r>
            <a:endParaRPr lang="en-US" dirty="0"/>
          </a:p>
        </p:txBody>
      </p:sp>
      <p:sp>
        <p:nvSpPr>
          <p:cNvPr id="4" name="TextBox 3"/>
          <p:cNvSpPr txBox="1"/>
          <p:nvPr/>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sp>
        <p:nvSpPr>
          <p:cNvPr id="5" name="Text Placeholder 7"/>
          <p:cNvSpPr>
            <a:spLocks noGrp="1"/>
          </p:cNvSpPr>
          <p:nvPr>
            <p:ph type="body" sz="quarter" idx="10"/>
          </p:nvPr>
        </p:nvSpPr>
        <p:spPr>
          <a:xfrm>
            <a:off x="354983" y="5272161"/>
            <a:ext cx="8443782" cy="914400"/>
          </a:xfrm>
        </p:spPr>
        <p:txBody>
          <a:bodyPr>
            <a:noAutofit/>
          </a:bodyPr>
          <a:lstStyle>
            <a:lvl1pPr marL="709613" indent="-1074738">
              <a:buNone/>
              <a:defRPr sz="1400" baseline="0">
                <a:solidFill>
                  <a:srgbClr val="10335A"/>
                </a:solidFill>
              </a:defRPr>
            </a:lvl1pPr>
            <a:lvl2pPr>
              <a:defRPr sz="1200"/>
            </a:lvl2pPr>
            <a:lvl3pPr>
              <a:defRPr sz="1200"/>
            </a:lvl3pPr>
            <a:lvl4pPr>
              <a:defRPr sz="1200"/>
            </a:lvl4pPr>
            <a:lvl5pPr>
              <a:defRPr sz="1200"/>
            </a:lvl5pPr>
          </a:lstStyle>
          <a:p>
            <a:pPr lvl="0"/>
            <a:r>
              <a:rPr lang="en-US" smtClean="0"/>
              <a:t>Click to edit Master text styles</a:t>
            </a:r>
          </a:p>
        </p:txBody>
      </p:sp>
      <p:sp>
        <p:nvSpPr>
          <p:cNvPr id="7" name="Chart Placeholder 6"/>
          <p:cNvSpPr>
            <a:spLocks noGrp="1"/>
          </p:cNvSpPr>
          <p:nvPr>
            <p:ph type="chart" sz="quarter" idx="11"/>
          </p:nvPr>
        </p:nvSpPr>
        <p:spPr>
          <a:xfrm>
            <a:off x="354983" y="1035698"/>
            <a:ext cx="8443782" cy="4124131"/>
          </a:xfrm>
          <a:prstGeom prst="roundRect">
            <a:avLst>
              <a:gd name="adj" fmla="val 0"/>
            </a:avLst>
          </a:prstGeom>
        </p:spPr>
        <p:txBody>
          <a:bodyPr/>
          <a:lstStyle>
            <a:lvl1pPr>
              <a:buNone/>
              <a:defRPr>
                <a:solidFill>
                  <a:srgbClr val="10335A"/>
                </a:solidFill>
              </a:defRPr>
            </a:lvl1pPr>
          </a:lstStyle>
          <a:p>
            <a:r>
              <a:rPr lang="en-US" dirty="0" smtClean="0"/>
              <a:t>Click icon to add chart</a:t>
            </a:r>
            <a:endParaRPr lang="en-US" dirty="0"/>
          </a:p>
        </p:txBody>
      </p:sp>
      <p:sp>
        <p:nvSpPr>
          <p:cNvPr id="8" name="TextBox 7"/>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265545050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0B0D1E-F111-46E6-8EE2-10C8F25ADA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9342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with Text">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3400" y="838200"/>
            <a:ext cx="7507224" cy="1801368"/>
          </a:xfrm>
          <a:prstGeom prst="rect">
            <a:avLst/>
          </a:prstGeom>
        </p:spPr>
        <p:txBody>
          <a:bodyPr anchor="b"/>
          <a:lstStyle>
            <a:lvl1pPr marL="0" indent="0">
              <a:buNone/>
              <a:defRPr sz="2400" b="1" baseline="0">
                <a:solidFill>
                  <a:schemeClr val="tx2"/>
                </a:solidFill>
                <a:latin typeface="Arial" panose="020B0604020202020204" pitchFamily="34" charset="0"/>
                <a:cs typeface="Arial" panose="020B0604020202020204" pitchFamily="34" charset="0"/>
              </a:defRPr>
            </a:lvl1pPr>
          </a:lstStyle>
          <a:p>
            <a:pPr lvl="0"/>
            <a:r>
              <a:rPr lang="en-US" dirty="0"/>
              <a:t>The Patient-Centered Outcomes Research Institute: Studying What Works for Whom</a:t>
            </a:r>
          </a:p>
        </p:txBody>
      </p:sp>
      <p:sp>
        <p:nvSpPr>
          <p:cNvPr id="15" name="Text Placeholder 14"/>
          <p:cNvSpPr>
            <a:spLocks noGrp="1"/>
          </p:cNvSpPr>
          <p:nvPr>
            <p:ph type="body" sz="quarter" idx="11" hasCustomPrompt="1"/>
          </p:nvPr>
        </p:nvSpPr>
        <p:spPr>
          <a:xfrm>
            <a:off x="533400" y="3200400"/>
            <a:ext cx="5486400" cy="457200"/>
          </a:xfrm>
          <a:prstGeom prst="rect">
            <a:avLst/>
          </a:prstGeom>
        </p:spPr>
        <p:txBody>
          <a:bodyPr/>
          <a:lstStyle>
            <a:lvl1pPr marL="0" indent="0">
              <a:buNone/>
              <a:defRPr sz="2000" b="1" baseline="0">
                <a:solidFill>
                  <a:schemeClr val="tx2"/>
                </a:solidFill>
              </a:defRPr>
            </a:lvl1pPr>
          </a:lstStyle>
          <a:p>
            <a:pPr lvl="0"/>
            <a:r>
              <a:rPr lang="en-US" dirty="0"/>
              <a:t>Name, Degrees</a:t>
            </a:r>
          </a:p>
        </p:txBody>
      </p:sp>
      <p:sp>
        <p:nvSpPr>
          <p:cNvPr id="17" name="Text Placeholder 16"/>
          <p:cNvSpPr>
            <a:spLocks noGrp="1"/>
          </p:cNvSpPr>
          <p:nvPr>
            <p:ph type="body" sz="quarter" idx="12" hasCustomPrompt="1"/>
          </p:nvPr>
        </p:nvSpPr>
        <p:spPr>
          <a:xfrm>
            <a:off x="533400" y="4114800"/>
            <a:ext cx="5486400" cy="1371600"/>
          </a:xfrm>
          <a:prstGeom prst="rect">
            <a:avLst/>
          </a:prstGeom>
        </p:spPr>
        <p:txBody>
          <a:bodyPr/>
          <a:lstStyle>
            <a:lvl1pPr marL="0" indent="0">
              <a:buNone/>
              <a:defRPr sz="1600" baseline="0">
                <a:solidFill>
                  <a:schemeClr val="tx2"/>
                </a:solidFill>
              </a:defRPr>
            </a:lvl1pPr>
          </a:lstStyle>
          <a:p>
            <a:pPr lvl="0"/>
            <a:r>
              <a:rPr lang="en-US" dirty="0"/>
              <a:t>Title And Affiliations </a:t>
            </a:r>
            <a:br>
              <a:rPr lang="en-US" dirty="0"/>
            </a:br>
            <a:r>
              <a:rPr lang="en-US" dirty="0"/>
              <a:t>Go Here, </a:t>
            </a:r>
            <a:br>
              <a:rPr lang="en-US" dirty="0"/>
            </a:br>
            <a:r>
              <a:rPr lang="en-US" dirty="0"/>
              <a:t>Then Skip a Line for..</a:t>
            </a:r>
          </a:p>
          <a:p>
            <a:pPr lvl="0"/>
            <a:endParaRPr lang="en-US" dirty="0"/>
          </a:p>
          <a:p>
            <a:pPr lvl="0"/>
            <a:r>
              <a:rPr lang="en-US" dirty="0"/>
              <a:t>Month Day, Year</a:t>
            </a:r>
          </a:p>
        </p:txBody>
      </p:sp>
      <p:sp>
        <p:nvSpPr>
          <p:cNvPr id="5"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0B0D1E-F111-46E6-8EE2-10C8F25ADA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2917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ody Layout">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0B0D1E-F111-46E6-8EE2-10C8F25ADA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689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ody with Text">
    <p:spTree>
      <p:nvGrpSpPr>
        <p:cNvPr id="1" name=""/>
        <p:cNvGrpSpPr/>
        <p:nvPr/>
      </p:nvGrpSpPr>
      <p:grpSpPr>
        <a:xfrm>
          <a:off x="0" y="0"/>
          <a:ext cx="0" cy="0"/>
          <a:chOff x="0" y="0"/>
          <a:chExt cx="0" cy="0"/>
        </a:xfrm>
      </p:grpSpPr>
      <p:cxnSp>
        <p:nvCxnSpPr>
          <p:cNvPr id="5" name="Straight Connector 4"/>
          <p:cNvCxnSpPr/>
          <p:nvPr/>
        </p:nvCxnSpPr>
        <p:spPr>
          <a:xfrm>
            <a:off x="381000" y="1066800"/>
            <a:ext cx="846221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1"/>
          </p:nvPr>
        </p:nvSpPr>
        <p:spPr>
          <a:xfrm>
            <a:off x="304800" y="1295400"/>
            <a:ext cx="8458200" cy="3352800"/>
          </a:xfrm>
          <a:prstGeom prst="rect">
            <a:avLst/>
          </a:prstGeom>
        </p:spPr>
        <p:txBody>
          <a:bodyPr/>
          <a:lstStyle>
            <a:lvl1pPr>
              <a:buClr>
                <a:schemeClr val="accent3"/>
              </a:buClr>
              <a:defRPr sz="1900">
                <a:solidFill>
                  <a:schemeClr val="tx2"/>
                </a:solidFill>
              </a:defRPr>
            </a:lvl1pPr>
            <a:lvl2pPr>
              <a:defRPr sz="1900">
                <a:solidFill>
                  <a:schemeClr val="tx2"/>
                </a:solidFill>
              </a:defRPr>
            </a:lvl2pPr>
            <a:lvl3pPr>
              <a:defRPr sz="1900">
                <a:solidFill>
                  <a:schemeClr val="tx2"/>
                </a:solidFill>
              </a:defRPr>
            </a:lvl3pPr>
            <a:lvl4pPr>
              <a:defRPr sz="1900">
                <a:solidFill>
                  <a:schemeClr val="tx2"/>
                </a:solidFill>
              </a:defRPr>
            </a:lvl4pPr>
            <a:lvl5pPr>
              <a:defRPr sz="19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301752" y="384048"/>
            <a:ext cx="8462210" cy="685800"/>
          </a:xfrm>
          <a:prstGeom prst="rect">
            <a:avLst/>
          </a:prstGeom>
        </p:spPr>
        <p:txBody>
          <a:bodyPr/>
          <a:lstStyle>
            <a:lvl1pPr algn="l">
              <a:defRPr sz="28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2"/>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0B0D1E-F111-46E6-8EE2-10C8F25ADA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54932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of Presentation</a:t>
            </a:r>
            <a:endParaRPr lang="en-US" dirty="0"/>
          </a:p>
        </p:txBody>
      </p:sp>
      <p:sp>
        <p:nvSpPr>
          <p:cNvPr id="3" name="Content Placeholder 2"/>
          <p:cNvSpPr>
            <a:spLocks noGrp="1"/>
          </p:cNvSpPr>
          <p:nvPr>
            <p:ph idx="1" hasCustomPrompt="1"/>
          </p:nvPr>
        </p:nvSpPr>
        <p:spPr/>
        <p:txBody>
          <a:bodyPr/>
          <a:lstStyle>
            <a:lvl1pPr>
              <a:defRPr baseline="0"/>
            </a:lvl1pPr>
          </a:lstStyle>
          <a:p>
            <a:pPr lvl="0"/>
            <a:r>
              <a:rPr lang="en-US" dirty="0" smtClean="0"/>
              <a:t>Author and Date </a:t>
            </a:r>
          </a:p>
        </p:txBody>
      </p:sp>
      <p:sp>
        <p:nvSpPr>
          <p:cNvPr id="4" name="Date Placeholder 3"/>
          <p:cNvSpPr>
            <a:spLocks noGrp="1"/>
          </p:cNvSpPr>
          <p:nvPr>
            <p:ph type="dt" sz="half" idx="10"/>
          </p:nvPr>
        </p:nvSpPr>
        <p:spPr/>
        <p:txBody>
          <a:bodyPr/>
          <a:lstStyle/>
          <a:p>
            <a:fld id="{8FEDEFF1-E1CD-448D-9DFE-7FC3FE0F11BB}"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C2977F-0695-4C57-AF40-70739867F6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488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352800"/>
            <a:ext cx="7772400" cy="1295400"/>
          </a:xfrm>
        </p:spPr>
        <p:txBody>
          <a:bodyPr/>
          <a:lstStyle>
            <a:lvl1pPr algn="ctr">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371600" y="4876800"/>
            <a:ext cx="6400800" cy="7620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 and Date</a:t>
            </a:r>
            <a:endParaRPr lang="en-US" dirty="0"/>
          </a:p>
        </p:txBody>
      </p:sp>
      <p:sp>
        <p:nvSpPr>
          <p:cNvPr id="4" name="Date Placeholder 3"/>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532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205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5511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094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712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10335A"/>
                </a:solidFill>
              </a:defRPr>
            </a:lvl1pPr>
          </a:lstStyle>
          <a:p>
            <a:r>
              <a:rPr lang="en-US" smtClean="0"/>
              <a:t>Click to edit Master title style</a:t>
            </a:r>
            <a:endParaRPr lang="en-US" dirty="0"/>
          </a:p>
        </p:txBody>
      </p:sp>
      <p:sp>
        <p:nvSpPr>
          <p:cNvPr id="4" name="TextBox 3"/>
          <p:cNvSpPr txBox="1"/>
          <p:nvPr/>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sp>
        <p:nvSpPr>
          <p:cNvPr id="5" name="TextBox 4"/>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4613464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a:t>
            </a:r>
            <a:endParaRPr lang="en-US" dirty="0"/>
          </a:p>
        </p:txBody>
      </p:sp>
      <p:sp>
        <p:nvSpPr>
          <p:cNvPr id="3" name="Date Placeholder 2"/>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7935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4263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6475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0906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9CEEB-D5BD-4BA4-9F0F-BBFD9BD91A1F}" type="datetimeFigureOut">
              <a:rPr lang="en-US" smtClean="0">
                <a:solidFill>
                  <a:prstClr val="black">
                    <a:tint val="75000"/>
                  </a:prstClr>
                </a:solidFill>
              </a:rPr>
              <a:pPr/>
              <a:t>6/13/2016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B4C657-53BA-4C64-8161-364EC652D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505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32" r="6568"/>
          <a:stretch/>
        </p:blipFill>
        <p:spPr>
          <a:xfrm>
            <a:off x="253926" y="685800"/>
            <a:ext cx="8922821" cy="6177116"/>
          </a:xfrm>
          <a:prstGeom prst="rect">
            <a:avLst/>
          </a:prstGeom>
        </p:spPr>
      </p:pic>
      <p:sp>
        <p:nvSpPr>
          <p:cNvPr id="12" name="TextBox 11"/>
          <p:cNvSpPr txBox="1"/>
          <p:nvPr userDrawn="1"/>
        </p:nvSpPr>
        <p:spPr>
          <a:xfrm>
            <a:off x="0" y="685800"/>
            <a:ext cx="1371600" cy="301752"/>
          </a:xfrm>
          <a:prstGeom prst="rect">
            <a:avLst/>
          </a:prstGeom>
          <a:solidFill>
            <a:srgbClr val="C00000"/>
          </a:solidFill>
        </p:spPr>
        <p:txBody>
          <a:bodyPr wrap="square" rtlCol="0" anchor="ctr" anchorCtr="0">
            <a:noAutofit/>
          </a:bodyPr>
          <a:lstStyle/>
          <a:p>
            <a:pPr defTabSz="914400"/>
            <a:endParaRPr lang="en-US" sz="950" dirty="0">
              <a:solidFill>
                <a:prstClr val="white"/>
              </a:solidFill>
              <a:latin typeface="Franklin Gothic Demi" panose="020B0703020102020204" pitchFamily="34" charset="0"/>
            </a:endParaRPr>
          </a:p>
        </p:txBody>
      </p:sp>
      <p:sp>
        <p:nvSpPr>
          <p:cNvPr id="17" name="TextBox 16"/>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srgbClr val="6A737B"/>
                </a:solidFill>
                <a:latin typeface="Franklin Gothic Demi" panose="020B0703020102020204" pitchFamily="34" charset="0"/>
              </a:rPr>
              <a:t>©</a:t>
            </a:r>
            <a:r>
              <a:rPr lang="en-US" sz="900" spc="100" dirty="0" smtClean="0">
                <a:solidFill>
                  <a:srgbClr val="6A737B"/>
                </a:solidFill>
                <a:latin typeface="Franklin Gothic Medium" panose="020B0603020102020204" pitchFamily="34" charset="0"/>
                <a:cs typeface="Arial" pitchFamily="34" charset="0"/>
              </a:rPr>
              <a:t>2015 ECRI INSTITUTE</a:t>
            </a:r>
            <a:endParaRPr lang="en-US" sz="900" spc="100" dirty="0">
              <a:solidFill>
                <a:srgbClr val="6A737B"/>
              </a:solidFill>
              <a:latin typeface="Franklin Gothic Medium" panose="020B0603020102020204" pitchFamily="34" charset="0"/>
              <a:cs typeface="Arial" pitchFamily="34"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096000"/>
            <a:ext cx="2438400" cy="457200"/>
          </a:xfrm>
          <a:prstGeom prst="rect">
            <a:avLst/>
          </a:prstGeom>
        </p:spPr>
      </p:pic>
      <p:sp>
        <p:nvSpPr>
          <p:cNvPr id="11" name="Title 1"/>
          <p:cNvSpPr>
            <a:spLocks noGrp="1"/>
          </p:cNvSpPr>
          <p:nvPr>
            <p:ph type="ctrTitle" hasCustomPrompt="1"/>
          </p:nvPr>
        </p:nvSpPr>
        <p:spPr>
          <a:xfrm>
            <a:off x="685800" y="1828801"/>
            <a:ext cx="3886200" cy="685799"/>
          </a:xfrm>
          <a:prstGeom prst="rect">
            <a:avLst/>
          </a:prstGeom>
        </p:spPr>
        <p:txBody>
          <a:bodyPr anchor="t" anchorCtr="0"/>
          <a:lstStyle>
            <a:lvl1pPr>
              <a:defRPr sz="3200"/>
            </a:lvl1pPr>
          </a:lstStyle>
          <a:p>
            <a:r>
              <a:rPr lang="en-US" dirty="0" smtClean="0"/>
              <a:t>Presentation title</a:t>
            </a:r>
            <a:endParaRPr lang="en-US" dirty="0"/>
          </a:p>
        </p:txBody>
      </p:sp>
      <p:sp>
        <p:nvSpPr>
          <p:cNvPr id="14" name="Subtitle 2"/>
          <p:cNvSpPr>
            <a:spLocks noGrp="1"/>
          </p:cNvSpPr>
          <p:nvPr>
            <p:ph type="subTitle" idx="1" hasCustomPrompt="1"/>
          </p:nvPr>
        </p:nvSpPr>
        <p:spPr>
          <a:xfrm>
            <a:off x="685800" y="2514600"/>
            <a:ext cx="3886200" cy="381000"/>
          </a:xfrm>
          <a:prstGeom prst="rect">
            <a:avLst/>
          </a:prstGeom>
        </p:spPr>
        <p:txBody>
          <a:bodyPr>
            <a:normAutofit/>
          </a:bodyPr>
          <a:lstStyle>
            <a:lvl1pPr marL="0" indent="0" algn="l">
              <a:spcBef>
                <a:spcPts val="0"/>
              </a:spcBef>
              <a:buNone/>
              <a:defRPr sz="160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a:t>
            </a:r>
          </a:p>
        </p:txBody>
      </p:sp>
      <p:sp>
        <p:nvSpPr>
          <p:cNvPr id="5" name="Content Placeholder 4"/>
          <p:cNvSpPr>
            <a:spLocks noGrp="1"/>
          </p:cNvSpPr>
          <p:nvPr>
            <p:ph sz="quarter" idx="10" hasCustomPrompt="1"/>
          </p:nvPr>
        </p:nvSpPr>
        <p:spPr>
          <a:xfrm>
            <a:off x="76200" y="725424"/>
            <a:ext cx="1219200" cy="265176"/>
          </a:xfrm>
          <a:prstGeom prst="rect">
            <a:avLst/>
          </a:prstGeom>
        </p:spPr>
        <p:txBody>
          <a:bodyPr/>
          <a:lstStyle>
            <a:lvl1pPr marL="0" indent="0">
              <a:buFontTx/>
              <a:buNone/>
              <a:defRPr sz="950">
                <a:solidFill>
                  <a:schemeClr val="bg1"/>
                </a:solidFill>
                <a:latin typeface="Franklin Gothic Medium" panose="020B0603020102020204" pitchFamily="34" charset="0"/>
              </a:defRPr>
            </a:lvl1pPr>
          </a:lstStyle>
          <a:p>
            <a:pPr lvl="0"/>
            <a:r>
              <a:rPr lang="en-US" dirty="0" smtClean="0"/>
              <a:t>JANUARY 14, 2015</a:t>
            </a:r>
            <a:endParaRPr lang="en-US" dirty="0"/>
          </a:p>
        </p:txBody>
      </p:sp>
    </p:spTree>
    <p:extLst>
      <p:ext uri="{BB962C8B-B14F-4D97-AF65-F5344CB8AC3E}">
        <p14:creationId xmlns:p14="http://schemas.microsoft.com/office/powerpoint/2010/main" val="97862393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9775" t="17221"/>
          <a:stretch/>
        </p:blipFill>
        <p:spPr>
          <a:xfrm>
            <a:off x="0" y="-1"/>
            <a:ext cx="9144001" cy="6858001"/>
          </a:xfrm>
          <a:prstGeom prst="rect">
            <a:avLst/>
          </a:prstGeom>
        </p:spPr>
      </p:pic>
      <p:sp>
        <p:nvSpPr>
          <p:cNvPr id="13" name="TextBox 12"/>
          <p:cNvSpPr txBox="1"/>
          <p:nvPr userDrawn="1"/>
        </p:nvSpPr>
        <p:spPr>
          <a:xfrm>
            <a:off x="6473952" y="6398568"/>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2015 ECRI INSTITUTE</a:t>
            </a:r>
            <a:endParaRPr lang="en-US" sz="900" spc="100" dirty="0">
              <a:solidFill>
                <a:prstClr val="white"/>
              </a:solidFill>
              <a:latin typeface="Franklin Gothic Medium" panose="020B0603020102020204" pitchFamily="34" charset="0"/>
              <a:cs typeface="Arial" pitchFamily="34" charset="0"/>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11" name="TextBox 10"/>
          <p:cNvSpPr txBox="1"/>
          <p:nvPr userDrawn="1"/>
        </p:nvSpPr>
        <p:spPr>
          <a:xfrm>
            <a:off x="0" y="685800"/>
            <a:ext cx="1371600" cy="301752"/>
          </a:xfrm>
          <a:prstGeom prst="rect">
            <a:avLst/>
          </a:prstGeom>
          <a:solidFill>
            <a:srgbClr val="C00000"/>
          </a:solidFill>
        </p:spPr>
        <p:txBody>
          <a:bodyPr wrap="square" rtlCol="0" anchor="ctr" anchorCtr="0">
            <a:noAutofit/>
          </a:bodyPr>
          <a:lstStyle/>
          <a:p>
            <a:pPr defTabSz="914400"/>
            <a:endParaRPr lang="en-US" sz="950" dirty="0">
              <a:solidFill>
                <a:prstClr val="white"/>
              </a:solidFill>
              <a:latin typeface="Franklin Gothic Demi" panose="020B0703020102020204" pitchFamily="34" charset="0"/>
            </a:endParaRPr>
          </a:p>
        </p:txBody>
      </p:sp>
      <p:sp>
        <p:nvSpPr>
          <p:cNvPr id="12" name="Title 1"/>
          <p:cNvSpPr>
            <a:spLocks noGrp="1"/>
          </p:cNvSpPr>
          <p:nvPr>
            <p:ph type="ctrTitle" hasCustomPrompt="1"/>
          </p:nvPr>
        </p:nvSpPr>
        <p:spPr>
          <a:xfrm>
            <a:off x="685800" y="1828801"/>
            <a:ext cx="5638800" cy="685799"/>
          </a:xfrm>
          <a:prstGeom prst="rect">
            <a:avLst/>
          </a:prstGeom>
        </p:spPr>
        <p:txBody>
          <a:bodyPr anchor="t" anchorCtr="0"/>
          <a:lstStyle>
            <a:lvl1pPr>
              <a:defRPr sz="3200">
                <a:solidFill>
                  <a:schemeClr val="bg1"/>
                </a:solidFill>
              </a:defRPr>
            </a:lvl1pPr>
          </a:lstStyle>
          <a:p>
            <a:r>
              <a:rPr lang="en-US" dirty="0" smtClean="0"/>
              <a:t>Presentation title</a:t>
            </a:r>
            <a:endParaRPr lang="en-US" dirty="0"/>
          </a:p>
        </p:txBody>
      </p:sp>
      <p:sp>
        <p:nvSpPr>
          <p:cNvPr id="15" name="Subtitle 2"/>
          <p:cNvSpPr>
            <a:spLocks noGrp="1"/>
          </p:cNvSpPr>
          <p:nvPr>
            <p:ph type="subTitle" idx="1" hasCustomPrompt="1"/>
          </p:nvPr>
        </p:nvSpPr>
        <p:spPr>
          <a:xfrm>
            <a:off x="685800" y="2514600"/>
            <a:ext cx="5638800" cy="381000"/>
          </a:xfrm>
          <a:prstGeom prst="rect">
            <a:avLst/>
          </a:prstGeom>
        </p:spPr>
        <p:txBody>
          <a:bodyPr>
            <a:normAutofit/>
          </a:bodyPr>
          <a:lstStyle>
            <a:lvl1pPr marL="0" indent="0" algn="l">
              <a:spcBef>
                <a:spcPts val="0"/>
              </a:spcBef>
              <a:buNone/>
              <a:defRPr sz="1600">
                <a:solidFill>
                  <a:schemeClr val="bg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a:t>
            </a:r>
          </a:p>
        </p:txBody>
      </p:sp>
      <p:sp>
        <p:nvSpPr>
          <p:cNvPr id="16" name="Content Placeholder 4"/>
          <p:cNvSpPr>
            <a:spLocks noGrp="1"/>
          </p:cNvSpPr>
          <p:nvPr>
            <p:ph sz="quarter" idx="10" hasCustomPrompt="1"/>
          </p:nvPr>
        </p:nvSpPr>
        <p:spPr>
          <a:xfrm>
            <a:off x="76200" y="725424"/>
            <a:ext cx="1219200" cy="265176"/>
          </a:xfrm>
          <a:prstGeom prst="rect">
            <a:avLst/>
          </a:prstGeom>
        </p:spPr>
        <p:txBody>
          <a:bodyPr/>
          <a:lstStyle>
            <a:lvl1pPr marL="0" indent="0">
              <a:buFontTx/>
              <a:buNone/>
              <a:defRPr sz="950">
                <a:solidFill>
                  <a:schemeClr val="bg1"/>
                </a:solidFill>
                <a:latin typeface="Franklin Gothic Medium" panose="020B0603020102020204" pitchFamily="34" charset="0"/>
              </a:defRPr>
            </a:lvl1pPr>
          </a:lstStyle>
          <a:p>
            <a:pPr lvl="0"/>
            <a:r>
              <a:rPr lang="en-US" dirty="0" smtClean="0"/>
              <a:t>JANUARY 14, 2015</a:t>
            </a:r>
            <a:endParaRPr lang="en-US" dirty="0"/>
          </a:p>
        </p:txBody>
      </p:sp>
    </p:spTree>
    <p:extLst>
      <p:ext uri="{BB962C8B-B14F-4D97-AF65-F5344CB8AC3E}">
        <p14:creationId xmlns:p14="http://schemas.microsoft.com/office/powerpoint/2010/main" val="344432317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 r="23708"/>
          <a:stretch/>
        </p:blipFill>
        <p:spPr>
          <a:xfrm>
            <a:off x="1" y="-76200"/>
            <a:ext cx="9143999" cy="6934200"/>
          </a:xfrm>
          <a:prstGeom prst="rect">
            <a:avLst/>
          </a:prstGeom>
        </p:spPr>
      </p:pic>
      <p:sp>
        <p:nvSpPr>
          <p:cNvPr id="13" name="TextBox 12"/>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srgbClr val="6A737B"/>
                </a:solidFill>
                <a:latin typeface="Franklin Gothic Demi" panose="020B0703020102020204" pitchFamily="34" charset="0"/>
              </a:rPr>
              <a:t>©</a:t>
            </a:r>
            <a:r>
              <a:rPr lang="en-US" sz="900" spc="100" dirty="0" smtClean="0">
                <a:solidFill>
                  <a:srgbClr val="6A737B"/>
                </a:solidFill>
                <a:latin typeface="Franklin Gothic Medium" panose="020B0603020102020204" pitchFamily="34" charset="0"/>
                <a:cs typeface="Arial" pitchFamily="34" charset="0"/>
              </a:rPr>
              <a:t>2015 ECRI INSTITUTE</a:t>
            </a:r>
            <a:endParaRPr lang="en-US" sz="900" spc="100" dirty="0">
              <a:solidFill>
                <a:srgbClr val="6A737B"/>
              </a:solidFill>
              <a:latin typeface="Franklin Gothic Medium" panose="020B0603020102020204" pitchFamily="34" charset="0"/>
              <a:cs typeface="Arial" pitchFamily="34"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096000"/>
            <a:ext cx="2438400" cy="457200"/>
          </a:xfrm>
          <a:prstGeom prst="rect">
            <a:avLst/>
          </a:prstGeom>
        </p:spPr>
      </p:pic>
      <p:sp>
        <p:nvSpPr>
          <p:cNvPr id="10" name="TextBox 9"/>
          <p:cNvSpPr txBox="1"/>
          <p:nvPr userDrawn="1"/>
        </p:nvSpPr>
        <p:spPr>
          <a:xfrm>
            <a:off x="0" y="685800"/>
            <a:ext cx="1371600" cy="301752"/>
          </a:xfrm>
          <a:prstGeom prst="rect">
            <a:avLst/>
          </a:prstGeom>
          <a:solidFill>
            <a:srgbClr val="C00000"/>
          </a:solidFill>
        </p:spPr>
        <p:txBody>
          <a:bodyPr wrap="square" rtlCol="0" anchor="ctr" anchorCtr="0">
            <a:noAutofit/>
          </a:bodyPr>
          <a:lstStyle/>
          <a:p>
            <a:pPr defTabSz="914400"/>
            <a:endParaRPr lang="en-US" sz="950" dirty="0">
              <a:solidFill>
                <a:prstClr val="white"/>
              </a:solidFill>
              <a:latin typeface="Franklin Gothic Demi" panose="020B0703020102020204" pitchFamily="34" charset="0"/>
            </a:endParaRPr>
          </a:p>
        </p:txBody>
      </p:sp>
      <p:sp>
        <p:nvSpPr>
          <p:cNvPr id="11" name="Title 1"/>
          <p:cNvSpPr>
            <a:spLocks noGrp="1"/>
          </p:cNvSpPr>
          <p:nvPr>
            <p:ph type="ctrTitle" hasCustomPrompt="1"/>
          </p:nvPr>
        </p:nvSpPr>
        <p:spPr>
          <a:xfrm>
            <a:off x="685800" y="1828801"/>
            <a:ext cx="5791200" cy="685799"/>
          </a:xfrm>
          <a:prstGeom prst="rect">
            <a:avLst/>
          </a:prstGeom>
        </p:spPr>
        <p:txBody>
          <a:bodyPr anchor="t" anchorCtr="0"/>
          <a:lstStyle>
            <a:lvl1pPr>
              <a:defRPr sz="3200"/>
            </a:lvl1pPr>
          </a:lstStyle>
          <a:p>
            <a:r>
              <a:rPr lang="en-US" dirty="0" smtClean="0"/>
              <a:t>Presentation title</a:t>
            </a:r>
            <a:endParaRPr lang="en-US" dirty="0"/>
          </a:p>
        </p:txBody>
      </p:sp>
      <p:sp>
        <p:nvSpPr>
          <p:cNvPr id="15" name="Subtitle 2"/>
          <p:cNvSpPr>
            <a:spLocks noGrp="1"/>
          </p:cNvSpPr>
          <p:nvPr>
            <p:ph type="subTitle" idx="1" hasCustomPrompt="1"/>
          </p:nvPr>
        </p:nvSpPr>
        <p:spPr>
          <a:xfrm>
            <a:off x="685800" y="2514600"/>
            <a:ext cx="5791200" cy="381000"/>
          </a:xfrm>
          <a:prstGeom prst="rect">
            <a:avLst/>
          </a:prstGeom>
        </p:spPr>
        <p:txBody>
          <a:bodyPr>
            <a:normAutofit/>
          </a:bodyPr>
          <a:lstStyle>
            <a:lvl1pPr marL="0" indent="0" algn="l">
              <a:spcBef>
                <a:spcPts val="0"/>
              </a:spcBef>
              <a:buNone/>
              <a:defRPr sz="160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a:t>
            </a:r>
          </a:p>
        </p:txBody>
      </p:sp>
      <p:sp>
        <p:nvSpPr>
          <p:cNvPr id="16" name="Content Placeholder 4"/>
          <p:cNvSpPr>
            <a:spLocks noGrp="1"/>
          </p:cNvSpPr>
          <p:nvPr>
            <p:ph sz="quarter" idx="10" hasCustomPrompt="1"/>
          </p:nvPr>
        </p:nvSpPr>
        <p:spPr>
          <a:xfrm>
            <a:off x="76200" y="725424"/>
            <a:ext cx="1219200" cy="265176"/>
          </a:xfrm>
          <a:prstGeom prst="rect">
            <a:avLst/>
          </a:prstGeom>
        </p:spPr>
        <p:txBody>
          <a:bodyPr/>
          <a:lstStyle>
            <a:lvl1pPr marL="0" indent="0">
              <a:buFontTx/>
              <a:buNone/>
              <a:defRPr sz="950">
                <a:solidFill>
                  <a:schemeClr val="bg1"/>
                </a:solidFill>
                <a:latin typeface="Franklin Gothic Medium" panose="020B0603020102020204" pitchFamily="34" charset="0"/>
              </a:defRPr>
            </a:lvl1pPr>
          </a:lstStyle>
          <a:p>
            <a:pPr lvl="0"/>
            <a:r>
              <a:rPr lang="en-US" dirty="0" smtClean="0"/>
              <a:t>JANUARY 14, 2015</a:t>
            </a:r>
            <a:endParaRPr lang="en-US" dirty="0"/>
          </a:p>
        </p:txBody>
      </p:sp>
    </p:spTree>
    <p:extLst>
      <p:ext uri="{BB962C8B-B14F-4D97-AF65-F5344CB8AC3E}">
        <p14:creationId xmlns:p14="http://schemas.microsoft.com/office/powerpoint/2010/main" val="39171327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9542"/>
          <a:stretch/>
        </p:blipFill>
        <p:spPr>
          <a:xfrm>
            <a:off x="1905001" y="0"/>
            <a:ext cx="7239000" cy="5791199"/>
          </a:xfrm>
          <a:prstGeom prst="rect">
            <a:avLst/>
          </a:prstGeom>
        </p:spPr>
      </p:pic>
      <p:sp>
        <p:nvSpPr>
          <p:cNvPr id="11" name="Rectangle 10"/>
          <p:cNvSpPr/>
          <p:nvPr userDrawn="1"/>
        </p:nvSpPr>
        <p:spPr>
          <a:xfrm>
            <a:off x="-76200" y="5524500"/>
            <a:ext cx="9144000" cy="1371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TextBox 11"/>
          <p:cNvSpPr txBox="1"/>
          <p:nvPr userDrawn="1"/>
        </p:nvSpPr>
        <p:spPr>
          <a:xfrm>
            <a:off x="6553200" y="6429518"/>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2016 ECRI INSTITUTE</a:t>
            </a:r>
            <a:endParaRPr lang="en-US" sz="900" spc="100" dirty="0">
              <a:solidFill>
                <a:prstClr val="white"/>
              </a:solidFill>
              <a:latin typeface="Franklin Gothic Medium" panose="020B0603020102020204" pitchFamily="34" charset="0"/>
              <a:cs typeface="Arial" pitchFamily="34" charset="0"/>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13" name="TextBox 12"/>
          <p:cNvSpPr txBox="1"/>
          <p:nvPr userDrawn="1"/>
        </p:nvSpPr>
        <p:spPr>
          <a:xfrm>
            <a:off x="0" y="685800"/>
            <a:ext cx="1371600" cy="301752"/>
          </a:xfrm>
          <a:prstGeom prst="rect">
            <a:avLst/>
          </a:prstGeom>
          <a:solidFill>
            <a:srgbClr val="C00000"/>
          </a:solidFill>
        </p:spPr>
        <p:txBody>
          <a:bodyPr wrap="square" rtlCol="0" anchor="ctr" anchorCtr="0">
            <a:noAutofit/>
          </a:bodyPr>
          <a:lstStyle/>
          <a:p>
            <a:pPr defTabSz="914400"/>
            <a:endParaRPr lang="en-US" sz="950" dirty="0">
              <a:solidFill>
                <a:prstClr val="white"/>
              </a:solidFill>
              <a:latin typeface="Franklin Gothic Demi" panose="020B0703020102020204" pitchFamily="34" charset="0"/>
            </a:endParaRPr>
          </a:p>
        </p:txBody>
      </p:sp>
      <p:sp>
        <p:nvSpPr>
          <p:cNvPr id="14" name="Title 1"/>
          <p:cNvSpPr>
            <a:spLocks noGrp="1"/>
          </p:cNvSpPr>
          <p:nvPr>
            <p:ph type="ctrTitle" hasCustomPrompt="1"/>
          </p:nvPr>
        </p:nvSpPr>
        <p:spPr>
          <a:xfrm>
            <a:off x="685800" y="1828801"/>
            <a:ext cx="5638800" cy="685799"/>
          </a:xfrm>
          <a:prstGeom prst="rect">
            <a:avLst/>
          </a:prstGeom>
        </p:spPr>
        <p:txBody>
          <a:bodyPr anchor="t" anchorCtr="0"/>
          <a:lstStyle>
            <a:lvl1pPr>
              <a:defRPr sz="3200"/>
            </a:lvl1pPr>
          </a:lstStyle>
          <a:p>
            <a:r>
              <a:rPr lang="en-US" dirty="0" smtClean="0"/>
              <a:t>Presentation title</a:t>
            </a:r>
            <a:endParaRPr lang="en-US" dirty="0"/>
          </a:p>
        </p:txBody>
      </p:sp>
      <p:sp>
        <p:nvSpPr>
          <p:cNvPr id="16" name="Subtitle 2"/>
          <p:cNvSpPr>
            <a:spLocks noGrp="1"/>
          </p:cNvSpPr>
          <p:nvPr>
            <p:ph type="subTitle" idx="1" hasCustomPrompt="1"/>
          </p:nvPr>
        </p:nvSpPr>
        <p:spPr>
          <a:xfrm>
            <a:off x="685800" y="2514600"/>
            <a:ext cx="5638800" cy="381000"/>
          </a:xfrm>
          <a:prstGeom prst="rect">
            <a:avLst/>
          </a:prstGeom>
        </p:spPr>
        <p:txBody>
          <a:bodyPr>
            <a:normAutofit/>
          </a:bodyPr>
          <a:lstStyle>
            <a:lvl1pPr marL="0" indent="0" algn="l">
              <a:spcBef>
                <a:spcPts val="0"/>
              </a:spcBef>
              <a:buNone/>
              <a:defRPr sz="160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a:t>
            </a:r>
          </a:p>
        </p:txBody>
      </p:sp>
      <p:sp>
        <p:nvSpPr>
          <p:cNvPr id="17" name="Content Placeholder 4"/>
          <p:cNvSpPr>
            <a:spLocks noGrp="1"/>
          </p:cNvSpPr>
          <p:nvPr>
            <p:ph sz="quarter" idx="10" hasCustomPrompt="1"/>
          </p:nvPr>
        </p:nvSpPr>
        <p:spPr>
          <a:xfrm>
            <a:off x="76200" y="725424"/>
            <a:ext cx="1219200" cy="265176"/>
          </a:xfrm>
          <a:prstGeom prst="rect">
            <a:avLst/>
          </a:prstGeom>
        </p:spPr>
        <p:txBody>
          <a:bodyPr/>
          <a:lstStyle>
            <a:lvl1pPr marL="0" indent="0">
              <a:buFontTx/>
              <a:buNone/>
              <a:defRPr sz="950">
                <a:solidFill>
                  <a:schemeClr val="bg1"/>
                </a:solidFill>
                <a:latin typeface="Franklin Gothic Medium" panose="020B0603020102020204" pitchFamily="34" charset="0"/>
              </a:defRPr>
            </a:lvl1pPr>
          </a:lstStyle>
          <a:p>
            <a:pPr lvl="0"/>
            <a:r>
              <a:rPr lang="en-US" dirty="0" smtClean="0"/>
              <a:t>JANUARY 14, 2015</a:t>
            </a:r>
            <a:endParaRPr lang="en-US" dirty="0"/>
          </a:p>
        </p:txBody>
      </p:sp>
    </p:spTree>
    <p:extLst>
      <p:ext uri="{BB962C8B-B14F-4D97-AF65-F5344CB8AC3E}">
        <p14:creationId xmlns:p14="http://schemas.microsoft.com/office/powerpoint/2010/main" val="29509946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13" name="Rectangle 12"/>
          <p:cNvSpPr/>
          <p:nvPr userDrawn="1"/>
        </p:nvSpPr>
        <p:spPr>
          <a:xfrm>
            <a:off x="0" y="5486400"/>
            <a:ext cx="9144000" cy="1371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TextBox 11"/>
          <p:cNvSpPr txBox="1"/>
          <p:nvPr userDrawn="1"/>
        </p:nvSpPr>
        <p:spPr>
          <a:xfrm>
            <a:off x="6477000" y="6385618"/>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2016 ECRI INSTITUTE</a:t>
            </a:r>
            <a:endParaRPr lang="en-US" sz="900" spc="100" dirty="0">
              <a:solidFill>
                <a:prstClr val="white"/>
              </a:solidFill>
              <a:latin typeface="Franklin Gothic Medium" panose="020B0603020102020204" pitchFamily="34" charset="0"/>
              <a:cs typeface="Arial" pitchFamily="34" charset="0"/>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8" name="TextBox 7"/>
          <p:cNvSpPr txBox="1"/>
          <p:nvPr userDrawn="1"/>
        </p:nvSpPr>
        <p:spPr>
          <a:xfrm>
            <a:off x="0" y="685800"/>
            <a:ext cx="1371600" cy="301752"/>
          </a:xfrm>
          <a:prstGeom prst="rect">
            <a:avLst/>
          </a:prstGeom>
          <a:solidFill>
            <a:srgbClr val="C00000"/>
          </a:solidFill>
        </p:spPr>
        <p:txBody>
          <a:bodyPr wrap="square" rtlCol="0" anchor="ctr" anchorCtr="0">
            <a:noAutofit/>
          </a:bodyPr>
          <a:lstStyle/>
          <a:p>
            <a:pPr defTabSz="914400"/>
            <a:endParaRPr lang="en-US" sz="950" dirty="0">
              <a:solidFill>
                <a:prstClr val="white"/>
              </a:solidFill>
              <a:latin typeface="Franklin Gothic Demi" panose="020B0703020102020204" pitchFamily="34" charset="0"/>
            </a:endParaRPr>
          </a:p>
        </p:txBody>
      </p:sp>
      <p:sp>
        <p:nvSpPr>
          <p:cNvPr id="10" name="Title 1"/>
          <p:cNvSpPr>
            <a:spLocks noGrp="1"/>
          </p:cNvSpPr>
          <p:nvPr>
            <p:ph type="ctrTitle" hasCustomPrompt="1"/>
          </p:nvPr>
        </p:nvSpPr>
        <p:spPr>
          <a:xfrm>
            <a:off x="685800" y="1828801"/>
            <a:ext cx="5638800" cy="685799"/>
          </a:xfrm>
          <a:prstGeom prst="rect">
            <a:avLst/>
          </a:prstGeom>
        </p:spPr>
        <p:txBody>
          <a:bodyPr anchor="t" anchorCtr="0"/>
          <a:lstStyle>
            <a:lvl1pPr>
              <a:defRPr sz="3200"/>
            </a:lvl1pPr>
          </a:lstStyle>
          <a:p>
            <a:r>
              <a:rPr lang="en-US" dirty="0" smtClean="0"/>
              <a:t>Presentation title</a:t>
            </a:r>
            <a:endParaRPr lang="en-US" dirty="0"/>
          </a:p>
        </p:txBody>
      </p:sp>
      <p:sp>
        <p:nvSpPr>
          <p:cNvPr id="11" name="Subtitle 2"/>
          <p:cNvSpPr>
            <a:spLocks noGrp="1"/>
          </p:cNvSpPr>
          <p:nvPr>
            <p:ph type="subTitle" idx="1" hasCustomPrompt="1"/>
          </p:nvPr>
        </p:nvSpPr>
        <p:spPr>
          <a:xfrm>
            <a:off x="685800" y="2514600"/>
            <a:ext cx="5638800" cy="381000"/>
          </a:xfrm>
          <a:prstGeom prst="rect">
            <a:avLst/>
          </a:prstGeom>
        </p:spPr>
        <p:txBody>
          <a:bodyPr>
            <a:normAutofit/>
          </a:bodyPr>
          <a:lstStyle>
            <a:lvl1pPr marL="0" indent="0" algn="l">
              <a:spcBef>
                <a:spcPts val="0"/>
              </a:spcBef>
              <a:buNone/>
              <a:defRPr sz="160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a:t>
            </a:r>
          </a:p>
        </p:txBody>
      </p:sp>
      <p:sp>
        <p:nvSpPr>
          <p:cNvPr id="14" name="Content Placeholder 4"/>
          <p:cNvSpPr>
            <a:spLocks noGrp="1"/>
          </p:cNvSpPr>
          <p:nvPr>
            <p:ph sz="quarter" idx="10" hasCustomPrompt="1"/>
          </p:nvPr>
        </p:nvSpPr>
        <p:spPr>
          <a:xfrm>
            <a:off x="76200" y="725424"/>
            <a:ext cx="1219200" cy="265176"/>
          </a:xfrm>
          <a:prstGeom prst="rect">
            <a:avLst/>
          </a:prstGeom>
        </p:spPr>
        <p:txBody>
          <a:bodyPr/>
          <a:lstStyle>
            <a:lvl1pPr marL="0" indent="0">
              <a:buFontTx/>
              <a:buNone/>
              <a:defRPr sz="950">
                <a:solidFill>
                  <a:schemeClr val="bg1"/>
                </a:solidFill>
                <a:latin typeface="Franklin Gothic Medium" panose="020B0603020102020204" pitchFamily="34" charset="0"/>
              </a:defRPr>
            </a:lvl1pPr>
          </a:lstStyle>
          <a:p>
            <a:pPr lvl="0"/>
            <a:r>
              <a:rPr lang="en-US" dirty="0" smtClean="0"/>
              <a:t>JANUARY 14, 2015</a:t>
            </a:r>
            <a:endParaRPr lang="en-US" dirty="0"/>
          </a:p>
        </p:txBody>
      </p:sp>
    </p:spTree>
    <p:extLst>
      <p:ext uri="{BB962C8B-B14F-4D97-AF65-F5344CB8AC3E}">
        <p14:creationId xmlns:p14="http://schemas.microsoft.com/office/powerpoint/2010/main" val="22929979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95612" y="2130425"/>
            <a:ext cx="5809721" cy="1470025"/>
          </a:xfrm>
        </p:spPr>
        <p:txBody>
          <a:bodyPr>
            <a:normAutofit/>
          </a:bodyPr>
          <a:lstStyle>
            <a:lvl1pPr>
              <a:defRPr sz="2600" b="1" baseline="0">
                <a:solidFill>
                  <a:schemeClr val="tx1"/>
                </a:solidFill>
                <a:latin typeface="Arial Black" pitchFamily="34" charset="0"/>
                <a:cs typeface="Arial" pitchFamily="34"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2995612" y="3851910"/>
            <a:ext cx="5737862" cy="594788"/>
          </a:xfrm>
        </p:spPr>
        <p:txBody>
          <a:bodyPr lIns="0" tIns="0" rIns="0" bIns="0">
            <a:normAutofit/>
          </a:bodyPr>
          <a:lstStyle>
            <a:lvl1pPr marL="0" indent="0" algn="l">
              <a:buNone/>
              <a:defRPr sz="1500" baseline="0">
                <a:solidFill>
                  <a:schemeClr val="tx1"/>
                </a:solidFill>
                <a:latin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at the xxx Conference, city, state (location)</a:t>
            </a:r>
          </a:p>
        </p:txBody>
      </p:sp>
      <p:cxnSp>
        <p:nvCxnSpPr>
          <p:cNvPr id="5" name="Straight Connector 4"/>
          <p:cNvCxnSpPr/>
          <p:nvPr userDrawn="1"/>
        </p:nvCxnSpPr>
        <p:spPr>
          <a:xfrm>
            <a:off x="2988733" y="3717400"/>
            <a:ext cx="533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2988733" y="4909075"/>
            <a:ext cx="533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228600" y="5791200"/>
            <a:ext cx="8686800" cy="7450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Connector 12"/>
          <p:cNvCxnSpPr/>
          <p:nvPr userDrawn="1"/>
        </p:nvCxnSpPr>
        <p:spPr>
          <a:xfrm>
            <a:off x="232120" y="6153679"/>
            <a:ext cx="8674812" cy="1588"/>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0" hasCustomPrompt="1"/>
          </p:nvPr>
        </p:nvSpPr>
        <p:spPr>
          <a:xfrm>
            <a:off x="2915603" y="2411095"/>
            <a:ext cx="5806440" cy="914400"/>
          </a:xfrm>
        </p:spPr>
        <p:txBody>
          <a:bodyPr>
            <a:noAutofit/>
          </a:bodyPr>
          <a:lstStyle>
            <a:lvl1pPr>
              <a:buNone/>
              <a:defRPr sz="2600" b="0">
                <a:solidFill>
                  <a:schemeClr val="tx1"/>
                </a:solidFill>
                <a:latin typeface="Arial" pitchFamily="34" charset="0"/>
                <a:cs typeface="Arial" pitchFamily="34" charset="0"/>
              </a:defRPr>
            </a:lvl1pPr>
            <a:lvl2pPr>
              <a:defRPr sz="2600">
                <a:latin typeface="Arial" pitchFamily="34" charset="0"/>
                <a:cs typeface="Arial" pitchFamily="34" charset="0"/>
              </a:defRPr>
            </a:lvl2pPr>
            <a:lvl3pPr>
              <a:defRPr sz="2600">
                <a:latin typeface="Arial" pitchFamily="34" charset="0"/>
                <a:cs typeface="Arial" pitchFamily="34" charset="0"/>
              </a:defRPr>
            </a:lvl3pPr>
            <a:lvl4pPr>
              <a:defRPr sz="2600">
                <a:latin typeface="Arial" pitchFamily="34" charset="0"/>
                <a:cs typeface="Arial" pitchFamily="34" charset="0"/>
              </a:defRPr>
            </a:lvl4pPr>
            <a:lvl5pPr>
              <a:defRPr sz="2600">
                <a:latin typeface="Arial" pitchFamily="34" charset="0"/>
                <a:cs typeface="Arial" pitchFamily="34" charset="0"/>
              </a:defRPr>
            </a:lvl5pPr>
          </a:lstStyle>
          <a:p>
            <a:pPr lvl="0"/>
            <a:r>
              <a:rPr lang="en-US" dirty="0" smtClean="0"/>
              <a:t>Subtitle (after colon) in this font</a:t>
            </a:r>
            <a:endParaRPr lang="en-US" dirty="0"/>
          </a:p>
        </p:txBody>
      </p:sp>
      <p:sp>
        <p:nvSpPr>
          <p:cNvPr id="22" name="Text Placeholder 21"/>
          <p:cNvSpPr>
            <a:spLocks noGrp="1"/>
          </p:cNvSpPr>
          <p:nvPr>
            <p:ph type="body" sz="quarter" idx="11" hasCustomPrompt="1"/>
          </p:nvPr>
        </p:nvSpPr>
        <p:spPr>
          <a:xfrm>
            <a:off x="2898648" y="5132388"/>
            <a:ext cx="5806440" cy="914400"/>
          </a:xfrm>
        </p:spPr>
        <p:txBody>
          <a:bodyPr>
            <a:normAutofit/>
          </a:bodyPr>
          <a:lstStyle>
            <a:lvl1pPr>
              <a:spcBef>
                <a:spcPct val="20000"/>
              </a:spcBef>
              <a:buNone/>
              <a:defRPr sz="1600">
                <a:latin typeface="Arial" pitchFamily="34" charset="0"/>
                <a:cs typeface="Arial" pitchFamily="34" charset="0"/>
              </a:defRPr>
            </a:lvl1pPr>
          </a:lstStyle>
          <a:p>
            <a:pPr lvl="0">
              <a:spcBef>
                <a:spcPct val="20000"/>
              </a:spcBef>
            </a:pPr>
            <a:r>
              <a:rPr kumimoji="0" lang="en-US" sz="1600" u="none" strike="noStrike" kern="1200" cap="none" spc="0" normalizeH="0" baseline="0" noProof="0" dirty="0" smtClean="0">
                <a:ln>
                  <a:noFill/>
                </a:ln>
                <a:solidFill>
                  <a:schemeClr val="tx1"/>
                </a:solidFill>
                <a:effectLst/>
                <a:uLnTx/>
                <a:uFillTx/>
                <a:latin typeface="Arial"/>
                <a:ea typeface="+mn-ea"/>
                <a:cs typeface="Arial"/>
              </a:rPr>
              <a:t>Author • Author</a:t>
            </a:r>
            <a:r>
              <a:rPr lang="en-US" sz="1600" dirty="0" smtClean="0">
                <a:latin typeface="Arial"/>
                <a:cs typeface="Arial"/>
              </a:rPr>
              <a:t>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a:p>
            <a:pPr lvl="0">
              <a:spcBef>
                <a:spcPct val="20000"/>
              </a:spcBef>
            </a:pPr>
            <a:r>
              <a:rPr lang="en-US" sz="1600" dirty="0" smtClean="0">
                <a:latin typeface="Arial"/>
                <a:cs typeface="Arial"/>
              </a:rPr>
              <a:t>Author • Author • Author</a:t>
            </a:r>
            <a:endParaRPr kumimoji="0" lang="en-US" sz="160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16" name="Text Placeholder 15"/>
          <p:cNvSpPr>
            <a:spLocks noGrp="1"/>
          </p:cNvSpPr>
          <p:nvPr>
            <p:ph type="body" sz="quarter" idx="12" hasCustomPrompt="1"/>
          </p:nvPr>
        </p:nvSpPr>
        <p:spPr>
          <a:xfrm>
            <a:off x="2896235" y="4610100"/>
            <a:ext cx="5859146" cy="335598"/>
          </a:xfrm>
        </p:spPr>
        <p:txBody>
          <a:bodyPr>
            <a:normAutofit/>
          </a:bodyPr>
          <a:lstStyle>
            <a:lvl1pPr>
              <a:buNone/>
              <a:defRPr sz="1500" baseline="0">
                <a:latin typeface="Arial Black" pitchFamily="34" charset="0"/>
              </a:defRPr>
            </a:lvl1pPr>
          </a:lstStyle>
          <a:p>
            <a:pPr lvl="0"/>
            <a:r>
              <a:rPr lang="en-US" dirty="0" smtClean="0"/>
              <a:t>Enter conference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487" y="147786"/>
            <a:ext cx="1825483" cy="674367"/>
          </a:xfrm>
          <a:prstGeom prst="rect">
            <a:avLst/>
          </a:prstGeom>
        </p:spPr>
      </p:pic>
      <p:pic>
        <p:nvPicPr>
          <p:cNvPr id="14" name="Picture 13"/>
          <p:cNvPicPr>
            <a:picLocks noChangeAspect="1"/>
          </p:cNvPicPr>
          <p:nvPr userDrawn="1"/>
        </p:nvPicPr>
        <p:blipFill>
          <a:blip r:embed="rId3"/>
          <a:stretch>
            <a:fillRect/>
          </a:stretch>
        </p:blipFill>
        <p:spPr>
          <a:xfrm>
            <a:off x="7505205" y="67577"/>
            <a:ext cx="1449964" cy="825608"/>
          </a:xfrm>
          <a:prstGeom prst="rect">
            <a:avLst/>
          </a:prstGeom>
        </p:spPr>
      </p:pic>
    </p:spTree>
    <p:extLst>
      <p:ext uri="{BB962C8B-B14F-4D97-AF65-F5344CB8AC3E}">
        <p14:creationId xmlns:p14="http://schemas.microsoft.com/office/powerpoint/2010/main" val="424903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5486400"/>
            <a:ext cx="9144000" cy="1371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hasCustomPrompt="1"/>
          </p:nvPr>
        </p:nvSpPr>
        <p:spPr>
          <a:xfrm>
            <a:off x="685800" y="1828801"/>
            <a:ext cx="6629400" cy="914400"/>
          </a:xfrm>
          <a:prstGeom prst="rect">
            <a:avLst/>
          </a:prstGeom>
        </p:spPr>
        <p:txBody>
          <a:bodyPr anchor="t" anchorCtr="0"/>
          <a:lstStyle>
            <a:lvl1pPr>
              <a:defRPr sz="3000"/>
            </a:lvl1pPr>
          </a:lstStyle>
          <a:p>
            <a:r>
              <a:rPr lang="en-US" dirty="0" smtClean="0"/>
              <a:t>Click to edit section title</a:t>
            </a:r>
            <a:endParaRPr lang="en-US" dirty="0"/>
          </a:p>
        </p:txBody>
      </p:sp>
      <p:sp>
        <p:nvSpPr>
          <p:cNvPr id="3" name="Subtitle 2"/>
          <p:cNvSpPr>
            <a:spLocks noGrp="1"/>
          </p:cNvSpPr>
          <p:nvPr>
            <p:ph type="subTitle" idx="1" hasCustomPrompt="1"/>
          </p:nvPr>
        </p:nvSpPr>
        <p:spPr>
          <a:xfrm>
            <a:off x="914400" y="2743200"/>
            <a:ext cx="6400800" cy="1752600"/>
          </a:xfrm>
          <a:prstGeom prst="rect">
            <a:avLst/>
          </a:prstGeo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summary</a:t>
            </a:r>
            <a:endParaRPr lang="en-US" dirty="0"/>
          </a:p>
        </p:txBody>
      </p:sp>
      <p:sp>
        <p:nvSpPr>
          <p:cNvPr id="5" name="TextBox 4"/>
          <p:cNvSpPr txBox="1"/>
          <p:nvPr userDrawn="1"/>
        </p:nvSpPr>
        <p:spPr>
          <a:xfrm>
            <a:off x="6473952" y="6400800"/>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2016 ECRI INSTITUTE</a:t>
            </a:r>
            <a:endParaRPr lang="en-US" sz="900" spc="100" dirty="0">
              <a:solidFill>
                <a:prstClr val="white"/>
              </a:solidFill>
              <a:latin typeface="Franklin Gothic Medium" panose="020B0603020102020204" pitchFamily="34" charset="0"/>
              <a:cs typeface="Arial"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Tree>
    <p:extLst>
      <p:ext uri="{BB962C8B-B14F-4D97-AF65-F5344CB8AC3E}">
        <p14:creationId xmlns:p14="http://schemas.microsoft.com/office/powerpoint/2010/main" val="315716727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7924800" cy="1143000"/>
          </a:xfrm>
          <a:prstGeom prst="rect">
            <a:avLst/>
          </a:prstGeom>
        </p:spPr>
        <p:txBody>
          <a:bodyPr/>
          <a:lstStyle>
            <a:lvl1pPr>
              <a:defRPr sz="3000" b="1">
                <a:latin typeface="Arial" panose="020B0604020202020204" pitchFamily="34" charset="0"/>
                <a:cs typeface="Arial" panose="020B0604020202020204" pitchFamily="34" charset="0"/>
              </a:defRPr>
            </a:lvl1pPr>
          </a:lstStyle>
          <a:p>
            <a:r>
              <a:rPr lang="en-US" dirty="0" smtClean="0"/>
              <a:t>Click to edit heading</a:t>
            </a:r>
            <a:endParaRPr lang="en-US" dirty="0"/>
          </a:p>
        </p:txBody>
      </p:sp>
      <p:sp>
        <p:nvSpPr>
          <p:cNvPr id="3" name="Subtitle 2"/>
          <p:cNvSpPr>
            <a:spLocks noGrp="1"/>
          </p:cNvSpPr>
          <p:nvPr>
            <p:ph type="subTitle" idx="1" hasCustomPrompt="1"/>
          </p:nvPr>
        </p:nvSpPr>
        <p:spPr>
          <a:xfrm>
            <a:off x="685800" y="1600200"/>
            <a:ext cx="7924800" cy="1752600"/>
          </a:xfrm>
          <a:prstGeom prst="rect">
            <a:avLst/>
          </a:prstGeom>
        </p:spPr>
        <p:txBody>
          <a:bodyPr>
            <a:normAutofit/>
          </a:bodyPr>
          <a:lstStyle>
            <a:lvl1pPr marL="285750" indent="-285750" algn="l">
              <a:buFont typeface="Arial" panose="020B0604020202020204" pitchFamily="34" charset="0"/>
              <a:buChar char="•"/>
              <a:defRPr sz="1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text</a:t>
            </a:r>
            <a:endParaRPr lang="en-US" dirty="0"/>
          </a:p>
        </p:txBody>
      </p:sp>
    </p:spTree>
    <p:extLst>
      <p:ext uri="{BB962C8B-B14F-4D97-AF65-F5344CB8AC3E}">
        <p14:creationId xmlns:p14="http://schemas.microsoft.com/office/powerpoint/2010/main" val="108449547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7924800" cy="1143000"/>
          </a:xfrm>
          <a:prstGeom prst="rect">
            <a:avLst/>
          </a:prstGeom>
        </p:spPr>
        <p:txBody>
          <a:bodyPr/>
          <a:lstStyle>
            <a:lvl1pPr>
              <a:defRPr sz="3000"/>
            </a:lvl1pPr>
          </a:lstStyle>
          <a:p>
            <a:r>
              <a:rPr lang="en-US" dirty="0" smtClean="0"/>
              <a:t>Click to edit heading</a:t>
            </a:r>
            <a:endParaRPr lang="en-US" dirty="0"/>
          </a:p>
        </p:txBody>
      </p:sp>
      <p:sp>
        <p:nvSpPr>
          <p:cNvPr id="3" name="Content Placeholder 2"/>
          <p:cNvSpPr>
            <a:spLocks noGrp="1"/>
          </p:cNvSpPr>
          <p:nvPr>
            <p:ph idx="1" hasCustomPrompt="1"/>
          </p:nvPr>
        </p:nvSpPr>
        <p:spPr>
          <a:xfrm>
            <a:off x="685800" y="1600200"/>
            <a:ext cx="7924800" cy="4525963"/>
          </a:xfrm>
          <a:prstGeom prst="rect">
            <a:avLst/>
          </a:prstGeom>
        </p:spPr>
        <p:txBody>
          <a:bodyPr/>
          <a:lstStyle>
            <a:lvl1pPr marL="342900" indent="-342900">
              <a:buClr>
                <a:srgbClr val="C00000"/>
              </a:buClr>
              <a:buSzPct val="80000"/>
              <a:buFont typeface="Wingdings 3" panose="05040102010807070707" pitchFamily="18" charset="2"/>
              <a:buChar char="u"/>
              <a:defRPr sz="2400"/>
            </a:lvl1pPr>
            <a:lvl2pPr marL="742950" indent="-285750">
              <a:buClr>
                <a:schemeClr val="accent5">
                  <a:lumMod val="50000"/>
                </a:schemeClr>
              </a:buClr>
              <a:buSzPct val="85000"/>
              <a:buFont typeface="Franklin Gothic Book" panose="020B0503020102020204" pitchFamily="34" charset="0"/>
              <a:buChar char="■"/>
              <a:defRPr sz="2000"/>
            </a:lvl2pPr>
            <a:lvl3pPr marL="1143000" indent="-228600">
              <a:buClr>
                <a:srgbClr val="C00000"/>
              </a:buClr>
              <a:buSzPct val="75000"/>
              <a:buFont typeface="Wingdings 3" panose="05040102010807070707" pitchFamily="18" charset="2"/>
              <a:buChar char="w"/>
              <a:defRPr lang="en-US" sz="1600" dirty="0" smtClean="0"/>
            </a:lvl3pPr>
            <a:lvl4pPr marL="1600200" indent="-228600">
              <a:buClr>
                <a:srgbClr val="6A737B"/>
              </a:buClr>
              <a:buSzPct val="110000"/>
              <a:buFont typeface="Franklin Gothic Book" panose="020B0503020102020204" pitchFamily="34" charset="0"/>
              <a:buChar char="□"/>
              <a:defRPr sz="1300"/>
            </a:lvl4pPr>
            <a:lvl5pPr marL="2057400" indent="-228600">
              <a:buFont typeface="Franklin Gothic Book" panose="020B0503020102020204"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381A2BD0-3A5A-4A5C-A9C3-31CFDBCDF4B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737306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7924800" cy="1143000"/>
          </a:xfrm>
          <a:prstGeom prst="rect">
            <a:avLst/>
          </a:prstGeom>
        </p:spPr>
        <p:txBody>
          <a:bodyPr/>
          <a:lstStyle>
            <a:lvl1pPr>
              <a:defRPr sz="3000"/>
            </a:lvl1pPr>
          </a:lstStyle>
          <a:p>
            <a:r>
              <a:rPr lang="en-US" dirty="0" smtClean="0"/>
              <a:t>Click to edit heading</a:t>
            </a:r>
            <a:endParaRPr lang="en-US" dirty="0"/>
          </a:p>
        </p:txBody>
      </p:sp>
      <p:sp>
        <p:nvSpPr>
          <p:cNvPr id="8" name="Content Placeholder 2"/>
          <p:cNvSpPr>
            <a:spLocks noGrp="1"/>
          </p:cNvSpPr>
          <p:nvPr>
            <p:ph idx="1" hasCustomPrompt="1"/>
          </p:nvPr>
        </p:nvSpPr>
        <p:spPr>
          <a:xfrm>
            <a:off x="685800" y="1600201"/>
            <a:ext cx="3886200" cy="4343400"/>
          </a:xfrm>
          <a:prstGeom prst="rect">
            <a:avLst/>
          </a:prstGeom>
        </p:spPr>
        <p:txBody>
          <a:bodyPr/>
          <a:lstStyle>
            <a:lvl1pPr marL="342900" indent="-342900">
              <a:buClr>
                <a:srgbClr val="C00000"/>
              </a:buClr>
              <a:buSzPct val="80000"/>
              <a:buFont typeface="Wingdings 3" panose="05040102010807070707" pitchFamily="18" charset="2"/>
              <a:buChar char="u"/>
              <a:defRPr sz="2400"/>
            </a:lvl1pPr>
            <a:lvl2pPr marL="742950" indent="-285750">
              <a:buClr>
                <a:schemeClr val="accent5">
                  <a:lumMod val="50000"/>
                </a:schemeClr>
              </a:buClr>
              <a:buSzPct val="125000"/>
              <a:buFont typeface="Wingdings" panose="05000000000000000000" pitchFamily="2" charset="2"/>
              <a:buChar char="§"/>
              <a:defRPr sz="2000"/>
            </a:lvl2pPr>
            <a:lvl3pPr marL="1143000" indent="-228600">
              <a:buClr>
                <a:srgbClr val="C00000"/>
              </a:buClr>
              <a:buSzPct val="75000"/>
              <a:buFont typeface="Wingdings 3" panose="05040102010807070707" pitchFamily="18" charset="2"/>
              <a:buChar char="w"/>
              <a:defRPr sz="1600"/>
            </a:lvl3pPr>
            <a:lvl4pPr marL="1600200" indent="-228600">
              <a:buClr>
                <a:srgbClr val="6A737B"/>
              </a:buClr>
              <a:buSzPct val="110000"/>
              <a:buFont typeface="Franklin Gothic Book" panose="020B0503020102020204" pitchFamily="34" charset="0"/>
              <a:buChar char="□"/>
              <a:defRPr sz="1300"/>
            </a:lvl4pPr>
            <a:lvl5pPr marL="2057400" indent="-228600">
              <a:buFont typeface="Franklin Gothic Book" panose="020B0503020102020204"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hasCustomPrompt="1"/>
          </p:nvPr>
        </p:nvSpPr>
        <p:spPr>
          <a:xfrm>
            <a:off x="4724400" y="1600201"/>
            <a:ext cx="3886200" cy="4343400"/>
          </a:xfrm>
          <a:prstGeom prst="rect">
            <a:avLst/>
          </a:prstGeom>
        </p:spPr>
        <p:txBody>
          <a:bodyPr/>
          <a:lstStyle>
            <a:lvl1pPr marL="342900" indent="-342900">
              <a:buClr>
                <a:srgbClr val="C00000"/>
              </a:buClr>
              <a:buSzPct val="80000"/>
              <a:buFont typeface="Wingdings 3" panose="05040102010807070707" pitchFamily="18" charset="2"/>
              <a:buChar char=""/>
              <a:defRPr sz="2400"/>
            </a:lvl1pPr>
            <a:lvl2pPr marL="742950" indent="-285750">
              <a:buClr>
                <a:schemeClr val="accent5">
                  <a:lumMod val="50000"/>
                </a:schemeClr>
              </a:buClr>
              <a:buSzPct val="80000"/>
              <a:buFont typeface="Franklin Gothic Book" panose="020B0503020102020204" pitchFamily="34" charset="0"/>
              <a:buChar char="■"/>
              <a:defRPr sz="2000"/>
            </a:lvl2pPr>
            <a:lvl3pPr marL="1143000" indent="-228600">
              <a:buClr>
                <a:srgbClr val="C00000"/>
              </a:buClr>
              <a:buSzPct val="80000"/>
              <a:buFont typeface="Wingdings 3" panose="05040102010807070707" pitchFamily="18" charset="2"/>
              <a:buChar char="w"/>
              <a:defRPr sz="1600"/>
            </a:lvl3pPr>
            <a:lvl4pPr marL="1603375" indent="-231775">
              <a:buClr>
                <a:srgbClr val="6A737B"/>
              </a:buClr>
              <a:buSzPct val="115000"/>
              <a:buFont typeface="Franklin Gothic Book" panose="020B0503020102020204" pitchFamily="34" charset="0"/>
              <a:buChar char="□"/>
              <a:defRPr sz="1300"/>
            </a:lvl4pPr>
            <a:lvl5pPr marL="2057400" indent="-228600">
              <a:buFont typeface="Franklin Gothic Book" panose="020B0503020102020204"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896449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32" r="6568"/>
          <a:stretch/>
        </p:blipFill>
        <p:spPr>
          <a:xfrm>
            <a:off x="253926" y="685800"/>
            <a:ext cx="8922821" cy="6177116"/>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096000"/>
            <a:ext cx="2438400" cy="457200"/>
          </a:xfrm>
          <a:prstGeom prst="rect">
            <a:avLst/>
          </a:prstGeom>
        </p:spPr>
      </p:pic>
      <p:sp>
        <p:nvSpPr>
          <p:cNvPr id="11" name="Title 1"/>
          <p:cNvSpPr>
            <a:spLocks noGrp="1"/>
          </p:cNvSpPr>
          <p:nvPr>
            <p:ph type="ctrTitle" hasCustomPrompt="1"/>
          </p:nvPr>
        </p:nvSpPr>
        <p:spPr>
          <a:xfrm>
            <a:off x="685800" y="2286000"/>
            <a:ext cx="3886200" cy="685799"/>
          </a:xfrm>
          <a:prstGeom prst="rect">
            <a:avLst/>
          </a:prstGeom>
        </p:spPr>
        <p:txBody>
          <a:bodyPr anchor="t" anchorCtr="0"/>
          <a:lstStyle>
            <a:lvl1pPr>
              <a:defRPr sz="3000"/>
            </a:lvl1pPr>
          </a:lstStyle>
          <a:p>
            <a:r>
              <a:rPr lang="en-US" dirty="0" smtClean="0"/>
              <a:t>Questions?</a:t>
            </a:r>
            <a:endParaRPr lang="en-US" dirty="0"/>
          </a:p>
        </p:txBody>
      </p:sp>
      <p:sp>
        <p:nvSpPr>
          <p:cNvPr id="12" name="Subtitle 2"/>
          <p:cNvSpPr>
            <a:spLocks noGrp="1"/>
          </p:cNvSpPr>
          <p:nvPr>
            <p:ph type="subTitle" idx="1" hasCustomPrompt="1"/>
          </p:nvPr>
        </p:nvSpPr>
        <p:spPr>
          <a:xfrm>
            <a:off x="685800" y="2971800"/>
            <a:ext cx="3886200" cy="833284"/>
          </a:xfrm>
          <a:prstGeom prst="rect">
            <a:avLst/>
          </a:prstGeom>
        </p:spPr>
        <p:txBody>
          <a:bodyPr>
            <a:normAutofit/>
          </a:bodyPr>
          <a:lstStyle>
            <a:lvl1pPr marL="0" indent="0" algn="l">
              <a:spcBef>
                <a:spcPts val="0"/>
              </a:spcBef>
              <a:buNone/>
              <a:defRPr lang="en-US" sz="14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sz="1600" dirty="0" smtClean="0">
                <a:latin typeface="Franklin Gothic Book" panose="020B0503020102020204" pitchFamily="34" charset="0"/>
                <a:cs typeface="Arial" pitchFamily="34" charset="0"/>
              </a:rPr>
              <a:t>Please contact</a:t>
            </a:r>
            <a:r>
              <a:rPr lang="en-US" sz="1600" baseline="0" dirty="0" smtClean="0">
                <a:latin typeface="Franklin Gothic Book" panose="020B0503020102020204" pitchFamily="34" charset="0"/>
                <a:cs typeface="Arial" pitchFamily="34" charset="0"/>
              </a:rPr>
              <a:t> (name), (title), at (phone), </a:t>
            </a:r>
            <a:br>
              <a:rPr lang="en-US" sz="1600" baseline="0" dirty="0" smtClean="0">
                <a:latin typeface="Franklin Gothic Book" panose="020B0503020102020204" pitchFamily="34" charset="0"/>
                <a:cs typeface="Arial" pitchFamily="34" charset="0"/>
              </a:rPr>
            </a:br>
            <a:r>
              <a:rPr lang="en-US" sz="1600" baseline="0" dirty="0" smtClean="0">
                <a:latin typeface="Franklin Gothic Book" panose="020B0503020102020204" pitchFamily="34" charset="0"/>
                <a:cs typeface="Arial" pitchFamily="34" charset="0"/>
              </a:rPr>
              <a:t>or by email at (email address) </a:t>
            </a:r>
            <a:br>
              <a:rPr lang="en-US" sz="1600" baseline="0" dirty="0" smtClean="0">
                <a:latin typeface="Franklin Gothic Book" panose="020B0503020102020204" pitchFamily="34" charset="0"/>
                <a:cs typeface="Arial" pitchFamily="34" charset="0"/>
              </a:rPr>
            </a:br>
            <a:endParaRPr lang="en-US" sz="1600" dirty="0" smtClean="0">
              <a:latin typeface="Franklin Gothic Book" panose="020B0503020102020204" pitchFamily="34" charset="0"/>
              <a:cs typeface="Arial" pitchFamily="34" charset="0"/>
            </a:endParaRPr>
          </a:p>
          <a:p>
            <a:pPr>
              <a:defRPr/>
            </a:pPr>
            <a:endParaRPr lang="en-US" sz="3000" dirty="0" smtClean="0">
              <a:latin typeface="Franklin Gothic Demi" panose="020B0703020102020204" pitchFamily="34" charset="0"/>
              <a:cs typeface="Arial" pitchFamily="34" charset="0"/>
            </a:endParaRPr>
          </a:p>
          <a:p>
            <a:pPr>
              <a:defRPr/>
            </a:pPr>
            <a:endParaRPr lang="en-US" sz="1400" dirty="0">
              <a:latin typeface="+mj-lt"/>
            </a:endParaRPr>
          </a:p>
        </p:txBody>
      </p:sp>
      <p:sp>
        <p:nvSpPr>
          <p:cNvPr id="13" name="Title 1"/>
          <p:cNvSpPr txBox="1">
            <a:spLocks/>
          </p:cNvSpPr>
          <p:nvPr userDrawn="1"/>
        </p:nvSpPr>
        <p:spPr>
          <a:xfrm>
            <a:off x="685800" y="4114800"/>
            <a:ext cx="3886200" cy="685799"/>
          </a:xfrm>
          <a:prstGeom prst="rect">
            <a:avLst/>
          </a:prstGeom>
        </p:spPr>
        <p:txBody>
          <a:bodyPr anchor="t" anchorCtr="0"/>
          <a:lstStyle>
            <a:lvl1pPr algn="l" defTabSz="914400" rtl="0" eaLnBrk="1" latinLnBrk="0" hangingPunct="1">
              <a:spcBef>
                <a:spcPct val="0"/>
              </a:spcBef>
              <a:buNone/>
              <a:defRPr sz="3200" kern="1200">
                <a:solidFill>
                  <a:schemeClr val="tx1"/>
                </a:solidFill>
                <a:latin typeface="Franklin Gothic Demi" panose="020B0703020102020204" pitchFamily="34" charset="0"/>
                <a:ea typeface="+mj-ea"/>
                <a:cs typeface="+mj-cs"/>
              </a:defRPr>
            </a:lvl1pPr>
          </a:lstStyle>
          <a:p>
            <a:endParaRPr lang="en-US" sz="3000" dirty="0">
              <a:solidFill>
                <a:srgbClr val="4BACC6">
                  <a:lumMod val="50000"/>
                </a:srgbClr>
              </a:solidFill>
            </a:endParaRPr>
          </a:p>
        </p:txBody>
      </p:sp>
      <p:sp>
        <p:nvSpPr>
          <p:cNvPr id="4" name="Text Placeholder 3"/>
          <p:cNvSpPr>
            <a:spLocks noGrp="1"/>
          </p:cNvSpPr>
          <p:nvPr>
            <p:ph type="body" sz="quarter" idx="10" hasCustomPrompt="1"/>
          </p:nvPr>
        </p:nvSpPr>
        <p:spPr>
          <a:xfrm>
            <a:off x="685800" y="4114800"/>
            <a:ext cx="3429000" cy="838200"/>
          </a:xfrm>
          <a:prstGeom prst="rect">
            <a:avLst/>
          </a:prstGeom>
        </p:spPr>
        <p:txBody>
          <a:bodyPr/>
          <a:lstStyle>
            <a:lvl1pPr marL="0" indent="0">
              <a:buFontTx/>
              <a:buNone/>
              <a:defRPr sz="3200">
                <a:solidFill>
                  <a:schemeClr val="accent5">
                    <a:lumMod val="50000"/>
                  </a:schemeClr>
                </a:solidFill>
                <a:latin typeface="Franklin Gothic Demi" panose="020B0703020102020204" pitchFamily="34" charset="0"/>
              </a:defRPr>
            </a:lvl1pPr>
          </a:lstStyle>
          <a:p>
            <a:r>
              <a:rPr lang="en-US" sz="3000" dirty="0" smtClean="0">
                <a:solidFill>
                  <a:schemeClr val="accent5">
                    <a:lumMod val="50000"/>
                  </a:schemeClr>
                </a:solidFill>
              </a:rPr>
              <a:t>Thank You</a:t>
            </a:r>
            <a:endParaRPr lang="en-US" sz="3000" dirty="0">
              <a:solidFill>
                <a:schemeClr val="accent5">
                  <a:lumMod val="50000"/>
                </a:schemeClr>
              </a:solidFill>
            </a:endParaRPr>
          </a:p>
        </p:txBody>
      </p:sp>
      <p:sp>
        <p:nvSpPr>
          <p:cNvPr id="9" name="TextBox 8"/>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srgbClr val="6A737B"/>
                </a:solidFill>
                <a:latin typeface="Franklin Gothic Demi" panose="020B0703020102020204" pitchFamily="34" charset="0"/>
              </a:rPr>
              <a:t>©</a:t>
            </a:r>
            <a:r>
              <a:rPr lang="en-US" sz="900" spc="100" dirty="0" smtClean="0">
                <a:solidFill>
                  <a:srgbClr val="6A737B"/>
                </a:solidFill>
                <a:latin typeface="Franklin Gothic Medium" panose="020B0603020102020204" pitchFamily="34" charset="0"/>
                <a:cs typeface="Arial" pitchFamily="34" charset="0"/>
              </a:rPr>
              <a:t>2015 ECRI INSTITUTE</a:t>
            </a:r>
            <a:endParaRPr lang="en-US" sz="900" spc="100" dirty="0">
              <a:solidFill>
                <a:srgbClr val="6A737B"/>
              </a:solidFill>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166511482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9775" t="17221"/>
          <a:stretch/>
        </p:blipFill>
        <p:spPr>
          <a:xfrm>
            <a:off x="0" y="-1"/>
            <a:ext cx="9144001" cy="6858001"/>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9" name="Title 1"/>
          <p:cNvSpPr>
            <a:spLocks noGrp="1"/>
          </p:cNvSpPr>
          <p:nvPr>
            <p:ph type="ctrTitle" hasCustomPrompt="1"/>
          </p:nvPr>
        </p:nvSpPr>
        <p:spPr>
          <a:xfrm>
            <a:off x="685800" y="2286000"/>
            <a:ext cx="3886200" cy="685799"/>
          </a:xfrm>
          <a:prstGeom prst="rect">
            <a:avLst/>
          </a:prstGeom>
        </p:spPr>
        <p:txBody>
          <a:bodyPr anchor="t" anchorCtr="0"/>
          <a:lstStyle>
            <a:lvl1pPr>
              <a:defRPr sz="3000">
                <a:solidFill>
                  <a:schemeClr val="bg1"/>
                </a:solidFill>
              </a:defRPr>
            </a:lvl1pPr>
          </a:lstStyle>
          <a:p>
            <a:r>
              <a:rPr lang="en-US" dirty="0" smtClean="0"/>
              <a:t>Questions?</a:t>
            </a:r>
            <a:endParaRPr lang="en-US" dirty="0"/>
          </a:p>
        </p:txBody>
      </p:sp>
      <p:sp>
        <p:nvSpPr>
          <p:cNvPr id="10" name="Subtitle 2"/>
          <p:cNvSpPr>
            <a:spLocks noGrp="1"/>
          </p:cNvSpPr>
          <p:nvPr>
            <p:ph type="subTitle" idx="1" hasCustomPrompt="1"/>
          </p:nvPr>
        </p:nvSpPr>
        <p:spPr>
          <a:xfrm>
            <a:off x="685800" y="2971800"/>
            <a:ext cx="3886200" cy="833284"/>
          </a:xfrm>
          <a:prstGeom prst="rect">
            <a:avLst/>
          </a:prstGeom>
        </p:spPr>
        <p:txBody>
          <a:bodyPr>
            <a:normAutofit/>
          </a:bodyPr>
          <a:lstStyle>
            <a:lvl1pPr marL="0" indent="0" algn="l">
              <a:spcBef>
                <a:spcPts val="0"/>
              </a:spcBef>
              <a:buNone/>
              <a:defRPr lang="en-US" sz="1400" dirty="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sz="1600" dirty="0" smtClean="0">
                <a:latin typeface="Franklin Gothic Book" panose="020B0503020102020204" pitchFamily="34" charset="0"/>
                <a:cs typeface="Arial" pitchFamily="34" charset="0"/>
              </a:rPr>
              <a:t>Please contact</a:t>
            </a:r>
            <a:r>
              <a:rPr lang="en-US" sz="1600" baseline="0" dirty="0" smtClean="0">
                <a:latin typeface="Franklin Gothic Book" panose="020B0503020102020204" pitchFamily="34" charset="0"/>
                <a:cs typeface="Arial" pitchFamily="34" charset="0"/>
              </a:rPr>
              <a:t> (name), (title), at (phone), </a:t>
            </a:r>
            <a:br>
              <a:rPr lang="en-US" sz="1600" baseline="0" dirty="0" smtClean="0">
                <a:latin typeface="Franklin Gothic Book" panose="020B0503020102020204" pitchFamily="34" charset="0"/>
                <a:cs typeface="Arial" pitchFamily="34" charset="0"/>
              </a:rPr>
            </a:br>
            <a:r>
              <a:rPr lang="en-US" sz="1600" baseline="0" dirty="0" smtClean="0">
                <a:latin typeface="Franklin Gothic Book" panose="020B0503020102020204" pitchFamily="34" charset="0"/>
                <a:cs typeface="Arial" pitchFamily="34" charset="0"/>
              </a:rPr>
              <a:t>or by email at (email address) </a:t>
            </a:r>
            <a:br>
              <a:rPr lang="en-US" sz="1600" baseline="0" dirty="0" smtClean="0">
                <a:latin typeface="Franklin Gothic Book" panose="020B0503020102020204" pitchFamily="34" charset="0"/>
                <a:cs typeface="Arial" pitchFamily="34" charset="0"/>
              </a:rPr>
            </a:br>
            <a:endParaRPr lang="en-US" sz="1600" dirty="0" smtClean="0">
              <a:latin typeface="Franklin Gothic Book" panose="020B0503020102020204" pitchFamily="34" charset="0"/>
              <a:cs typeface="Arial" pitchFamily="34" charset="0"/>
            </a:endParaRPr>
          </a:p>
          <a:p>
            <a:pPr>
              <a:defRPr/>
            </a:pPr>
            <a:endParaRPr lang="en-US" sz="3000" dirty="0" smtClean="0">
              <a:latin typeface="Franklin Gothic Demi" panose="020B0703020102020204" pitchFamily="34" charset="0"/>
              <a:cs typeface="Arial" pitchFamily="34" charset="0"/>
            </a:endParaRPr>
          </a:p>
          <a:p>
            <a:pPr>
              <a:defRPr/>
            </a:pPr>
            <a:endParaRPr lang="en-US" sz="1400" dirty="0">
              <a:latin typeface="+mj-lt"/>
            </a:endParaRPr>
          </a:p>
        </p:txBody>
      </p:sp>
      <p:sp>
        <p:nvSpPr>
          <p:cNvPr id="11" name="Text Placeholder 3"/>
          <p:cNvSpPr>
            <a:spLocks noGrp="1"/>
          </p:cNvSpPr>
          <p:nvPr>
            <p:ph type="body" sz="quarter" idx="10" hasCustomPrompt="1"/>
          </p:nvPr>
        </p:nvSpPr>
        <p:spPr>
          <a:xfrm>
            <a:off x="685800" y="4114800"/>
            <a:ext cx="3429000" cy="838200"/>
          </a:xfrm>
          <a:prstGeom prst="rect">
            <a:avLst/>
          </a:prstGeom>
        </p:spPr>
        <p:txBody>
          <a:bodyPr/>
          <a:lstStyle>
            <a:lvl1pPr marL="0" indent="0">
              <a:buFontTx/>
              <a:buNone/>
              <a:defRPr sz="3200">
                <a:solidFill>
                  <a:schemeClr val="bg1"/>
                </a:solidFill>
                <a:latin typeface="Franklin Gothic Demi" panose="020B0703020102020204" pitchFamily="34" charset="0"/>
              </a:defRPr>
            </a:lvl1pPr>
          </a:lstStyle>
          <a:p>
            <a:r>
              <a:rPr lang="en-US" sz="3000" dirty="0" smtClean="0">
                <a:solidFill>
                  <a:schemeClr val="accent5">
                    <a:lumMod val="50000"/>
                  </a:schemeClr>
                </a:solidFill>
              </a:rPr>
              <a:t>Thank You</a:t>
            </a:r>
            <a:endParaRPr lang="en-US" sz="3000" dirty="0">
              <a:solidFill>
                <a:schemeClr val="accent5">
                  <a:lumMod val="50000"/>
                </a:schemeClr>
              </a:solidFill>
            </a:endParaRPr>
          </a:p>
        </p:txBody>
      </p:sp>
      <p:sp>
        <p:nvSpPr>
          <p:cNvPr id="12" name="TextBox 11"/>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2015 ECRI INSTITUTE</a:t>
            </a:r>
            <a:endParaRPr lang="en-US" sz="900" spc="100" dirty="0">
              <a:solidFill>
                <a:prstClr val="white"/>
              </a:solidFill>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158628702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 r="23708"/>
          <a:stretch/>
        </p:blipFill>
        <p:spPr>
          <a:xfrm>
            <a:off x="1" y="-76200"/>
            <a:ext cx="9143999" cy="69342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096000"/>
            <a:ext cx="2438400" cy="457200"/>
          </a:xfrm>
          <a:prstGeom prst="rect">
            <a:avLst/>
          </a:prstGeom>
        </p:spPr>
      </p:pic>
      <p:sp>
        <p:nvSpPr>
          <p:cNvPr id="9" name="Title 1"/>
          <p:cNvSpPr>
            <a:spLocks noGrp="1"/>
          </p:cNvSpPr>
          <p:nvPr>
            <p:ph type="ctrTitle" hasCustomPrompt="1"/>
          </p:nvPr>
        </p:nvSpPr>
        <p:spPr>
          <a:xfrm>
            <a:off x="685800" y="2286000"/>
            <a:ext cx="3886200" cy="685799"/>
          </a:xfrm>
          <a:prstGeom prst="rect">
            <a:avLst/>
          </a:prstGeom>
        </p:spPr>
        <p:txBody>
          <a:bodyPr anchor="t" anchorCtr="0"/>
          <a:lstStyle>
            <a:lvl1pPr>
              <a:defRPr sz="3000"/>
            </a:lvl1pPr>
          </a:lstStyle>
          <a:p>
            <a:r>
              <a:rPr lang="en-US" dirty="0" smtClean="0"/>
              <a:t>Questions?</a:t>
            </a:r>
            <a:endParaRPr lang="en-US" dirty="0"/>
          </a:p>
        </p:txBody>
      </p:sp>
      <p:sp>
        <p:nvSpPr>
          <p:cNvPr id="10" name="Subtitle 2"/>
          <p:cNvSpPr>
            <a:spLocks noGrp="1"/>
          </p:cNvSpPr>
          <p:nvPr>
            <p:ph type="subTitle" idx="1" hasCustomPrompt="1"/>
          </p:nvPr>
        </p:nvSpPr>
        <p:spPr>
          <a:xfrm>
            <a:off x="685800" y="2971800"/>
            <a:ext cx="3886200" cy="833284"/>
          </a:xfrm>
          <a:prstGeom prst="rect">
            <a:avLst/>
          </a:prstGeom>
        </p:spPr>
        <p:txBody>
          <a:bodyPr>
            <a:normAutofit/>
          </a:bodyPr>
          <a:lstStyle>
            <a:lvl1pPr marL="0" indent="0" algn="l">
              <a:spcBef>
                <a:spcPts val="0"/>
              </a:spcBef>
              <a:buNone/>
              <a:defRPr lang="en-US" sz="14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sz="1600" dirty="0" smtClean="0">
                <a:latin typeface="Franklin Gothic Book" panose="020B0503020102020204" pitchFamily="34" charset="0"/>
                <a:cs typeface="Arial" pitchFamily="34" charset="0"/>
              </a:rPr>
              <a:t>Please contact</a:t>
            </a:r>
            <a:r>
              <a:rPr lang="en-US" sz="1600" baseline="0" dirty="0" smtClean="0">
                <a:latin typeface="Franklin Gothic Book" panose="020B0503020102020204" pitchFamily="34" charset="0"/>
                <a:cs typeface="Arial" pitchFamily="34" charset="0"/>
              </a:rPr>
              <a:t> (name), (title), at (phone), </a:t>
            </a:r>
            <a:br>
              <a:rPr lang="en-US" sz="1600" baseline="0" dirty="0" smtClean="0">
                <a:latin typeface="Franklin Gothic Book" panose="020B0503020102020204" pitchFamily="34" charset="0"/>
                <a:cs typeface="Arial" pitchFamily="34" charset="0"/>
              </a:rPr>
            </a:br>
            <a:r>
              <a:rPr lang="en-US" sz="1600" baseline="0" dirty="0" smtClean="0">
                <a:latin typeface="Franklin Gothic Book" panose="020B0503020102020204" pitchFamily="34" charset="0"/>
                <a:cs typeface="Arial" pitchFamily="34" charset="0"/>
              </a:rPr>
              <a:t>or by email at (email address) </a:t>
            </a:r>
            <a:br>
              <a:rPr lang="en-US" sz="1600" baseline="0" dirty="0" smtClean="0">
                <a:latin typeface="Franklin Gothic Book" panose="020B0503020102020204" pitchFamily="34" charset="0"/>
                <a:cs typeface="Arial" pitchFamily="34" charset="0"/>
              </a:rPr>
            </a:br>
            <a:endParaRPr lang="en-US" sz="1600" dirty="0" smtClean="0">
              <a:latin typeface="Franklin Gothic Book" panose="020B0503020102020204" pitchFamily="34" charset="0"/>
              <a:cs typeface="Arial" pitchFamily="34" charset="0"/>
            </a:endParaRPr>
          </a:p>
          <a:p>
            <a:pPr>
              <a:defRPr/>
            </a:pPr>
            <a:endParaRPr lang="en-US" sz="3000" dirty="0" smtClean="0">
              <a:latin typeface="Franklin Gothic Demi" panose="020B0703020102020204" pitchFamily="34" charset="0"/>
              <a:cs typeface="Arial" pitchFamily="34" charset="0"/>
            </a:endParaRPr>
          </a:p>
          <a:p>
            <a:pPr>
              <a:defRPr/>
            </a:pPr>
            <a:endParaRPr lang="en-US" sz="1400" dirty="0">
              <a:latin typeface="+mj-lt"/>
            </a:endParaRPr>
          </a:p>
        </p:txBody>
      </p:sp>
      <p:sp>
        <p:nvSpPr>
          <p:cNvPr id="12" name="Text Placeholder 3"/>
          <p:cNvSpPr>
            <a:spLocks noGrp="1"/>
          </p:cNvSpPr>
          <p:nvPr>
            <p:ph type="body" sz="quarter" idx="10" hasCustomPrompt="1"/>
          </p:nvPr>
        </p:nvSpPr>
        <p:spPr>
          <a:xfrm>
            <a:off x="685800" y="4114800"/>
            <a:ext cx="3429000" cy="838200"/>
          </a:xfrm>
          <a:prstGeom prst="rect">
            <a:avLst/>
          </a:prstGeom>
        </p:spPr>
        <p:txBody>
          <a:bodyPr/>
          <a:lstStyle>
            <a:lvl1pPr marL="0" indent="0">
              <a:buFontTx/>
              <a:buNone/>
              <a:defRPr sz="3200">
                <a:solidFill>
                  <a:schemeClr val="accent5">
                    <a:lumMod val="50000"/>
                  </a:schemeClr>
                </a:solidFill>
                <a:latin typeface="Franklin Gothic Demi" panose="020B0703020102020204" pitchFamily="34" charset="0"/>
              </a:defRPr>
            </a:lvl1pPr>
          </a:lstStyle>
          <a:p>
            <a:r>
              <a:rPr lang="en-US" sz="3000" dirty="0" smtClean="0">
                <a:solidFill>
                  <a:schemeClr val="accent5">
                    <a:lumMod val="50000"/>
                  </a:schemeClr>
                </a:solidFill>
              </a:rPr>
              <a:t>Thank You</a:t>
            </a:r>
            <a:endParaRPr lang="en-US" sz="3000" dirty="0">
              <a:solidFill>
                <a:schemeClr val="accent5">
                  <a:lumMod val="50000"/>
                </a:schemeClr>
              </a:solidFill>
            </a:endParaRPr>
          </a:p>
        </p:txBody>
      </p:sp>
      <p:sp>
        <p:nvSpPr>
          <p:cNvPr id="14" name="TextBox 13"/>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srgbClr val="6A737B"/>
                </a:solidFill>
                <a:latin typeface="Franklin Gothic Demi" panose="020B0703020102020204" pitchFamily="34" charset="0"/>
              </a:rPr>
              <a:t>©</a:t>
            </a:r>
            <a:r>
              <a:rPr lang="en-US" sz="900" spc="100" dirty="0" smtClean="0">
                <a:solidFill>
                  <a:srgbClr val="6A737B"/>
                </a:solidFill>
                <a:latin typeface="Franklin Gothic Medium" panose="020B0603020102020204" pitchFamily="34" charset="0"/>
                <a:cs typeface="Arial" pitchFamily="34" charset="0"/>
              </a:rPr>
              <a:t>2015 ECRI INSTITUTE</a:t>
            </a:r>
            <a:endParaRPr lang="en-US" sz="900" spc="100" dirty="0">
              <a:solidFill>
                <a:srgbClr val="6A737B"/>
              </a:solidFill>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385257587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9542"/>
          <a:stretch/>
        </p:blipFill>
        <p:spPr>
          <a:xfrm>
            <a:off x="1905001" y="0"/>
            <a:ext cx="7239000" cy="5791199"/>
          </a:xfrm>
          <a:prstGeom prst="rect">
            <a:avLst/>
          </a:prstGeom>
        </p:spPr>
      </p:pic>
      <p:sp>
        <p:nvSpPr>
          <p:cNvPr id="21" name="Rectangle 20"/>
          <p:cNvSpPr/>
          <p:nvPr userDrawn="1"/>
        </p:nvSpPr>
        <p:spPr>
          <a:xfrm>
            <a:off x="0" y="5486400"/>
            <a:ext cx="9144000" cy="1371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9" name="Title 1"/>
          <p:cNvSpPr>
            <a:spLocks noGrp="1"/>
          </p:cNvSpPr>
          <p:nvPr>
            <p:ph type="ctrTitle" hasCustomPrompt="1"/>
          </p:nvPr>
        </p:nvSpPr>
        <p:spPr>
          <a:xfrm>
            <a:off x="685800" y="2286000"/>
            <a:ext cx="3886200" cy="685799"/>
          </a:xfrm>
          <a:prstGeom prst="rect">
            <a:avLst/>
          </a:prstGeom>
        </p:spPr>
        <p:txBody>
          <a:bodyPr anchor="t" anchorCtr="0"/>
          <a:lstStyle>
            <a:lvl1pPr>
              <a:defRPr sz="3000"/>
            </a:lvl1pPr>
          </a:lstStyle>
          <a:p>
            <a:r>
              <a:rPr lang="en-US" dirty="0" smtClean="0"/>
              <a:t>Questions?</a:t>
            </a:r>
            <a:endParaRPr lang="en-US" dirty="0"/>
          </a:p>
        </p:txBody>
      </p:sp>
      <p:sp>
        <p:nvSpPr>
          <p:cNvPr id="11" name="Subtitle 2"/>
          <p:cNvSpPr>
            <a:spLocks noGrp="1"/>
          </p:cNvSpPr>
          <p:nvPr>
            <p:ph type="subTitle" idx="1" hasCustomPrompt="1"/>
          </p:nvPr>
        </p:nvSpPr>
        <p:spPr>
          <a:xfrm>
            <a:off x="685800" y="2971800"/>
            <a:ext cx="3886200" cy="833284"/>
          </a:xfrm>
          <a:prstGeom prst="rect">
            <a:avLst/>
          </a:prstGeom>
        </p:spPr>
        <p:txBody>
          <a:bodyPr>
            <a:normAutofit/>
          </a:bodyPr>
          <a:lstStyle>
            <a:lvl1pPr marL="0" indent="0" algn="l">
              <a:spcBef>
                <a:spcPts val="0"/>
              </a:spcBef>
              <a:buNone/>
              <a:defRPr lang="en-US" sz="14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sz="1600" dirty="0" smtClean="0">
                <a:latin typeface="Franklin Gothic Book" panose="020B0503020102020204" pitchFamily="34" charset="0"/>
                <a:cs typeface="Arial" pitchFamily="34" charset="0"/>
              </a:rPr>
              <a:t>Please contact</a:t>
            </a:r>
            <a:r>
              <a:rPr lang="en-US" sz="1600" baseline="0" dirty="0" smtClean="0">
                <a:latin typeface="Franklin Gothic Book" panose="020B0503020102020204" pitchFamily="34" charset="0"/>
                <a:cs typeface="Arial" pitchFamily="34" charset="0"/>
              </a:rPr>
              <a:t> (name), (title), at (phone), </a:t>
            </a:r>
            <a:br>
              <a:rPr lang="en-US" sz="1600" baseline="0" dirty="0" smtClean="0">
                <a:latin typeface="Franklin Gothic Book" panose="020B0503020102020204" pitchFamily="34" charset="0"/>
                <a:cs typeface="Arial" pitchFamily="34" charset="0"/>
              </a:rPr>
            </a:br>
            <a:r>
              <a:rPr lang="en-US" sz="1600" baseline="0" dirty="0" smtClean="0">
                <a:latin typeface="Franklin Gothic Book" panose="020B0503020102020204" pitchFamily="34" charset="0"/>
                <a:cs typeface="Arial" pitchFamily="34" charset="0"/>
              </a:rPr>
              <a:t>or by email at (email address) </a:t>
            </a:r>
            <a:br>
              <a:rPr lang="en-US" sz="1600" baseline="0" dirty="0" smtClean="0">
                <a:latin typeface="Franklin Gothic Book" panose="020B0503020102020204" pitchFamily="34" charset="0"/>
                <a:cs typeface="Arial" pitchFamily="34" charset="0"/>
              </a:rPr>
            </a:br>
            <a:endParaRPr lang="en-US" sz="1600" dirty="0" smtClean="0">
              <a:latin typeface="Franklin Gothic Book" panose="020B0503020102020204" pitchFamily="34" charset="0"/>
              <a:cs typeface="Arial" pitchFamily="34" charset="0"/>
            </a:endParaRPr>
          </a:p>
          <a:p>
            <a:pPr>
              <a:defRPr/>
            </a:pPr>
            <a:endParaRPr lang="en-US" sz="3000" dirty="0" smtClean="0">
              <a:latin typeface="Franklin Gothic Demi" panose="020B0703020102020204" pitchFamily="34" charset="0"/>
              <a:cs typeface="Arial" pitchFamily="34" charset="0"/>
            </a:endParaRPr>
          </a:p>
          <a:p>
            <a:pPr>
              <a:defRPr/>
            </a:pPr>
            <a:endParaRPr lang="en-US" sz="1400" dirty="0">
              <a:latin typeface="+mj-lt"/>
            </a:endParaRPr>
          </a:p>
        </p:txBody>
      </p:sp>
      <p:sp>
        <p:nvSpPr>
          <p:cNvPr id="13" name="Text Placeholder 3"/>
          <p:cNvSpPr>
            <a:spLocks noGrp="1"/>
          </p:cNvSpPr>
          <p:nvPr>
            <p:ph type="body" sz="quarter" idx="10" hasCustomPrompt="1"/>
          </p:nvPr>
        </p:nvSpPr>
        <p:spPr>
          <a:xfrm>
            <a:off x="685800" y="4114800"/>
            <a:ext cx="3429000" cy="838200"/>
          </a:xfrm>
          <a:prstGeom prst="rect">
            <a:avLst/>
          </a:prstGeom>
        </p:spPr>
        <p:txBody>
          <a:bodyPr/>
          <a:lstStyle>
            <a:lvl1pPr marL="0" indent="0">
              <a:buFontTx/>
              <a:buNone/>
              <a:defRPr sz="3200">
                <a:solidFill>
                  <a:schemeClr val="accent5">
                    <a:lumMod val="50000"/>
                  </a:schemeClr>
                </a:solidFill>
                <a:latin typeface="Franklin Gothic Demi" panose="020B0703020102020204" pitchFamily="34" charset="0"/>
              </a:defRPr>
            </a:lvl1pPr>
          </a:lstStyle>
          <a:p>
            <a:r>
              <a:rPr lang="en-US" sz="3000" dirty="0" smtClean="0">
                <a:solidFill>
                  <a:schemeClr val="accent5">
                    <a:lumMod val="50000"/>
                  </a:schemeClr>
                </a:solidFill>
              </a:rPr>
              <a:t>Thank You</a:t>
            </a:r>
            <a:endParaRPr lang="en-US" sz="3000" dirty="0">
              <a:solidFill>
                <a:schemeClr val="accent5">
                  <a:lumMod val="50000"/>
                </a:schemeClr>
              </a:solidFill>
            </a:endParaRPr>
          </a:p>
        </p:txBody>
      </p:sp>
      <p:sp>
        <p:nvSpPr>
          <p:cNvPr id="14" name="TextBox 13"/>
          <p:cNvSpPr txBox="1"/>
          <p:nvPr userDrawn="1"/>
        </p:nvSpPr>
        <p:spPr>
          <a:xfrm>
            <a:off x="6477000" y="6385618"/>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2016 ECRI INSTITUTE</a:t>
            </a:r>
            <a:endParaRPr lang="en-US" sz="900" spc="100" dirty="0">
              <a:solidFill>
                <a:prstClr val="white"/>
              </a:solidFill>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288116640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12" name="Rectangle 11"/>
          <p:cNvSpPr/>
          <p:nvPr userDrawn="1"/>
        </p:nvSpPr>
        <p:spPr>
          <a:xfrm>
            <a:off x="0" y="5486400"/>
            <a:ext cx="9144000" cy="1371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2581"/>
            <a:ext cx="2427032" cy="452353"/>
          </a:xfrm>
          <a:prstGeom prst="rect">
            <a:avLst/>
          </a:prstGeom>
        </p:spPr>
      </p:pic>
      <p:sp>
        <p:nvSpPr>
          <p:cNvPr id="14" name="Title 1"/>
          <p:cNvSpPr>
            <a:spLocks noGrp="1"/>
          </p:cNvSpPr>
          <p:nvPr>
            <p:ph type="ctrTitle" hasCustomPrompt="1"/>
          </p:nvPr>
        </p:nvSpPr>
        <p:spPr>
          <a:xfrm>
            <a:off x="685800" y="2286000"/>
            <a:ext cx="3886200" cy="685799"/>
          </a:xfrm>
          <a:prstGeom prst="rect">
            <a:avLst/>
          </a:prstGeom>
        </p:spPr>
        <p:txBody>
          <a:bodyPr anchor="t" anchorCtr="0"/>
          <a:lstStyle>
            <a:lvl1pPr>
              <a:defRPr sz="3000"/>
            </a:lvl1pPr>
          </a:lstStyle>
          <a:p>
            <a:r>
              <a:rPr lang="en-US" dirty="0" smtClean="0"/>
              <a:t>Questions?</a:t>
            </a:r>
            <a:endParaRPr lang="en-US" dirty="0"/>
          </a:p>
        </p:txBody>
      </p:sp>
      <p:sp>
        <p:nvSpPr>
          <p:cNvPr id="15" name="Subtitle 2"/>
          <p:cNvSpPr>
            <a:spLocks noGrp="1"/>
          </p:cNvSpPr>
          <p:nvPr>
            <p:ph type="subTitle" idx="1" hasCustomPrompt="1"/>
          </p:nvPr>
        </p:nvSpPr>
        <p:spPr>
          <a:xfrm>
            <a:off x="685800" y="2971800"/>
            <a:ext cx="6629400" cy="833284"/>
          </a:xfrm>
          <a:prstGeom prst="rect">
            <a:avLst/>
          </a:prstGeom>
        </p:spPr>
        <p:txBody>
          <a:bodyPr>
            <a:normAutofit/>
          </a:bodyPr>
          <a:lstStyle>
            <a:lvl1pPr marL="0" indent="0" algn="l">
              <a:spcBef>
                <a:spcPts val="0"/>
              </a:spcBef>
              <a:buNone/>
              <a:defRPr lang="en-US" sz="14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sz="1600" dirty="0" smtClean="0">
                <a:latin typeface="Franklin Gothic Book" panose="020B0503020102020204" pitchFamily="34" charset="0"/>
                <a:cs typeface="Arial" pitchFamily="34" charset="0"/>
              </a:rPr>
              <a:t>Please contact</a:t>
            </a:r>
            <a:r>
              <a:rPr lang="en-US" sz="1600" baseline="0" dirty="0" smtClean="0">
                <a:latin typeface="Franklin Gothic Book" panose="020B0503020102020204" pitchFamily="34" charset="0"/>
                <a:cs typeface="Arial" pitchFamily="34" charset="0"/>
              </a:rPr>
              <a:t> (name), (title), at (phone), or by email at (email address) </a:t>
            </a:r>
            <a:br>
              <a:rPr lang="en-US" sz="1600" baseline="0" dirty="0" smtClean="0">
                <a:latin typeface="Franklin Gothic Book" panose="020B0503020102020204" pitchFamily="34" charset="0"/>
                <a:cs typeface="Arial" pitchFamily="34" charset="0"/>
              </a:rPr>
            </a:br>
            <a:endParaRPr lang="en-US" sz="1600" dirty="0" smtClean="0">
              <a:latin typeface="Franklin Gothic Book" panose="020B0503020102020204" pitchFamily="34" charset="0"/>
              <a:cs typeface="Arial" pitchFamily="34" charset="0"/>
            </a:endParaRPr>
          </a:p>
          <a:p>
            <a:pPr>
              <a:defRPr/>
            </a:pPr>
            <a:endParaRPr lang="en-US" sz="3000" dirty="0" smtClean="0">
              <a:latin typeface="Franklin Gothic Demi" panose="020B0703020102020204" pitchFamily="34" charset="0"/>
              <a:cs typeface="Arial" pitchFamily="34" charset="0"/>
            </a:endParaRPr>
          </a:p>
          <a:p>
            <a:pPr>
              <a:defRPr/>
            </a:pPr>
            <a:endParaRPr lang="en-US" sz="1400" dirty="0">
              <a:latin typeface="+mj-lt"/>
            </a:endParaRPr>
          </a:p>
        </p:txBody>
      </p:sp>
      <p:sp>
        <p:nvSpPr>
          <p:cNvPr id="16" name="Text Placeholder 3"/>
          <p:cNvSpPr>
            <a:spLocks noGrp="1"/>
          </p:cNvSpPr>
          <p:nvPr>
            <p:ph type="body" sz="quarter" idx="10" hasCustomPrompt="1"/>
          </p:nvPr>
        </p:nvSpPr>
        <p:spPr>
          <a:xfrm>
            <a:off x="685800" y="4114800"/>
            <a:ext cx="3429000" cy="838200"/>
          </a:xfrm>
          <a:prstGeom prst="rect">
            <a:avLst/>
          </a:prstGeom>
        </p:spPr>
        <p:txBody>
          <a:bodyPr/>
          <a:lstStyle>
            <a:lvl1pPr marL="0" indent="0">
              <a:buFontTx/>
              <a:buNone/>
              <a:defRPr sz="3200">
                <a:solidFill>
                  <a:schemeClr val="accent5">
                    <a:lumMod val="50000"/>
                  </a:schemeClr>
                </a:solidFill>
                <a:latin typeface="Franklin Gothic Demi" panose="020B0703020102020204" pitchFamily="34" charset="0"/>
              </a:defRPr>
            </a:lvl1pPr>
          </a:lstStyle>
          <a:p>
            <a:r>
              <a:rPr lang="en-US" sz="3000" dirty="0" smtClean="0">
                <a:solidFill>
                  <a:schemeClr val="accent5">
                    <a:lumMod val="50000"/>
                  </a:schemeClr>
                </a:solidFill>
              </a:rPr>
              <a:t>Thank You</a:t>
            </a:r>
            <a:endParaRPr lang="en-US" sz="3000" dirty="0">
              <a:solidFill>
                <a:schemeClr val="accent5">
                  <a:lumMod val="50000"/>
                </a:schemeClr>
              </a:solidFill>
            </a:endParaRPr>
          </a:p>
        </p:txBody>
      </p:sp>
      <p:sp>
        <p:nvSpPr>
          <p:cNvPr id="8" name="TextBox 7"/>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prstClr val="white"/>
                </a:solidFill>
                <a:latin typeface="Franklin Gothic Demi" panose="020B0703020102020204" pitchFamily="34" charset="0"/>
              </a:rPr>
              <a:t>©</a:t>
            </a:r>
            <a:r>
              <a:rPr lang="en-US" sz="900" spc="100" dirty="0" smtClean="0">
                <a:solidFill>
                  <a:prstClr val="white"/>
                </a:solidFill>
                <a:latin typeface="Franklin Gothic Medium" panose="020B0603020102020204" pitchFamily="34" charset="0"/>
                <a:cs typeface="Arial" pitchFamily="34" charset="0"/>
              </a:rPr>
              <a:t>2016 ECRI INSTITUTE</a:t>
            </a:r>
            <a:endParaRPr lang="en-US" sz="900" spc="100" dirty="0">
              <a:solidFill>
                <a:prstClr val="white"/>
              </a:solidFill>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146346321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3697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ert Text--One-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500"/>
            </a:lvl1pPr>
          </a:lstStyle>
          <a:p>
            <a:r>
              <a:rPr lang="en-US" smtClean="0"/>
              <a:t>Click to edit Master title style</a:t>
            </a:r>
            <a:endParaRPr lang="en-US" dirty="0"/>
          </a:p>
        </p:txBody>
      </p:sp>
      <p:sp>
        <p:nvSpPr>
          <p:cNvPr id="5" name="TextBox 4"/>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12" name="Text Placeholder 11"/>
          <p:cNvSpPr>
            <a:spLocks noGrp="1"/>
          </p:cNvSpPr>
          <p:nvPr>
            <p:ph type="body" sz="quarter" idx="11"/>
          </p:nvPr>
        </p:nvSpPr>
        <p:spPr>
          <a:xfrm>
            <a:off x="457200" y="1173480"/>
            <a:ext cx="8229599" cy="4846320"/>
          </a:xfrm>
        </p:spPr>
        <p:txBody>
          <a:bodyPr/>
          <a:lstStyle>
            <a:lvl1pPr marL="228600" indent="-228600">
              <a:spcBef>
                <a:spcPts val="1000"/>
              </a:spcBef>
              <a:spcAft>
                <a:spcPts val="600"/>
              </a:spcAft>
              <a:buClr>
                <a:schemeClr val="tx1"/>
              </a:buClr>
              <a:buSzPct val="115000"/>
              <a:defRPr sz="1600" b="1">
                <a:latin typeface="Arial Bold" pitchFamily="34" charset="0"/>
                <a:cs typeface="Arial Bold" pitchFamily="34" charset="0"/>
              </a:defRPr>
            </a:lvl1pPr>
            <a:lvl2pPr marL="457200" indent="-228600">
              <a:spcBef>
                <a:spcPts val="300"/>
              </a:spcBef>
              <a:spcAft>
                <a:spcPts val="300"/>
              </a:spcAft>
              <a:buClr>
                <a:schemeClr val="tx1"/>
              </a:buClr>
              <a:defRPr sz="1600" b="1">
                <a:latin typeface="Arial Bold" pitchFamily="34" charset="0"/>
                <a:cs typeface="Arial Bold" pitchFamily="34" charset="0"/>
              </a:defRPr>
            </a:lvl2pPr>
            <a:lvl3pPr marL="685800" indent="-228600">
              <a:spcBef>
                <a:spcPts val="300"/>
              </a:spcBef>
              <a:buClr>
                <a:schemeClr val="tx1"/>
              </a:buClr>
              <a:defRPr sz="14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648873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DDEB9F66-8D80-4179-ABAE-80795C70B060}" type="datetimeFigureOut">
              <a:rPr lang="en-US" smtClean="0">
                <a:solidFill>
                  <a:prstClr val="black"/>
                </a:solidFill>
              </a:rPr>
              <a:pPr defTabSz="914400"/>
              <a:t>6/13/2016</a:t>
            </a:fld>
            <a:endParaRPr lang="en-US" dirty="0">
              <a:solidFill>
                <a:prstClr val="black"/>
              </a:solidFill>
            </a:endParaRPr>
          </a:p>
        </p:txBody>
      </p:sp>
      <p:sp>
        <p:nvSpPr>
          <p:cNvPr id="3" name="Footer Placeholder 2"/>
          <p:cNvSpPr>
            <a:spLocks noGrp="1"/>
          </p:cNvSpPr>
          <p:nvPr>
            <p:ph type="ftr" sz="quarter" idx="11"/>
          </p:nvPr>
        </p:nvSpPr>
        <p:spPr/>
        <p:txBody>
          <a:bodyPr/>
          <a:lstStyle/>
          <a:p>
            <a:pPr defTabSz="914400"/>
            <a:endParaRPr lang="en-US" dirty="0">
              <a:solidFill>
                <a:prstClr val="black"/>
              </a:solidFill>
            </a:endParaRPr>
          </a:p>
        </p:txBody>
      </p:sp>
      <p:sp>
        <p:nvSpPr>
          <p:cNvPr id="4" name="Slide Number Placeholder 3"/>
          <p:cNvSpPr>
            <a:spLocks noGrp="1"/>
          </p:cNvSpPr>
          <p:nvPr>
            <p:ph type="sldNum" sz="quarter" idx="12"/>
          </p:nvPr>
        </p:nvSpPr>
        <p:spPr/>
        <p:txBody>
          <a:bodyPr/>
          <a:lstStyle/>
          <a:p>
            <a:fld id="{001E79F1-C3FA-4998-A1DD-080FCBFE26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363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image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38212" y="0"/>
            <a:ext cx="8205787" cy="3898899"/>
          </a:xfrm>
          <a:prstGeom prst="rect">
            <a:avLst/>
          </a:prstGeom>
        </p:spPr>
      </p:pic>
      <p:sp>
        <p:nvSpPr>
          <p:cNvPr id="2" name="Title 1"/>
          <p:cNvSpPr>
            <a:spLocks noGrp="1"/>
          </p:cNvSpPr>
          <p:nvPr>
            <p:ph type="ctrTitle"/>
          </p:nvPr>
        </p:nvSpPr>
        <p:spPr>
          <a:xfrm>
            <a:off x="938214" y="4219576"/>
            <a:ext cx="7262811" cy="803562"/>
          </a:xfrm>
        </p:spPr>
        <p:txBody>
          <a:bodyPr/>
          <a:lstStyle>
            <a:lvl1pPr>
              <a:defRPr/>
            </a:lvl1pPr>
          </a:lstStyle>
          <a:p>
            <a:r>
              <a:rPr lang="en-US" smtClean="0"/>
              <a:t>Click to edit Master title style</a:t>
            </a:r>
            <a:endParaRPr lang="en-US" dirty="0"/>
          </a:p>
        </p:txBody>
      </p:sp>
      <p:sp>
        <p:nvSpPr>
          <p:cNvPr id="3" name="Subtitle 2"/>
          <p:cNvSpPr>
            <a:spLocks noGrp="1"/>
          </p:cNvSpPr>
          <p:nvPr>
            <p:ph type="subTitle" idx="1"/>
          </p:nvPr>
        </p:nvSpPr>
        <p:spPr>
          <a:xfrm>
            <a:off x="938213" y="5359397"/>
            <a:ext cx="5157787" cy="551589"/>
          </a:xfrm>
        </p:spPr>
        <p:txBody>
          <a:bodyPr anchor="b"/>
          <a:lstStyle>
            <a:lvl1pPr marL="0" indent="0" algn="l">
              <a:spcAft>
                <a:spcPts val="0"/>
              </a:spcAft>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1" name="Group 1"/>
          <p:cNvGrpSpPr>
            <a:grpSpLocks/>
          </p:cNvGrpSpPr>
          <p:nvPr userDrawn="1"/>
        </p:nvGrpSpPr>
        <p:grpSpPr bwMode="auto">
          <a:xfrm>
            <a:off x="6490220" y="5418645"/>
            <a:ext cx="1857567" cy="455900"/>
            <a:chOff x="2067" y="2109"/>
            <a:chExt cx="2461" cy="604"/>
          </a:xfrm>
        </p:grpSpPr>
        <p:sp>
          <p:nvSpPr>
            <p:cNvPr id="12"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0" name="Group 2"/>
          <p:cNvGrpSpPr>
            <a:grpSpLocks/>
          </p:cNvGrpSpPr>
          <p:nvPr userDrawn="1"/>
        </p:nvGrpSpPr>
        <p:grpSpPr bwMode="auto">
          <a:xfrm>
            <a:off x="408709" y="389742"/>
            <a:ext cx="8326582" cy="6043967"/>
            <a:chOff x="1086" y="856"/>
            <a:chExt cx="4195" cy="3045"/>
          </a:xfrm>
        </p:grpSpPr>
        <p:sp>
          <p:nvSpPr>
            <p:cNvPr id="14" name="Freeform 3"/>
            <p:cNvSpPr>
              <a:spLocks noChangeArrowheads="1"/>
            </p:cNvSpPr>
            <p:nvPr/>
          </p:nvSpPr>
          <p:spPr bwMode="auto">
            <a:xfrm>
              <a:off x="1086" y="856"/>
              <a:ext cx="50" cy="50"/>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8" y="201"/>
                    <a:pt x="170" y="211"/>
                  </a:cubicBezTo>
                  <a:cubicBezTo>
                    <a:pt x="152" y="221"/>
                    <a:pt x="133" y="226"/>
                    <a:pt x="113" y="226"/>
                  </a:cubicBezTo>
                  <a:cubicBezTo>
                    <a:pt x="92" y="226"/>
                    <a:pt x="75" y="221"/>
                    <a:pt x="57" y="211"/>
                  </a:cubicBezTo>
                  <a:cubicBezTo>
                    <a:pt x="39" y="201"/>
                    <a:pt x="26" y="188"/>
                    <a:pt x="16" y="170"/>
                  </a:cubicBezTo>
                  <a:cubicBezTo>
                    <a:pt x="5" y="152"/>
                    <a:pt x="0" y="134"/>
                    <a:pt x="0" y="113"/>
                  </a:cubicBezTo>
                  <a:cubicBezTo>
                    <a:pt x="0" y="92"/>
                    <a:pt x="5" y="75"/>
                    <a:pt x="16" y="57"/>
                  </a:cubicBezTo>
                  <a:cubicBezTo>
                    <a:pt x="26" y="39"/>
                    <a:pt x="39" y="25"/>
                    <a:pt x="57" y="15"/>
                  </a:cubicBezTo>
                  <a:cubicBezTo>
                    <a:pt x="75" y="4"/>
                    <a:pt x="93" y="0"/>
                    <a:pt x="113" y="0"/>
                  </a:cubicBezTo>
                  <a:cubicBezTo>
                    <a:pt x="134" y="0"/>
                    <a:pt x="152" y="4"/>
                    <a:pt x="170" y="15"/>
                  </a:cubicBezTo>
                  <a:cubicBezTo>
                    <a:pt x="188" y="25"/>
                    <a:pt x="200" y="39"/>
                    <a:pt x="211" y="57"/>
                  </a:cubicBezTo>
                  <a:cubicBezTo>
                    <a:pt x="221"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4"/>
            <p:cNvSpPr>
              <a:spLocks noChangeArrowheads="1"/>
            </p:cNvSpPr>
            <p:nvPr/>
          </p:nvSpPr>
          <p:spPr bwMode="auto">
            <a:xfrm>
              <a:off x="5230" y="3851"/>
              <a:ext cx="50" cy="50"/>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6" name="Freeform 5"/>
            <p:cNvSpPr>
              <a:spLocks noChangeArrowheads="1"/>
            </p:cNvSpPr>
            <p:nvPr/>
          </p:nvSpPr>
          <p:spPr bwMode="auto">
            <a:xfrm>
              <a:off x="1092" y="927"/>
              <a:ext cx="4118" cy="2969"/>
            </a:xfrm>
            <a:custGeom>
              <a:avLst/>
              <a:gdLst>
                <a:gd name="T0" fmla="*/ 18079 w 18164"/>
                <a:gd name="T1" fmla="*/ 13095 h 13096"/>
                <a:gd name="T2" fmla="*/ 84 w 18164"/>
                <a:gd name="T3" fmla="*/ 13095 h 13096"/>
                <a:gd name="T4" fmla="*/ 0 w 18164"/>
                <a:gd name="T5" fmla="*/ 13010 h 13096"/>
                <a:gd name="T6" fmla="*/ 0 w 18164"/>
                <a:gd name="T7" fmla="*/ 84 h 13096"/>
                <a:gd name="T8" fmla="*/ 84 w 18164"/>
                <a:gd name="T9" fmla="*/ 0 h 13096"/>
                <a:gd name="T10" fmla="*/ 169 w 18164"/>
                <a:gd name="T11" fmla="*/ 84 h 13096"/>
                <a:gd name="T12" fmla="*/ 169 w 18164"/>
                <a:gd name="T13" fmla="*/ 12926 h 13096"/>
                <a:gd name="T14" fmla="*/ 18079 w 18164"/>
                <a:gd name="T15" fmla="*/ 12926 h 13096"/>
                <a:gd name="T16" fmla="*/ 18163 w 18164"/>
                <a:gd name="T17" fmla="*/ 13010 h 13096"/>
                <a:gd name="T18" fmla="*/ 18079 w 18164"/>
                <a:gd name="T19" fmla="*/ 13095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4" h="13096">
                  <a:moveTo>
                    <a:pt x="18079" y="13095"/>
                  </a:moveTo>
                  <a:lnTo>
                    <a:pt x="84" y="13095"/>
                  </a:lnTo>
                  <a:cubicBezTo>
                    <a:pt x="38" y="13095"/>
                    <a:pt x="0" y="13057"/>
                    <a:pt x="0" y="13010"/>
                  </a:cubicBezTo>
                  <a:lnTo>
                    <a:pt x="0" y="84"/>
                  </a:lnTo>
                  <a:cubicBezTo>
                    <a:pt x="0" y="38"/>
                    <a:pt x="37" y="0"/>
                    <a:pt x="84" y="0"/>
                  </a:cubicBezTo>
                  <a:cubicBezTo>
                    <a:pt x="130" y="0"/>
                    <a:pt x="169" y="38"/>
                    <a:pt x="169" y="84"/>
                  </a:cubicBezTo>
                  <a:lnTo>
                    <a:pt x="169" y="12926"/>
                  </a:lnTo>
                  <a:lnTo>
                    <a:pt x="18079" y="12926"/>
                  </a:lnTo>
                  <a:cubicBezTo>
                    <a:pt x="18126" y="12926"/>
                    <a:pt x="18163" y="12963"/>
                    <a:pt x="18163" y="13010"/>
                  </a:cubicBezTo>
                  <a:cubicBezTo>
                    <a:pt x="18163" y="13057"/>
                    <a:pt x="18126" y="13095"/>
                    <a:pt x="18079" y="13095"/>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1156" y="863"/>
              <a:ext cx="4118" cy="2969"/>
            </a:xfrm>
            <a:custGeom>
              <a:avLst/>
              <a:gdLst>
                <a:gd name="T0" fmla="*/ 85 w 18165"/>
                <a:gd name="T1" fmla="*/ 0 h 13096"/>
                <a:gd name="T2" fmla="*/ 18079 w 18165"/>
                <a:gd name="T3" fmla="*/ 0 h 13096"/>
                <a:gd name="T4" fmla="*/ 18164 w 18165"/>
                <a:gd name="T5" fmla="*/ 84 h 13096"/>
                <a:gd name="T6" fmla="*/ 18164 w 18165"/>
                <a:gd name="T7" fmla="*/ 13010 h 13096"/>
                <a:gd name="T8" fmla="*/ 18079 w 18165"/>
                <a:gd name="T9" fmla="*/ 13095 h 13096"/>
                <a:gd name="T10" fmla="*/ 17994 w 18165"/>
                <a:gd name="T11" fmla="*/ 13010 h 13096"/>
                <a:gd name="T12" fmla="*/ 17994 w 18165"/>
                <a:gd name="T13" fmla="*/ 169 h 13096"/>
                <a:gd name="T14" fmla="*/ 85 w 18165"/>
                <a:gd name="T15" fmla="*/ 169 h 13096"/>
                <a:gd name="T16" fmla="*/ 0 w 18165"/>
                <a:gd name="T17" fmla="*/ 84 h 13096"/>
                <a:gd name="T18" fmla="*/ 85 w 18165"/>
                <a:gd name="T19" fmla="*/ 0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5" h="13096">
                  <a:moveTo>
                    <a:pt x="85" y="0"/>
                  </a:moveTo>
                  <a:lnTo>
                    <a:pt x="18079" y="0"/>
                  </a:lnTo>
                  <a:cubicBezTo>
                    <a:pt x="18126" y="0"/>
                    <a:pt x="18164" y="37"/>
                    <a:pt x="18164" y="84"/>
                  </a:cubicBezTo>
                  <a:lnTo>
                    <a:pt x="18164" y="13010"/>
                  </a:lnTo>
                  <a:cubicBezTo>
                    <a:pt x="18164" y="13057"/>
                    <a:pt x="18126" y="13095"/>
                    <a:pt x="18079" y="13095"/>
                  </a:cubicBezTo>
                  <a:cubicBezTo>
                    <a:pt x="18032" y="13095"/>
                    <a:pt x="17994" y="13057"/>
                    <a:pt x="17994" y="13010"/>
                  </a:cubicBezTo>
                  <a:lnTo>
                    <a:pt x="17994" y="169"/>
                  </a:lnTo>
                  <a:lnTo>
                    <a:pt x="85" y="169"/>
                  </a:lnTo>
                  <a:cubicBezTo>
                    <a:pt x="38" y="169"/>
                    <a:pt x="0" y="131"/>
                    <a:pt x="0" y="84"/>
                  </a:cubicBezTo>
                  <a:cubicBezTo>
                    <a:pt x="0" y="37"/>
                    <a:pt x="38" y="0"/>
                    <a:pt x="85"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1437215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image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39801" y="0"/>
            <a:ext cx="8204199" cy="3885453"/>
          </a:xfrm>
          <a:prstGeom prst="rect">
            <a:avLst/>
          </a:prstGeom>
        </p:spPr>
      </p:pic>
      <p:sp>
        <p:nvSpPr>
          <p:cNvPr id="2" name="Title 1"/>
          <p:cNvSpPr>
            <a:spLocks noGrp="1"/>
          </p:cNvSpPr>
          <p:nvPr>
            <p:ph type="ctrTitle"/>
          </p:nvPr>
        </p:nvSpPr>
        <p:spPr>
          <a:xfrm>
            <a:off x="938214" y="4219576"/>
            <a:ext cx="7262811" cy="803562"/>
          </a:xfrm>
        </p:spPr>
        <p:txBody>
          <a:bodyPr/>
          <a:lstStyle>
            <a:lvl1pPr>
              <a:defRPr>
                <a:solidFill>
                  <a:schemeClr val="accent3"/>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8213" y="5359397"/>
            <a:ext cx="5157787" cy="551589"/>
          </a:xfrm>
        </p:spPr>
        <p:txBody>
          <a:bodyPr anchor="b"/>
          <a:lstStyle>
            <a:lvl1pPr marL="0" indent="0" algn="l">
              <a:spcAft>
                <a:spcPts val="0"/>
              </a:spcAft>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1" name="Group 1"/>
          <p:cNvGrpSpPr>
            <a:grpSpLocks/>
          </p:cNvGrpSpPr>
          <p:nvPr userDrawn="1"/>
        </p:nvGrpSpPr>
        <p:grpSpPr bwMode="auto">
          <a:xfrm>
            <a:off x="6490220" y="5418645"/>
            <a:ext cx="1857567" cy="455900"/>
            <a:chOff x="2067" y="2109"/>
            <a:chExt cx="2461" cy="604"/>
          </a:xfrm>
        </p:grpSpPr>
        <p:sp>
          <p:nvSpPr>
            <p:cNvPr id="12"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0" name="Group 2"/>
          <p:cNvGrpSpPr>
            <a:grpSpLocks/>
          </p:cNvGrpSpPr>
          <p:nvPr userDrawn="1"/>
        </p:nvGrpSpPr>
        <p:grpSpPr bwMode="auto">
          <a:xfrm>
            <a:off x="408709" y="389742"/>
            <a:ext cx="8326582" cy="6043967"/>
            <a:chOff x="1086" y="856"/>
            <a:chExt cx="4195" cy="3045"/>
          </a:xfrm>
        </p:grpSpPr>
        <p:sp>
          <p:nvSpPr>
            <p:cNvPr id="14" name="Freeform 3"/>
            <p:cNvSpPr>
              <a:spLocks noChangeArrowheads="1"/>
            </p:cNvSpPr>
            <p:nvPr/>
          </p:nvSpPr>
          <p:spPr bwMode="auto">
            <a:xfrm>
              <a:off x="1086" y="856"/>
              <a:ext cx="50" cy="50"/>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8" y="201"/>
                    <a:pt x="170" y="211"/>
                  </a:cubicBezTo>
                  <a:cubicBezTo>
                    <a:pt x="152" y="221"/>
                    <a:pt x="133" y="226"/>
                    <a:pt x="113" y="226"/>
                  </a:cubicBezTo>
                  <a:cubicBezTo>
                    <a:pt x="92" y="226"/>
                    <a:pt x="75" y="221"/>
                    <a:pt x="57" y="211"/>
                  </a:cubicBezTo>
                  <a:cubicBezTo>
                    <a:pt x="39" y="201"/>
                    <a:pt x="26" y="188"/>
                    <a:pt x="16" y="170"/>
                  </a:cubicBezTo>
                  <a:cubicBezTo>
                    <a:pt x="5" y="152"/>
                    <a:pt x="0" y="134"/>
                    <a:pt x="0" y="113"/>
                  </a:cubicBezTo>
                  <a:cubicBezTo>
                    <a:pt x="0" y="92"/>
                    <a:pt x="5" y="75"/>
                    <a:pt x="16" y="57"/>
                  </a:cubicBezTo>
                  <a:cubicBezTo>
                    <a:pt x="26" y="39"/>
                    <a:pt x="39" y="25"/>
                    <a:pt x="57" y="15"/>
                  </a:cubicBezTo>
                  <a:cubicBezTo>
                    <a:pt x="75" y="4"/>
                    <a:pt x="93" y="0"/>
                    <a:pt x="113" y="0"/>
                  </a:cubicBezTo>
                  <a:cubicBezTo>
                    <a:pt x="134" y="0"/>
                    <a:pt x="152" y="4"/>
                    <a:pt x="170" y="15"/>
                  </a:cubicBezTo>
                  <a:cubicBezTo>
                    <a:pt x="188" y="25"/>
                    <a:pt x="200" y="39"/>
                    <a:pt x="211" y="57"/>
                  </a:cubicBezTo>
                  <a:cubicBezTo>
                    <a:pt x="221"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4"/>
            <p:cNvSpPr>
              <a:spLocks noChangeArrowheads="1"/>
            </p:cNvSpPr>
            <p:nvPr/>
          </p:nvSpPr>
          <p:spPr bwMode="auto">
            <a:xfrm>
              <a:off x="5230" y="3851"/>
              <a:ext cx="50" cy="50"/>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6" name="Freeform 5"/>
            <p:cNvSpPr>
              <a:spLocks noChangeArrowheads="1"/>
            </p:cNvSpPr>
            <p:nvPr/>
          </p:nvSpPr>
          <p:spPr bwMode="auto">
            <a:xfrm>
              <a:off x="1092" y="927"/>
              <a:ext cx="4118" cy="2969"/>
            </a:xfrm>
            <a:custGeom>
              <a:avLst/>
              <a:gdLst>
                <a:gd name="T0" fmla="*/ 18079 w 18164"/>
                <a:gd name="T1" fmla="*/ 13095 h 13096"/>
                <a:gd name="T2" fmla="*/ 84 w 18164"/>
                <a:gd name="T3" fmla="*/ 13095 h 13096"/>
                <a:gd name="T4" fmla="*/ 0 w 18164"/>
                <a:gd name="T5" fmla="*/ 13010 h 13096"/>
                <a:gd name="T6" fmla="*/ 0 w 18164"/>
                <a:gd name="T7" fmla="*/ 84 h 13096"/>
                <a:gd name="T8" fmla="*/ 84 w 18164"/>
                <a:gd name="T9" fmla="*/ 0 h 13096"/>
                <a:gd name="T10" fmla="*/ 169 w 18164"/>
                <a:gd name="T11" fmla="*/ 84 h 13096"/>
                <a:gd name="T12" fmla="*/ 169 w 18164"/>
                <a:gd name="T13" fmla="*/ 12926 h 13096"/>
                <a:gd name="T14" fmla="*/ 18079 w 18164"/>
                <a:gd name="T15" fmla="*/ 12926 h 13096"/>
                <a:gd name="T16" fmla="*/ 18163 w 18164"/>
                <a:gd name="T17" fmla="*/ 13010 h 13096"/>
                <a:gd name="T18" fmla="*/ 18079 w 18164"/>
                <a:gd name="T19" fmla="*/ 13095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4" h="13096">
                  <a:moveTo>
                    <a:pt x="18079" y="13095"/>
                  </a:moveTo>
                  <a:lnTo>
                    <a:pt x="84" y="13095"/>
                  </a:lnTo>
                  <a:cubicBezTo>
                    <a:pt x="38" y="13095"/>
                    <a:pt x="0" y="13057"/>
                    <a:pt x="0" y="13010"/>
                  </a:cubicBezTo>
                  <a:lnTo>
                    <a:pt x="0" y="84"/>
                  </a:lnTo>
                  <a:cubicBezTo>
                    <a:pt x="0" y="38"/>
                    <a:pt x="37" y="0"/>
                    <a:pt x="84" y="0"/>
                  </a:cubicBezTo>
                  <a:cubicBezTo>
                    <a:pt x="130" y="0"/>
                    <a:pt x="169" y="38"/>
                    <a:pt x="169" y="84"/>
                  </a:cubicBezTo>
                  <a:lnTo>
                    <a:pt x="169" y="12926"/>
                  </a:lnTo>
                  <a:lnTo>
                    <a:pt x="18079" y="12926"/>
                  </a:lnTo>
                  <a:cubicBezTo>
                    <a:pt x="18126" y="12926"/>
                    <a:pt x="18163" y="12963"/>
                    <a:pt x="18163" y="13010"/>
                  </a:cubicBezTo>
                  <a:cubicBezTo>
                    <a:pt x="18163" y="13057"/>
                    <a:pt x="18126" y="13095"/>
                    <a:pt x="18079" y="13095"/>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1156" y="863"/>
              <a:ext cx="4118" cy="2969"/>
            </a:xfrm>
            <a:custGeom>
              <a:avLst/>
              <a:gdLst>
                <a:gd name="T0" fmla="*/ 85 w 18165"/>
                <a:gd name="T1" fmla="*/ 0 h 13096"/>
                <a:gd name="T2" fmla="*/ 18079 w 18165"/>
                <a:gd name="T3" fmla="*/ 0 h 13096"/>
                <a:gd name="T4" fmla="*/ 18164 w 18165"/>
                <a:gd name="T5" fmla="*/ 84 h 13096"/>
                <a:gd name="T6" fmla="*/ 18164 w 18165"/>
                <a:gd name="T7" fmla="*/ 13010 h 13096"/>
                <a:gd name="T8" fmla="*/ 18079 w 18165"/>
                <a:gd name="T9" fmla="*/ 13095 h 13096"/>
                <a:gd name="T10" fmla="*/ 17994 w 18165"/>
                <a:gd name="T11" fmla="*/ 13010 h 13096"/>
                <a:gd name="T12" fmla="*/ 17994 w 18165"/>
                <a:gd name="T13" fmla="*/ 169 h 13096"/>
                <a:gd name="T14" fmla="*/ 85 w 18165"/>
                <a:gd name="T15" fmla="*/ 169 h 13096"/>
                <a:gd name="T16" fmla="*/ 0 w 18165"/>
                <a:gd name="T17" fmla="*/ 84 h 13096"/>
                <a:gd name="T18" fmla="*/ 85 w 18165"/>
                <a:gd name="T19" fmla="*/ 0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5" h="13096">
                  <a:moveTo>
                    <a:pt x="85" y="0"/>
                  </a:moveTo>
                  <a:lnTo>
                    <a:pt x="18079" y="0"/>
                  </a:lnTo>
                  <a:cubicBezTo>
                    <a:pt x="18126" y="0"/>
                    <a:pt x="18164" y="37"/>
                    <a:pt x="18164" y="84"/>
                  </a:cubicBezTo>
                  <a:lnTo>
                    <a:pt x="18164" y="13010"/>
                  </a:lnTo>
                  <a:cubicBezTo>
                    <a:pt x="18164" y="13057"/>
                    <a:pt x="18126" y="13095"/>
                    <a:pt x="18079" y="13095"/>
                  </a:cubicBezTo>
                  <a:cubicBezTo>
                    <a:pt x="18032" y="13095"/>
                    <a:pt x="17994" y="13057"/>
                    <a:pt x="17994" y="13010"/>
                  </a:cubicBezTo>
                  <a:lnTo>
                    <a:pt x="17994" y="169"/>
                  </a:lnTo>
                  <a:lnTo>
                    <a:pt x="85" y="169"/>
                  </a:lnTo>
                  <a:cubicBezTo>
                    <a:pt x="38" y="169"/>
                    <a:pt x="0" y="131"/>
                    <a:pt x="0" y="84"/>
                  </a:cubicBezTo>
                  <a:cubicBezTo>
                    <a:pt x="0" y="37"/>
                    <a:pt x="38" y="0"/>
                    <a:pt x="85"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873969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image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38214" y="-13856"/>
            <a:ext cx="8205786" cy="3898901"/>
          </a:xfrm>
          <a:prstGeom prst="rect">
            <a:avLst/>
          </a:prstGeom>
        </p:spPr>
      </p:pic>
      <p:sp>
        <p:nvSpPr>
          <p:cNvPr id="2" name="Title 1"/>
          <p:cNvSpPr>
            <a:spLocks noGrp="1"/>
          </p:cNvSpPr>
          <p:nvPr>
            <p:ph type="ctrTitle"/>
          </p:nvPr>
        </p:nvSpPr>
        <p:spPr>
          <a:xfrm>
            <a:off x="938214" y="4219576"/>
            <a:ext cx="7262811" cy="803562"/>
          </a:xfrm>
        </p:spPr>
        <p:txBody>
          <a:bodyPr/>
          <a:lstStyle>
            <a:lvl1pPr>
              <a:defRPr>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8213" y="5359397"/>
            <a:ext cx="5157787" cy="551589"/>
          </a:xfrm>
        </p:spPr>
        <p:txBody>
          <a:bodyPr anchor="b"/>
          <a:lstStyle>
            <a:lvl1pPr marL="0" indent="0" algn="l">
              <a:spcAft>
                <a:spcPts val="0"/>
              </a:spcAft>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1" name="Group 1"/>
          <p:cNvGrpSpPr>
            <a:grpSpLocks/>
          </p:cNvGrpSpPr>
          <p:nvPr userDrawn="1"/>
        </p:nvGrpSpPr>
        <p:grpSpPr bwMode="auto">
          <a:xfrm>
            <a:off x="6490220" y="5418645"/>
            <a:ext cx="1857567" cy="455900"/>
            <a:chOff x="2067" y="2109"/>
            <a:chExt cx="2461" cy="604"/>
          </a:xfrm>
        </p:grpSpPr>
        <p:sp>
          <p:nvSpPr>
            <p:cNvPr id="12"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0" name="Group 2"/>
          <p:cNvGrpSpPr>
            <a:grpSpLocks/>
          </p:cNvGrpSpPr>
          <p:nvPr userDrawn="1"/>
        </p:nvGrpSpPr>
        <p:grpSpPr bwMode="auto">
          <a:xfrm>
            <a:off x="408709" y="389742"/>
            <a:ext cx="8326582" cy="6043967"/>
            <a:chOff x="1086" y="856"/>
            <a:chExt cx="4195" cy="3045"/>
          </a:xfrm>
        </p:grpSpPr>
        <p:sp>
          <p:nvSpPr>
            <p:cNvPr id="14" name="Freeform 3"/>
            <p:cNvSpPr>
              <a:spLocks noChangeArrowheads="1"/>
            </p:cNvSpPr>
            <p:nvPr/>
          </p:nvSpPr>
          <p:spPr bwMode="auto">
            <a:xfrm>
              <a:off x="1086" y="856"/>
              <a:ext cx="50" cy="50"/>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8" y="201"/>
                    <a:pt x="170" y="211"/>
                  </a:cubicBezTo>
                  <a:cubicBezTo>
                    <a:pt x="152" y="221"/>
                    <a:pt x="133" y="226"/>
                    <a:pt x="113" y="226"/>
                  </a:cubicBezTo>
                  <a:cubicBezTo>
                    <a:pt x="92" y="226"/>
                    <a:pt x="75" y="221"/>
                    <a:pt x="57" y="211"/>
                  </a:cubicBezTo>
                  <a:cubicBezTo>
                    <a:pt x="39" y="201"/>
                    <a:pt x="26" y="188"/>
                    <a:pt x="16" y="170"/>
                  </a:cubicBezTo>
                  <a:cubicBezTo>
                    <a:pt x="5" y="152"/>
                    <a:pt x="0" y="134"/>
                    <a:pt x="0" y="113"/>
                  </a:cubicBezTo>
                  <a:cubicBezTo>
                    <a:pt x="0" y="92"/>
                    <a:pt x="5" y="75"/>
                    <a:pt x="16" y="57"/>
                  </a:cubicBezTo>
                  <a:cubicBezTo>
                    <a:pt x="26" y="39"/>
                    <a:pt x="39" y="25"/>
                    <a:pt x="57" y="15"/>
                  </a:cubicBezTo>
                  <a:cubicBezTo>
                    <a:pt x="75" y="4"/>
                    <a:pt x="93" y="0"/>
                    <a:pt x="113" y="0"/>
                  </a:cubicBezTo>
                  <a:cubicBezTo>
                    <a:pt x="134" y="0"/>
                    <a:pt x="152" y="4"/>
                    <a:pt x="170" y="15"/>
                  </a:cubicBezTo>
                  <a:cubicBezTo>
                    <a:pt x="188" y="25"/>
                    <a:pt x="200" y="39"/>
                    <a:pt x="211" y="57"/>
                  </a:cubicBezTo>
                  <a:cubicBezTo>
                    <a:pt x="221"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4"/>
            <p:cNvSpPr>
              <a:spLocks noChangeArrowheads="1"/>
            </p:cNvSpPr>
            <p:nvPr/>
          </p:nvSpPr>
          <p:spPr bwMode="auto">
            <a:xfrm>
              <a:off x="5230" y="3851"/>
              <a:ext cx="50" cy="50"/>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6" name="Freeform 5"/>
            <p:cNvSpPr>
              <a:spLocks noChangeArrowheads="1"/>
            </p:cNvSpPr>
            <p:nvPr/>
          </p:nvSpPr>
          <p:spPr bwMode="auto">
            <a:xfrm>
              <a:off x="1092" y="927"/>
              <a:ext cx="4118" cy="2969"/>
            </a:xfrm>
            <a:custGeom>
              <a:avLst/>
              <a:gdLst>
                <a:gd name="T0" fmla="*/ 18079 w 18164"/>
                <a:gd name="T1" fmla="*/ 13095 h 13096"/>
                <a:gd name="T2" fmla="*/ 84 w 18164"/>
                <a:gd name="T3" fmla="*/ 13095 h 13096"/>
                <a:gd name="T4" fmla="*/ 0 w 18164"/>
                <a:gd name="T5" fmla="*/ 13010 h 13096"/>
                <a:gd name="T6" fmla="*/ 0 w 18164"/>
                <a:gd name="T7" fmla="*/ 84 h 13096"/>
                <a:gd name="T8" fmla="*/ 84 w 18164"/>
                <a:gd name="T9" fmla="*/ 0 h 13096"/>
                <a:gd name="T10" fmla="*/ 169 w 18164"/>
                <a:gd name="T11" fmla="*/ 84 h 13096"/>
                <a:gd name="T12" fmla="*/ 169 w 18164"/>
                <a:gd name="T13" fmla="*/ 12926 h 13096"/>
                <a:gd name="T14" fmla="*/ 18079 w 18164"/>
                <a:gd name="T15" fmla="*/ 12926 h 13096"/>
                <a:gd name="T16" fmla="*/ 18163 w 18164"/>
                <a:gd name="T17" fmla="*/ 13010 h 13096"/>
                <a:gd name="T18" fmla="*/ 18079 w 18164"/>
                <a:gd name="T19" fmla="*/ 13095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4" h="13096">
                  <a:moveTo>
                    <a:pt x="18079" y="13095"/>
                  </a:moveTo>
                  <a:lnTo>
                    <a:pt x="84" y="13095"/>
                  </a:lnTo>
                  <a:cubicBezTo>
                    <a:pt x="38" y="13095"/>
                    <a:pt x="0" y="13057"/>
                    <a:pt x="0" y="13010"/>
                  </a:cubicBezTo>
                  <a:lnTo>
                    <a:pt x="0" y="84"/>
                  </a:lnTo>
                  <a:cubicBezTo>
                    <a:pt x="0" y="38"/>
                    <a:pt x="37" y="0"/>
                    <a:pt x="84" y="0"/>
                  </a:cubicBezTo>
                  <a:cubicBezTo>
                    <a:pt x="130" y="0"/>
                    <a:pt x="169" y="38"/>
                    <a:pt x="169" y="84"/>
                  </a:cubicBezTo>
                  <a:lnTo>
                    <a:pt x="169" y="12926"/>
                  </a:lnTo>
                  <a:lnTo>
                    <a:pt x="18079" y="12926"/>
                  </a:lnTo>
                  <a:cubicBezTo>
                    <a:pt x="18126" y="12926"/>
                    <a:pt x="18163" y="12963"/>
                    <a:pt x="18163" y="13010"/>
                  </a:cubicBezTo>
                  <a:cubicBezTo>
                    <a:pt x="18163" y="13057"/>
                    <a:pt x="18126" y="13095"/>
                    <a:pt x="18079" y="13095"/>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1156" y="863"/>
              <a:ext cx="4118" cy="2969"/>
            </a:xfrm>
            <a:custGeom>
              <a:avLst/>
              <a:gdLst>
                <a:gd name="T0" fmla="*/ 85 w 18165"/>
                <a:gd name="T1" fmla="*/ 0 h 13096"/>
                <a:gd name="T2" fmla="*/ 18079 w 18165"/>
                <a:gd name="T3" fmla="*/ 0 h 13096"/>
                <a:gd name="T4" fmla="*/ 18164 w 18165"/>
                <a:gd name="T5" fmla="*/ 84 h 13096"/>
                <a:gd name="T6" fmla="*/ 18164 w 18165"/>
                <a:gd name="T7" fmla="*/ 13010 h 13096"/>
                <a:gd name="T8" fmla="*/ 18079 w 18165"/>
                <a:gd name="T9" fmla="*/ 13095 h 13096"/>
                <a:gd name="T10" fmla="*/ 17994 w 18165"/>
                <a:gd name="T11" fmla="*/ 13010 h 13096"/>
                <a:gd name="T12" fmla="*/ 17994 w 18165"/>
                <a:gd name="T13" fmla="*/ 169 h 13096"/>
                <a:gd name="T14" fmla="*/ 85 w 18165"/>
                <a:gd name="T15" fmla="*/ 169 h 13096"/>
                <a:gd name="T16" fmla="*/ 0 w 18165"/>
                <a:gd name="T17" fmla="*/ 84 h 13096"/>
                <a:gd name="T18" fmla="*/ 85 w 18165"/>
                <a:gd name="T19" fmla="*/ 0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5" h="13096">
                  <a:moveTo>
                    <a:pt x="85" y="0"/>
                  </a:moveTo>
                  <a:lnTo>
                    <a:pt x="18079" y="0"/>
                  </a:lnTo>
                  <a:cubicBezTo>
                    <a:pt x="18126" y="0"/>
                    <a:pt x="18164" y="37"/>
                    <a:pt x="18164" y="84"/>
                  </a:cubicBezTo>
                  <a:lnTo>
                    <a:pt x="18164" y="13010"/>
                  </a:lnTo>
                  <a:cubicBezTo>
                    <a:pt x="18164" y="13057"/>
                    <a:pt x="18126" y="13095"/>
                    <a:pt x="18079" y="13095"/>
                  </a:cubicBezTo>
                  <a:cubicBezTo>
                    <a:pt x="18032" y="13095"/>
                    <a:pt x="17994" y="13057"/>
                    <a:pt x="17994" y="13010"/>
                  </a:cubicBezTo>
                  <a:lnTo>
                    <a:pt x="17994" y="169"/>
                  </a:lnTo>
                  <a:lnTo>
                    <a:pt x="85" y="169"/>
                  </a:lnTo>
                  <a:cubicBezTo>
                    <a:pt x="38" y="169"/>
                    <a:pt x="0" y="131"/>
                    <a:pt x="0" y="84"/>
                  </a:cubicBezTo>
                  <a:cubicBezTo>
                    <a:pt x="0" y="37"/>
                    <a:pt x="38" y="0"/>
                    <a:pt x="85"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2515962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image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45743" y="0"/>
            <a:ext cx="5703767" cy="4357884"/>
          </a:xfrm>
          <a:prstGeom prst="rect">
            <a:avLst/>
          </a:prstGeom>
        </p:spPr>
      </p:pic>
      <p:sp>
        <p:nvSpPr>
          <p:cNvPr id="2" name="Title 1"/>
          <p:cNvSpPr>
            <a:spLocks noGrp="1"/>
          </p:cNvSpPr>
          <p:nvPr>
            <p:ph type="ctrTitle"/>
          </p:nvPr>
        </p:nvSpPr>
        <p:spPr>
          <a:xfrm>
            <a:off x="938214" y="4219576"/>
            <a:ext cx="7262811" cy="803562"/>
          </a:xfrm>
        </p:spPr>
        <p:txBody>
          <a:bodyPr/>
          <a:lstStyle>
            <a:lvl1pPr>
              <a:defRPr/>
            </a:lvl1pPr>
          </a:lstStyle>
          <a:p>
            <a:r>
              <a:rPr lang="en-US" smtClean="0"/>
              <a:t>Click to edit Master title style</a:t>
            </a:r>
            <a:endParaRPr lang="en-US" dirty="0"/>
          </a:p>
        </p:txBody>
      </p:sp>
      <p:sp>
        <p:nvSpPr>
          <p:cNvPr id="3" name="Subtitle 2"/>
          <p:cNvSpPr>
            <a:spLocks noGrp="1"/>
          </p:cNvSpPr>
          <p:nvPr>
            <p:ph type="subTitle" idx="1"/>
          </p:nvPr>
        </p:nvSpPr>
        <p:spPr>
          <a:xfrm>
            <a:off x="938213" y="5359397"/>
            <a:ext cx="5157787" cy="551589"/>
          </a:xfrm>
        </p:spPr>
        <p:txBody>
          <a:bodyPr anchor="b"/>
          <a:lstStyle>
            <a:lvl1pPr marL="0" indent="0" algn="l">
              <a:spcAft>
                <a:spcPts val="0"/>
              </a:spcAft>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1" name="Group 1"/>
          <p:cNvGrpSpPr>
            <a:grpSpLocks/>
          </p:cNvGrpSpPr>
          <p:nvPr userDrawn="1"/>
        </p:nvGrpSpPr>
        <p:grpSpPr bwMode="auto">
          <a:xfrm>
            <a:off x="6490220" y="5418645"/>
            <a:ext cx="1857567" cy="455900"/>
            <a:chOff x="2067" y="2109"/>
            <a:chExt cx="2461" cy="604"/>
          </a:xfrm>
        </p:grpSpPr>
        <p:sp>
          <p:nvSpPr>
            <p:cNvPr id="12"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0" name="Group 2"/>
          <p:cNvGrpSpPr>
            <a:grpSpLocks/>
          </p:cNvGrpSpPr>
          <p:nvPr userDrawn="1"/>
        </p:nvGrpSpPr>
        <p:grpSpPr bwMode="auto">
          <a:xfrm>
            <a:off x="408709" y="389742"/>
            <a:ext cx="8326582" cy="6043967"/>
            <a:chOff x="1086" y="856"/>
            <a:chExt cx="4195" cy="3045"/>
          </a:xfrm>
        </p:grpSpPr>
        <p:sp>
          <p:nvSpPr>
            <p:cNvPr id="14" name="Freeform 3"/>
            <p:cNvSpPr>
              <a:spLocks noChangeArrowheads="1"/>
            </p:cNvSpPr>
            <p:nvPr/>
          </p:nvSpPr>
          <p:spPr bwMode="auto">
            <a:xfrm>
              <a:off x="1086" y="856"/>
              <a:ext cx="50" cy="50"/>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8" y="201"/>
                    <a:pt x="170" y="211"/>
                  </a:cubicBezTo>
                  <a:cubicBezTo>
                    <a:pt x="152" y="221"/>
                    <a:pt x="133" y="226"/>
                    <a:pt x="113" y="226"/>
                  </a:cubicBezTo>
                  <a:cubicBezTo>
                    <a:pt x="92" y="226"/>
                    <a:pt x="75" y="221"/>
                    <a:pt x="57" y="211"/>
                  </a:cubicBezTo>
                  <a:cubicBezTo>
                    <a:pt x="39" y="201"/>
                    <a:pt x="26" y="188"/>
                    <a:pt x="16" y="170"/>
                  </a:cubicBezTo>
                  <a:cubicBezTo>
                    <a:pt x="5" y="152"/>
                    <a:pt x="0" y="134"/>
                    <a:pt x="0" y="113"/>
                  </a:cubicBezTo>
                  <a:cubicBezTo>
                    <a:pt x="0" y="92"/>
                    <a:pt x="5" y="75"/>
                    <a:pt x="16" y="57"/>
                  </a:cubicBezTo>
                  <a:cubicBezTo>
                    <a:pt x="26" y="39"/>
                    <a:pt x="39" y="25"/>
                    <a:pt x="57" y="15"/>
                  </a:cubicBezTo>
                  <a:cubicBezTo>
                    <a:pt x="75" y="4"/>
                    <a:pt x="93" y="0"/>
                    <a:pt x="113" y="0"/>
                  </a:cubicBezTo>
                  <a:cubicBezTo>
                    <a:pt x="134" y="0"/>
                    <a:pt x="152" y="4"/>
                    <a:pt x="170" y="15"/>
                  </a:cubicBezTo>
                  <a:cubicBezTo>
                    <a:pt x="188" y="25"/>
                    <a:pt x="200" y="39"/>
                    <a:pt x="211" y="57"/>
                  </a:cubicBezTo>
                  <a:cubicBezTo>
                    <a:pt x="221"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4"/>
            <p:cNvSpPr>
              <a:spLocks noChangeArrowheads="1"/>
            </p:cNvSpPr>
            <p:nvPr/>
          </p:nvSpPr>
          <p:spPr bwMode="auto">
            <a:xfrm>
              <a:off x="5230" y="3851"/>
              <a:ext cx="50" cy="50"/>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6" name="Freeform 5"/>
            <p:cNvSpPr>
              <a:spLocks noChangeArrowheads="1"/>
            </p:cNvSpPr>
            <p:nvPr/>
          </p:nvSpPr>
          <p:spPr bwMode="auto">
            <a:xfrm>
              <a:off x="1092" y="927"/>
              <a:ext cx="4118" cy="2969"/>
            </a:xfrm>
            <a:custGeom>
              <a:avLst/>
              <a:gdLst>
                <a:gd name="T0" fmla="*/ 18079 w 18164"/>
                <a:gd name="T1" fmla="*/ 13095 h 13096"/>
                <a:gd name="T2" fmla="*/ 84 w 18164"/>
                <a:gd name="T3" fmla="*/ 13095 h 13096"/>
                <a:gd name="T4" fmla="*/ 0 w 18164"/>
                <a:gd name="T5" fmla="*/ 13010 h 13096"/>
                <a:gd name="T6" fmla="*/ 0 w 18164"/>
                <a:gd name="T7" fmla="*/ 84 h 13096"/>
                <a:gd name="T8" fmla="*/ 84 w 18164"/>
                <a:gd name="T9" fmla="*/ 0 h 13096"/>
                <a:gd name="T10" fmla="*/ 169 w 18164"/>
                <a:gd name="T11" fmla="*/ 84 h 13096"/>
                <a:gd name="T12" fmla="*/ 169 w 18164"/>
                <a:gd name="T13" fmla="*/ 12926 h 13096"/>
                <a:gd name="T14" fmla="*/ 18079 w 18164"/>
                <a:gd name="T15" fmla="*/ 12926 h 13096"/>
                <a:gd name="T16" fmla="*/ 18163 w 18164"/>
                <a:gd name="T17" fmla="*/ 13010 h 13096"/>
                <a:gd name="T18" fmla="*/ 18079 w 18164"/>
                <a:gd name="T19" fmla="*/ 13095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4" h="13096">
                  <a:moveTo>
                    <a:pt x="18079" y="13095"/>
                  </a:moveTo>
                  <a:lnTo>
                    <a:pt x="84" y="13095"/>
                  </a:lnTo>
                  <a:cubicBezTo>
                    <a:pt x="38" y="13095"/>
                    <a:pt x="0" y="13057"/>
                    <a:pt x="0" y="13010"/>
                  </a:cubicBezTo>
                  <a:lnTo>
                    <a:pt x="0" y="84"/>
                  </a:lnTo>
                  <a:cubicBezTo>
                    <a:pt x="0" y="38"/>
                    <a:pt x="37" y="0"/>
                    <a:pt x="84" y="0"/>
                  </a:cubicBezTo>
                  <a:cubicBezTo>
                    <a:pt x="130" y="0"/>
                    <a:pt x="169" y="38"/>
                    <a:pt x="169" y="84"/>
                  </a:cubicBezTo>
                  <a:lnTo>
                    <a:pt x="169" y="12926"/>
                  </a:lnTo>
                  <a:lnTo>
                    <a:pt x="18079" y="12926"/>
                  </a:lnTo>
                  <a:cubicBezTo>
                    <a:pt x="18126" y="12926"/>
                    <a:pt x="18163" y="12963"/>
                    <a:pt x="18163" y="13010"/>
                  </a:cubicBezTo>
                  <a:cubicBezTo>
                    <a:pt x="18163" y="13057"/>
                    <a:pt x="18126" y="13095"/>
                    <a:pt x="18079" y="13095"/>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1156" y="863"/>
              <a:ext cx="4118" cy="2969"/>
            </a:xfrm>
            <a:custGeom>
              <a:avLst/>
              <a:gdLst>
                <a:gd name="T0" fmla="*/ 85 w 18165"/>
                <a:gd name="T1" fmla="*/ 0 h 13096"/>
                <a:gd name="T2" fmla="*/ 18079 w 18165"/>
                <a:gd name="T3" fmla="*/ 0 h 13096"/>
                <a:gd name="T4" fmla="*/ 18164 w 18165"/>
                <a:gd name="T5" fmla="*/ 84 h 13096"/>
                <a:gd name="T6" fmla="*/ 18164 w 18165"/>
                <a:gd name="T7" fmla="*/ 13010 h 13096"/>
                <a:gd name="T8" fmla="*/ 18079 w 18165"/>
                <a:gd name="T9" fmla="*/ 13095 h 13096"/>
                <a:gd name="T10" fmla="*/ 17994 w 18165"/>
                <a:gd name="T11" fmla="*/ 13010 h 13096"/>
                <a:gd name="T12" fmla="*/ 17994 w 18165"/>
                <a:gd name="T13" fmla="*/ 169 h 13096"/>
                <a:gd name="T14" fmla="*/ 85 w 18165"/>
                <a:gd name="T15" fmla="*/ 169 h 13096"/>
                <a:gd name="T16" fmla="*/ 0 w 18165"/>
                <a:gd name="T17" fmla="*/ 84 h 13096"/>
                <a:gd name="T18" fmla="*/ 85 w 18165"/>
                <a:gd name="T19" fmla="*/ 0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5" h="13096">
                  <a:moveTo>
                    <a:pt x="85" y="0"/>
                  </a:moveTo>
                  <a:lnTo>
                    <a:pt x="18079" y="0"/>
                  </a:lnTo>
                  <a:cubicBezTo>
                    <a:pt x="18126" y="0"/>
                    <a:pt x="18164" y="37"/>
                    <a:pt x="18164" y="84"/>
                  </a:cubicBezTo>
                  <a:lnTo>
                    <a:pt x="18164" y="13010"/>
                  </a:lnTo>
                  <a:cubicBezTo>
                    <a:pt x="18164" y="13057"/>
                    <a:pt x="18126" y="13095"/>
                    <a:pt x="18079" y="13095"/>
                  </a:cubicBezTo>
                  <a:cubicBezTo>
                    <a:pt x="18032" y="13095"/>
                    <a:pt x="17994" y="13057"/>
                    <a:pt x="17994" y="13010"/>
                  </a:cubicBezTo>
                  <a:lnTo>
                    <a:pt x="17994" y="169"/>
                  </a:lnTo>
                  <a:lnTo>
                    <a:pt x="85" y="169"/>
                  </a:lnTo>
                  <a:cubicBezTo>
                    <a:pt x="38" y="169"/>
                    <a:pt x="0" y="131"/>
                    <a:pt x="0" y="84"/>
                  </a:cubicBezTo>
                  <a:cubicBezTo>
                    <a:pt x="0" y="37"/>
                    <a:pt x="38" y="0"/>
                    <a:pt x="85"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11403276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image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7928" y="153267"/>
            <a:ext cx="5806072" cy="4066309"/>
          </a:xfrm>
          <a:prstGeom prst="rect">
            <a:avLst/>
          </a:prstGeom>
        </p:spPr>
      </p:pic>
      <p:sp>
        <p:nvSpPr>
          <p:cNvPr id="2" name="Title 1"/>
          <p:cNvSpPr>
            <a:spLocks noGrp="1"/>
          </p:cNvSpPr>
          <p:nvPr>
            <p:ph type="ctrTitle"/>
          </p:nvPr>
        </p:nvSpPr>
        <p:spPr>
          <a:xfrm>
            <a:off x="938214" y="4219576"/>
            <a:ext cx="7262811" cy="803562"/>
          </a:xfrm>
        </p:spPr>
        <p:txBody>
          <a:bodyPr/>
          <a:lstStyle>
            <a:lvl1pPr>
              <a:defRPr>
                <a:solidFill>
                  <a:schemeClr val="accent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8213" y="5359397"/>
            <a:ext cx="5157787" cy="551589"/>
          </a:xfrm>
        </p:spPr>
        <p:txBody>
          <a:bodyPr anchor="b"/>
          <a:lstStyle>
            <a:lvl1pPr marL="0" indent="0" algn="l">
              <a:spcAft>
                <a:spcPts val="0"/>
              </a:spcAft>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1" name="Group 1"/>
          <p:cNvGrpSpPr>
            <a:grpSpLocks/>
          </p:cNvGrpSpPr>
          <p:nvPr userDrawn="1"/>
        </p:nvGrpSpPr>
        <p:grpSpPr bwMode="auto">
          <a:xfrm>
            <a:off x="6490220" y="5418645"/>
            <a:ext cx="1857567" cy="455900"/>
            <a:chOff x="2067" y="2109"/>
            <a:chExt cx="2461" cy="604"/>
          </a:xfrm>
        </p:grpSpPr>
        <p:sp>
          <p:nvSpPr>
            <p:cNvPr id="12"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0" name="Group 2"/>
          <p:cNvGrpSpPr>
            <a:grpSpLocks/>
          </p:cNvGrpSpPr>
          <p:nvPr userDrawn="1"/>
        </p:nvGrpSpPr>
        <p:grpSpPr bwMode="auto">
          <a:xfrm>
            <a:off x="408709" y="389742"/>
            <a:ext cx="8326582" cy="6043967"/>
            <a:chOff x="1086" y="856"/>
            <a:chExt cx="4195" cy="3045"/>
          </a:xfrm>
        </p:grpSpPr>
        <p:sp>
          <p:nvSpPr>
            <p:cNvPr id="14" name="Freeform 3"/>
            <p:cNvSpPr>
              <a:spLocks noChangeArrowheads="1"/>
            </p:cNvSpPr>
            <p:nvPr/>
          </p:nvSpPr>
          <p:spPr bwMode="auto">
            <a:xfrm>
              <a:off x="1086" y="856"/>
              <a:ext cx="50" cy="50"/>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8" y="201"/>
                    <a:pt x="170" y="211"/>
                  </a:cubicBezTo>
                  <a:cubicBezTo>
                    <a:pt x="152" y="221"/>
                    <a:pt x="133" y="226"/>
                    <a:pt x="113" y="226"/>
                  </a:cubicBezTo>
                  <a:cubicBezTo>
                    <a:pt x="92" y="226"/>
                    <a:pt x="75" y="221"/>
                    <a:pt x="57" y="211"/>
                  </a:cubicBezTo>
                  <a:cubicBezTo>
                    <a:pt x="39" y="201"/>
                    <a:pt x="26" y="188"/>
                    <a:pt x="16" y="170"/>
                  </a:cubicBezTo>
                  <a:cubicBezTo>
                    <a:pt x="5" y="152"/>
                    <a:pt x="0" y="134"/>
                    <a:pt x="0" y="113"/>
                  </a:cubicBezTo>
                  <a:cubicBezTo>
                    <a:pt x="0" y="92"/>
                    <a:pt x="5" y="75"/>
                    <a:pt x="16" y="57"/>
                  </a:cubicBezTo>
                  <a:cubicBezTo>
                    <a:pt x="26" y="39"/>
                    <a:pt x="39" y="25"/>
                    <a:pt x="57" y="15"/>
                  </a:cubicBezTo>
                  <a:cubicBezTo>
                    <a:pt x="75" y="4"/>
                    <a:pt x="93" y="0"/>
                    <a:pt x="113" y="0"/>
                  </a:cubicBezTo>
                  <a:cubicBezTo>
                    <a:pt x="134" y="0"/>
                    <a:pt x="152" y="4"/>
                    <a:pt x="170" y="15"/>
                  </a:cubicBezTo>
                  <a:cubicBezTo>
                    <a:pt x="188" y="25"/>
                    <a:pt x="200" y="39"/>
                    <a:pt x="211" y="57"/>
                  </a:cubicBezTo>
                  <a:cubicBezTo>
                    <a:pt x="221"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5" name="Freeform 4"/>
            <p:cNvSpPr>
              <a:spLocks noChangeArrowheads="1"/>
            </p:cNvSpPr>
            <p:nvPr/>
          </p:nvSpPr>
          <p:spPr bwMode="auto">
            <a:xfrm>
              <a:off x="5230" y="3851"/>
              <a:ext cx="50" cy="50"/>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6" name="Freeform 5"/>
            <p:cNvSpPr>
              <a:spLocks noChangeArrowheads="1"/>
            </p:cNvSpPr>
            <p:nvPr/>
          </p:nvSpPr>
          <p:spPr bwMode="auto">
            <a:xfrm>
              <a:off x="1092" y="927"/>
              <a:ext cx="4118" cy="2969"/>
            </a:xfrm>
            <a:custGeom>
              <a:avLst/>
              <a:gdLst>
                <a:gd name="T0" fmla="*/ 18079 w 18164"/>
                <a:gd name="T1" fmla="*/ 13095 h 13096"/>
                <a:gd name="T2" fmla="*/ 84 w 18164"/>
                <a:gd name="T3" fmla="*/ 13095 h 13096"/>
                <a:gd name="T4" fmla="*/ 0 w 18164"/>
                <a:gd name="T5" fmla="*/ 13010 h 13096"/>
                <a:gd name="T6" fmla="*/ 0 w 18164"/>
                <a:gd name="T7" fmla="*/ 84 h 13096"/>
                <a:gd name="T8" fmla="*/ 84 w 18164"/>
                <a:gd name="T9" fmla="*/ 0 h 13096"/>
                <a:gd name="T10" fmla="*/ 169 w 18164"/>
                <a:gd name="T11" fmla="*/ 84 h 13096"/>
                <a:gd name="T12" fmla="*/ 169 w 18164"/>
                <a:gd name="T13" fmla="*/ 12926 h 13096"/>
                <a:gd name="T14" fmla="*/ 18079 w 18164"/>
                <a:gd name="T15" fmla="*/ 12926 h 13096"/>
                <a:gd name="T16" fmla="*/ 18163 w 18164"/>
                <a:gd name="T17" fmla="*/ 13010 h 13096"/>
                <a:gd name="T18" fmla="*/ 18079 w 18164"/>
                <a:gd name="T19" fmla="*/ 13095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4" h="13096">
                  <a:moveTo>
                    <a:pt x="18079" y="13095"/>
                  </a:moveTo>
                  <a:lnTo>
                    <a:pt x="84" y="13095"/>
                  </a:lnTo>
                  <a:cubicBezTo>
                    <a:pt x="38" y="13095"/>
                    <a:pt x="0" y="13057"/>
                    <a:pt x="0" y="13010"/>
                  </a:cubicBezTo>
                  <a:lnTo>
                    <a:pt x="0" y="84"/>
                  </a:lnTo>
                  <a:cubicBezTo>
                    <a:pt x="0" y="38"/>
                    <a:pt x="37" y="0"/>
                    <a:pt x="84" y="0"/>
                  </a:cubicBezTo>
                  <a:cubicBezTo>
                    <a:pt x="130" y="0"/>
                    <a:pt x="169" y="38"/>
                    <a:pt x="169" y="84"/>
                  </a:cubicBezTo>
                  <a:lnTo>
                    <a:pt x="169" y="12926"/>
                  </a:lnTo>
                  <a:lnTo>
                    <a:pt x="18079" y="12926"/>
                  </a:lnTo>
                  <a:cubicBezTo>
                    <a:pt x="18126" y="12926"/>
                    <a:pt x="18163" y="12963"/>
                    <a:pt x="18163" y="13010"/>
                  </a:cubicBezTo>
                  <a:cubicBezTo>
                    <a:pt x="18163" y="13057"/>
                    <a:pt x="18126" y="13095"/>
                    <a:pt x="18079" y="13095"/>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17" name="Freeform 6"/>
            <p:cNvSpPr>
              <a:spLocks noChangeArrowheads="1"/>
            </p:cNvSpPr>
            <p:nvPr/>
          </p:nvSpPr>
          <p:spPr bwMode="auto">
            <a:xfrm>
              <a:off x="1156" y="863"/>
              <a:ext cx="4118" cy="2969"/>
            </a:xfrm>
            <a:custGeom>
              <a:avLst/>
              <a:gdLst>
                <a:gd name="T0" fmla="*/ 85 w 18165"/>
                <a:gd name="T1" fmla="*/ 0 h 13096"/>
                <a:gd name="T2" fmla="*/ 18079 w 18165"/>
                <a:gd name="T3" fmla="*/ 0 h 13096"/>
                <a:gd name="T4" fmla="*/ 18164 w 18165"/>
                <a:gd name="T5" fmla="*/ 84 h 13096"/>
                <a:gd name="T6" fmla="*/ 18164 w 18165"/>
                <a:gd name="T7" fmla="*/ 13010 h 13096"/>
                <a:gd name="T8" fmla="*/ 18079 w 18165"/>
                <a:gd name="T9" fmla="*/ 13095 h 13096"/>
                <a:gd name="T10" fmla="*/ 17994 w 18165"/>
                <a:gd name="T11" fmla="*/ 13010 h 13096"/>
                <a:gd name="T12" fmla="*/ 17994 w 18165"/>
                <a:gd name="T13" fmla="*/ 169 h 13096"/>
                <a:gd name="T14" fmla="*/ 85 w 18165"/>
                <a:gd name="T15" fmla="*/ 169 h 13096"/>
                <a:gd name="T16" fmla="*/ 0 w 18165"/>
                <a:gd name="T17" fmla="*/ 84 h 13096"/>
                <a:gd name="T18" fmla="*/ 85 w 18165"/>
                <a:gd name="T19" fmla="*/ 0 h 1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65" h="13096">
                  <a:moveTo>
                    <a:pt x="85" y="0"/>
                  </a:moveTo>
                  <a:lnTo>
                    <a:pt x="18079" y="0"/>
                  </a:lnTo>
                  <a:cubicBezTo>
                    <a:pt x="18126" y="0"/>
                    <a:pt x="18164" y="37"/>
                    <a:pt x="18164" y="84"/>
                  </a:cubicBezTo>
                  <a:lnTo>
                    <a:pt x="18164" y="13010"/>
                  </a:lnTo>
                  <a:cubicBezTo>
                    <a:pt x="18164" y="13057"/>
                    <a:pt x="18126" y="13095"/>
                    <a:pt x="18079" y="13095"/>
                  </a:cubicBezTo>
                  <a:cubicBezTo>
                    <a:pt x="18032" y="13095"/>
                    <a:pt x="17994" y="13057"/>
                    <a:pt x="17994" y="13010"/>
                  </a:cubicBezTo>
                  <a:lnTo>
                    <a:pt x="17994" y="169"/>
                  </a:lnTo>
                  <a:lnTo>
                    <a:pt x="85" y="169"/>
                  </a:lnTo>
                  <a:cubicBezTo>
                    <a:pt x="38" y="169"/>
                    <a:pt x="0" y="131"/>
                    <a:pt x="0" y="84"/>
                  </a:cubicBezTo>
                  <a:cubicBezTo>
                    <a:pt x="0" y="37"/>
                    <a:pt x="38" y="0"/>
                    <a:pt x="85"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694601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pattern1">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19576"/>
            <a:ext cx="7743825" cy="803562"/>
          </a:xfrm>
        </p:spPr>
        <p:txBody>
          <a:bodyPr/>
          <a:lstStyle>
            <a:lvl1pPr>
              <a:defRPr>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457201" y="5364159"/>
            <a:ext cx="5638800" cy="543738"/>
          </a:xfrm>
        </p:spPr>
        <p:txBody>
          <a:bodyPr anchor="b"/>
          <a:lstStyle>
            <a:lvl1pPr marL="0" indent="0" algn="l">
              <a:spcAft>
                <a:spcPts val="0"/>
              </a:spcAft>
              <a:buNone/>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1"/>
          <p:cNvGrpSpPr>
            <a:grpSpLocks/>
          </p:cNvGrpSpPr>
          <p:nvPr userDrawn="1"/>
        </p:nvGrpSpPr>
        <p:grpSpPr bwMode="auto">
          <a:xfrm>
            <a:off x="101118" y="-1"/>
            <a:ext cx="8721131" cy="3217345"/>
            <a:chOff x="1002" y="1893"/>
            <a:chExt cx="4272" cy="1576"/>
          </a:xfrm>
        </p:grpSpPr>
        <p:sp>
          <p:nvSpPr>
            <p:cNvPr id="8" name="Freeform 2"/>
            <p:cNvSpPr>
              <a:spLocks noChangeArrowheads="1"/>
            </p:cNvSpPr>
            <p:nvPr/>
          </p:nvSpPr>
          <p:spPr bwMode="auto">
            <a:xfrm>
              <a:off x="4731" y="1893"/>
              <a:ext cx="156" cy="129"/>
            </a:xfrm>
            <a:custGeom>
              <a:avLst/>
              <a:gdLst>
                <a:gd name="T0" fmla="*/ 156 w 694"/>
                <a:gd name="T1" fmla="*/ 0 h 572"/>
                <a:gd name="T2" fmla="*/ 96 w 694"/>
                <a:gd name="T3" fmla="*/ 105 h 572"/>
                <a:gd name="T4" fmla="*/ 54 w 694"/>
                <a:gd name="T5" fmla="*/ 129 h 572"/>
                <a:gd name="T6" fmla="*/ 31 w 694"/>
                <a:gd name="T7" fmla="*/ 122 h 572"/>
                <a:gd name="T8" fmla="*/ 13 w 694"/>
                <a:gd name="T9" fmla="*/ 57 h 572"/>
                <a:gd name="T10" fmla="*/ 46 w 694"/>
                <a:gd name="T11" fmla="*/ 0 h 572"/>
                <a:gd name="T12" fmla="*/ 156 w 694"/>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4" h="572">
                  <a:moveTo>
                    <a:pt x="693" y="0"/>
                  </a:moveTo>
                  <a:lnTo>
                    <a:pt x="425" y="465"/>
                  </a:lnTo>
                  <a:cubicBezTo>
                    <a:pt x="386" y="533"/>
                    <a:pt x="315" y="571"/>
                    <a:pt x="242" y="571"/>
                  </a:cubicBezTo>
                  <a:cubicBezTo>
                    <a:pt x="206" y="571"/>
                    <a:pt x="169" y="562"/>
                    <a:pt x="136" y="543"/>
                  </a:cubicBezTo>
                  <a:cubicBezTo>
                    <a:pt x="34" y="484"/>
                    <a:pt x="0" y="354"/>
                    <a:pt x="58" y="253"/>
                  </a:cubicBezTo>
                  <a:lnTo>
                    <a:pt x="204" y="0"/>
                  </a:lnTo>
                  <a:lnTo>
                    <a:pt x="693"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9" name="Freeform 3"/>
            <p:cNvSpPr>
              <a:spLocks noChangeArrowheads="1"/>
            </p:cNvSpPr>
            <p:nvPr/>
          </p:nvSpPr>
          <p:spPr bwMode="auto">
            <a:xfrm>
              <a:off x="4539" y="1893"/>
              <a:ext cx="157" cy="129"/>
            </a:xfrm>
            <a:custGeom>
              <a:avLst/>
              <a:gdLst>
                <a:gd name="T0" fmla="*/ 110 w 695"/>
                <a:gd name="T1" fmla="*/ 0 h 572"/>
                <a:gd name="T2" fmla="*/ 143 w 695"/>
                <a:gd name="T3" fmla="*/ 57 h 572"/>
                <a:gd name="T4" fmla="*/ 126 w 695"/>
                <a:gd name="T5" fmla="*/ 122 h 572"/>
                <a:gd name="T6" fmla="*/ 102 w 695"/>
                <a:gd name="T7" fmla="*/ 129 h 572"/>
                <a:gd name="T8" fmla="*/ 61 w 695"/>
                <a:gd name="T9" fmla="*/ 105 h 572"/>
                <a:gd name="T10" fmla="*/ 0 w 695"/>
                <a:gd name="T11" fmla="*/ 0 h 572"/>
                <a:gd name="T12" fmla="*/ 110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489" y="0"/>
                  </a:moveTo>
                  <a:lnTo>
                    <a:pt x="635" y="253"/>
                  </a:lnTo>
                  <a:cubicBezTo>
                    <a:pt x="694" y="354"/>
                    <a:pt x="659" y="484"/>
                    <a:pt x="558" y="543"/>
                  </a:cubicBezTo>
                  <a:cubicBezTo>
                    <a:pt x="524" y="562"/>
                    <a:pt x="488" y="571"/>
                    <a:pt x="452" y="571"/>
                  </a:cubicBezTo>
                  <a:cubicBezTo>
                    <a:pt x="379" y="571"/>
                    <a:pt x="307" y="533"/>
                    <a:pt x="268" y="465"/>
                  </a:cubicBezTo>
                  <a:lnTo>
                    <a:pt x="0" y="0"/>
                  </a:lnTo>
                  <a:lnTo>
                    <a:pt x="489"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4"/>
            <p:cNvSpPr>
              <a:spLocks noChangeArrowheads="1"/>
            </p:cNvSpPr>
            <p:nvPr/>
          </p:nvSpPr>
          <p:spPr bwMode="auto">
            <a:xfrm>
              <a:off x="3720" y="1893"/>
              <a:ext cx="157" cy="129"/>
            </a:xfrm>
            <a:custGeom>
              <a:avLst/>
              <a:gdLst>
                <a:gd name="T0" fmla="*/ 157 w 695"/>
                <a:gd name="T1" fmla="*/ 0 h 572"/>
                <a:gd name="T2" fmla="*/ 96 w 695"/>
                <a:gd name="T3" fmla="*/ 105 h 572"/>
                <a:gd name="T4" fmla="*/ 55 w 695"/>
                <a:gd name="T5" fmla="*/ 129 h 572"/>
                <a:gd name="T6" fmla="*/ 31 w 695"/>
                <a:gd name="T7" fmla="*/ 122 h 572"/>
                <a:gd name="T8" fmla="*/ 13 w 695"/>
                <a:gd name="T9" fmla="*/ 57 h 572"/>
                <a:gd name="T10" fmla="*/ 46 w 695"/>
                <a:gd name="T11" fmla="*/ 0 h 572"/>
                <a:gd name="T12" fmla="*/ 157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694" y="0"/>
                  </a:moveTo>
                  <a:lnTo>
                    <a:pt x="425" y="465"/>
                  </a:lnTo>
                  <a:cubicBezTo>
                    <a:pt x="386" y="533"/>
                    <a:pt x="315" y="571"/>
                    <a:pt x="242" y="571"/>
                  </a:cubicBezTo>
                  <a:cubicBezTo>
                    <a:pt x="206" y="571"/>
                    <a:pt x="169" y="562"/>
                    <a:pt x="136" y="543"/>
                  </a:cubicBezTo>
                  <a:cubicBezTo>
                    <a:pt x="34" y="484"/>
                    <a:pt x="0" y="354"/>
                    <a:pt x="58" y="253"/>
                  </a:cubicBezTo>
                  <a:lnTo>
                    <a:pt x="204" y="0"/>
                  </a:lnTo>
                  <a:lnTo>
                    <a:pt x="694"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5"/>
            <p:cNvSpPr>
              <a:spLocks noChangeArrowheads="1"/>
            </p:cNvSpPr>
            <p:nvPr/>
          </p:nvSpPr>
          <p:spPr bwMode="auto">
            <a:xfrm>
              <a:off x="3528" y="1893"/>
              <a:ext cx="157" cy="129"/>
            </a:xfrm>
            <a:custGeom>
              <a:avLst/>
              <a:gdLst>
                <a:gd name="T0" fmla="*/ 111 w 695"/>
                <a:gd name="T1" fmla="*/ 0 h 572"/>
                <a:gd name="T2" fmla="*/ 143 w 695"/>
                <a:gd name="T3" fmla="*/ 57 h 572"/>
                <a:gd name="T4" fmla="*/ 126 w 695"/>
                <a:gd name="T5" fmla="*/ 122 h 572"/>
                <a:gd name="T6" fmla="*/ 102 w 695"/>
                <a:gd name="T7" fmla="*/ 129 h 572"/>
                <a:gd name="T8" fmla="*/ 61 w 695"/>
                <a:gd name="T9" fmla="*/ 105 h 572"/>
                <a:gd name="T10" fmla="*/ 0 w 695"/>
                <a:gd name="T11" fmla="*/ 0 h 572"/>
                <a:gd name="T12" fmla="*/ 111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490" y="0"/>
                  </a:moveTo>
                  <a:lnTo>
                    <a:pt x="635" y="253"/>
                  </a:lnTo>
                  <a:cubicBezTo>
                    <a:pt x="694" y="354"/>
                    <a:pt x="659" y="484"/>
                    <a:pt x="558" y="543"/>
                  </a:cubicBezTo>
                  <a:cubicBezTo>
                    <a:pt x="524" y="562"/>
                    <a:pt x="488" y="571"/>
                    <a:pt x="452" y="571"/>
                  </a:cubicBezTo>
                  <a:cubicBezTo>
                    <a:pt x="378" y="571"/>
                    <a:pt x="307" y="533"/>
                    <a:pt x="268" y="465"/>
                  </a:cubicBezTo>
                  <a:lnTo>
                    <a:pt x="0" y="0"/>
                  </a:lnTo>
                  <a:lnTo>
                    <a:pt x="49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6"/>
            <p:cNvSpPr>
              <a:spLocks noChangeArrowheads="1"/>
            </p:cNvSpPr>
            <p:nvPr/>
          </p:nvSpPr>
          <p:spPr bwMode="auto">
            <a:xfrm>
              <a:off x="3215" y="1893"/>
              <a:ext cx="157" cy="129"/>
            </a:xfrm>
            <a:custGeom>
              <a:avLst/>
              <a:gdLst>
                <a:gd name="T0" fmla="*/ 157 w 695"/>
                <a:gd name="T1" fmla="*/ 0 h 572"/>
                <a:gd name="T2" fmla="*/ 96 w 695"/>
                <a:gd name="T3" fmla="*/ 105 h 572"/>
                <a:gd name="T4" fmla="*/ 55 w 695"/>
                <a:gd name="T5" fmla="*/ 129 h 572"/>
                <a:gd name="T6" fmla="*/ 31 w 695"/>
                <a:gd name="T7" fmla="*/ 122 h 572"/>
                <a:gd name="T8" fmla="*/ 13 w 695"/>
                <a:gd name="T9" fmla="*/ 57 h 572"/>
                <a:gd name="T10" fmla="*/ 46 w 695"/>
                <a:gd name="T11" fmla="*/ 0 h 572"/>
                <a:gd name="T12" fmla="*/ 157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694" y="0"/>
                  </a:moveTo>
                  <a:lnTo>
                    <a:pt x="425" y="465"/>
                  </a:lnTo>
                  <a:cubicBezTo>
                    <a:pt x="386" y="533"/>
                    <a:pt x="315" y="571"/>
                    <a:pt x="242" y="571"/>
                  </a:cubicBezTo>
                  <a:cubicBezTo>
                    <a:pt x="206" y="571"/>
                    <a:pt x="169" y="562"/>
                    <a:pt x="136" y="543"/>
                  </a:cubicBezTo>
                  <a:cubicBezTo>
                    <a:pt x="34" y="484"/>
                    <a:pt x="0" y="354"/>
                    <a:pt x="58" y="253"/>
                  </a:cubicBezTo>
                  <a:lnTo>
                    <a:pt x="204" y="0"/>
                  </a:lnTo>
                  <a:lnTo>
                    <a:pt x="694"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7"/>
            <p:cNvSpPr>
              <a:spLocks noChangeArrowheads="1"/>
            </p:cNvSpPr>
            <p:nvPr/>
          </p:nvSpPr>
          <p:spPr bwMode="auto">
            <a:xfrm>
              <a:off x="3023" y="1893"/>
              <a:ext cx="157" cy="129"/>
            </a:xfrm>
            <a:custGeom>
              <a:avLst/>
              <a:gdLst>
                <a:gd name="T0" fmla="*/ 111 w 696"/>
                <a:gd name="T1" fmla="*/ 0 h 572"/>
                <a:gd name="T2" fmla="*/ 143 w 696"/>
                <a:gd name="T3" fmla="*/ 57 h 572"/>
                <a:gd name="T4" fmla="*/ 126 w 696"/>
                <a:gd name="T5" fmla="*/ 122 h 572"/>
                <a:gd name="T6" fmla="*/ 102 w 696"/>
                <a:gd name="T7" fmla="*/ 129 h 572"/>
                <a:gd name="T8" fmla="*/ 61 w 696"/>
                <a:gd name="T9" fmla="*/ 105 h 572"/>
                <a:gd name="T10" fmla="*/ 0 w 696"/>
                <a:gd name="T11" fmla="*/ 0 h 572"/>
                <a:gd name="T12" fmla="*/ 111 w 696"/>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6" h="572">
                  <a:moveTo>
                    <a:pt x="490" y="0"/>
                  </a:moveTo>
                  <a:lnTo>
                    <a:pt x="636" y="253"/>
                  </a:lnTo>
                  <a:cubicBezTo>
                    <a:pt x="695" y="354"/>
                    <a:pt x="660" y="484"/>
                    <a:pt x="559" y="543"/>
                  </a:cubicBezTo>
                  <a:cubicBezTo>
                    <a:pt x="525" y="562"/>
                    <a:pt x="489" y="571"/>
                    <a:pt x="453" y="571"/>
                  </a:cubicBezTo>
                  <a:cubicBezTo>
                    <a:pt x="379" y="571"/>
                    <a:pt x="308" y="533"/>
                    <a:pt x="269" y="465"/>
                  </a:cubicBezTo>
                  <a:lnTo>
                    <a:pt x="0" y="0"/>
                  </a:lnTo>
                  <a:lnTo>
                    <a:pt x="49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8"/>
            <p:cNvSpPr>
              <a:spLocks noChangeArrowheads="1"/>
            </p:cNvSpPr>
            <p:nvPr/>
          </p:nvSpPr>
          <p:spPr bwMode="auto">
            <a:xfrm>
              <a:off x="2710" y="1893"/>
              <a:ext cx="156" cy="129"/>
            </a:xfrm>
            <a:custGeom>
              <a:avLst/>
              <a:gdLst>
                <a:gd name="T0" fmla="*/ 156 w 694"/>
                <a:gd name="T1" fmla="*/ 0 h 572"/>
                <a:gd name="T2" fmla="*/ 96 w 694"/>
                <a:gd name="T3" fmla="*/ 105 h 572"/>
                <a:gd name="T4" fmla="*/ 54 w 694"/>
                <a:gd name="T5" fmla="*/ 129 h 572"/>
                <a:gd name="T6" fmla="*/ 31 w 694"/>
                <a:gd name="T7" fmla="*/ 122 h 572"/>
                <a:gd name="T8" fmla="*/ 13 w 694"/>
                <a:gd name="T9" fmla="*/ 57 h 572"/>
                <a:gd name="T10" fmla="*/ 46 w 694"/>
                <a:gd name="T11" fmla="*/ 0 h 572"/>
                <a:gd name="T12" fmla="*/ 156 w 694"/>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4" h="572">
                  <a:moveTo>
                    <a:pt x="693" y="0"/>
                  </a:moveTo>
                  <a:lnTo>
                    <a:pt x="425" y="465"/>
                  </a:lnTo>
                  <a:cubicBezTo>
                    <a:pt x="386" y="533"/>
                    <a:pt x="315" y="571"/>
                    <a:pt x="242" y="571"/>
                  </a:cubicBezTo>
                  <a:cubicBezTo>
                    <a:pt x="206" y="571"/>
                    <a:pt x="169" y="562"/>
                    <a:pt x="136" y="543"/>
                  </a:cubicBezTo>
                  <a:cubicBezTo>
                    <a:pt x="34" y="484"/>
                    <a:pt x="0" y="354"/>
                    <a:pt x="58" y="253"/>
                  </a:cubicBezTo>
                  <a:lnTo>
                    <a:pt x="203" y="0"/>
                  </a:lnTo>
                  <a:lnTo>
                    <a:pt x="693"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9"/>
            <p:cNvSpPr>
              <a:spLocks noChangeArrowheads="1"/>
            </p:cNvSpPr>
            <p:nvPr/>
          </p:nvSpPr>
          <p:spPr bwMode="auto">
            <a:xfrm>
              <a:off x="2518" y="1893"/>
              <a:ext cx="157" cy="129"/>
            </a:xfrm>
            <a:custGeom>
              <a:avLst/>
              <a:gdLst>
                <a:gd name="T0" fmla="*/ 111 w 696"/>
                <a:gd name="T1" fmla="*/ 0 h 572"/>
                <a:gd name="T2" fmla="*/ 143 w 696"/>
                <a:gd name="T3" fmla="*/ 57 h 572"/>
                <a:gd name="T4" fmla="*/ 126 w 696"/>
                <a:gd name="T5" fmla="*/ 122 h 572"/>
                <a:gd name="T6" fmla="*/ 102 w 696"/>
                <a:gd name="T7" fmla="*/ 129 h 572"/>
                <a:gd name="T8" fmla="*/ 61 w 696"/>
                <a:gd name="T9" fmla="*/ 105 h 572"/>
                <a:gd name="T10" fmla="*/ 0 w 696"/>
                <a:gd name="T11" fmla="*/ 0 h 572"/>
                <a:gd name="T12" fmla="*/ 111 w 696"/>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6" h="572">
                  <a:moveTo>
                    <a:pt x="490" y="0"/>
                  </a:moveTo>
                  <a:lnTo>
                    <a:pt x="636" y="253"/>
                  </a:lnTo>
                  <a:cubicBezTo>
                    <a:pt x="695" y="354"/>
                    <a:pt x="660" y="484"/>
                    <a:pt x="559" y="543"/>
                  </a:cubicBezTo>
                  <a:cubicBezTo>
                    <a:pt x="525" y="562"/>
                    <a:pt x="489" y="571"/>
                    <a:pt x="453" y="571"/>
                  </a:cubicBezTo>
                  <a:cubicBezTo>
                    <a:pt x="380" y="571"/>
                    <a:pt x="308" y="533"/>
                    <a:pt x="269" y="465"/>
                  </a:cubicBezTo>
                  <a:lnTo>
                    <a:pt x="0" y="0"/>
                  </a:lnTo>
                  <a:lnTo>
                    <a:pt x="49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7" name="Freeform 10"/>
            <p:cNvSpPr>
              <a:spLocks noChangeArrowheads="1"/>
            </p:cNvSpPr>
            <p:nvPr/>
          </p:nvSpPr>
          <p:spPr bwMode="auto">
            <a:xfrm>
              <a:off x="2205" y="1893"/>
              <a:ext cx="156" cy="129"/>
            </a:xfrm>
            <a:custGeom>
              <a:avLst/>
              <a:gdLst>
                <a:gd name="T0" fmla="*/ 156 w 694"/>
                <a:gd name="T1" fmla="*/ 0 h 572"/>
                <a:gd name="T2" fmla="*/ 96 w 694"/>
                <a:gd name="T3" fmla="*/ 105 h 572"/>
                <a:gd name="T4" fmla="*/ 54 w 694"/>
                <a:gd name="T5" fmla="*/ 129 h 572"/>
                <a:gd name="T6" fmla="*/ 31 w 694"/>
                <a:gd name="T7" fmla="*/ 122 h 572"/>
                <a:gd name="T8" fmla="*/ 13 w 694"/>
                <a:gd name="T9" fmla="*/ 57 h 572"/>
                <a:gd name="T10" fmla="*/ 46 w 694"/>
                <a:gd name="T11" fmla="*/ 0 h 572"/>
                <a:gd name="T12" fmla="*/ 156 w 694"/>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4" h="572">
                  <a:moveTo>
                    <a:pt x="693" y="0"/>
                  </a:moveTo>
                  <a:lnTo>
                    <a:pt x="425" y="465"/>
                  </a:lnTo>
                  <a:cubicBezTo>
                    <a:pt x="386" y="533"/>
                    <a:pt x="315" y="571"/>
                    <a:pt x="242" y="571"/>
                  </a:cubicBezTo>
                  <a:cubicBezTo>
                    <a:pt x="206" y="571"/>
                    <a:pt x="169" y="562"/>
                    <a:pt x="136" y="543"/>
                  </a:cubicBezTo>
                  <a:cubicBezTo>
                    <a:pt x="34" y="484"/>
                    <a:pt x="0" y="354"/>
                    <a:pt x="58" y="253"/>
                  </a:cubicBezTo>
                  <a:lnTo>
                    <a:pt x="203" y="0"/>
                  </a:lnTo>
                  <a:lnTo>
                    <a:pt x="693"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8" name="Freeform 11"/>
            <p:cNvSpPr>
              <a:spLocks noChangeArrowheads="1"/>
            </p:cNvSpPr>
            <p:nvPr/>
          </p:nvSpPr>
          <p:spPr bwMode="auto">
            <a:xfrm>
              <a:off x="2013" y="1893"/>
              <a:ext cx="157" cy="129"/>
            </a:xfrm>
            <a:custGeom>
              <a:avLst/>
              <a:gdLst>
                <a:gd name="T0" fmla="*/ 110 w 695"/>
                <a:gd name="T1" fmla="*/ 0 h 572"/>
                <a:gd name="T2" fmla="*/ 143 w 695"/>
                <a:gd name="T3" fmla="*/ 57 h 572"/>
                <a:gd name="T4" fmla="*/ 126 w 695"/>
                <a:gd name="T5" fmla="*/ 122 h 572"/>
                <a:gd name="T6" fmla="*/ 102 w 695"/>
                <a:gd name="T7" fmla="*/ 129 h 572"/>
                <a:gd name="T8" fmla="*/ 61 w 695"/>
                <a:gd name="T9" fmla="*/ 105 h 572"/>
                <a:gd name="T10" fmla="*/ 0 w 695"/>
                <a:gd name="T11" fmla="*/ 0 h 572"/>
                <a:gd name="T12" fmla="*/ 110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489" y="0"/>
                  </a:moveTo>
                  <a:lnTo>
                    <a:pt x="635" y="253"/>
                  </a:lnTo>
                  <a:cubicBezTo>
                    <a:pt x="694" y="354"/>
                    <a:pt x="659" y="484"/>
                    <a:pt x="558" y="543"/>
                  </a:cubicBezTo>
                  <a:cubicBezTo>
                    <a:pt x="524" y="562"/>
                    <a:pt x="488" y="571"/>
                    <a:pt x="452" y="571"/>
                  </a:cubicBezTo>
                  <a:cubicBezTo>
                    <a:pt x="379" y="571"/>
                    <a:pt x="307" y="533"/>
                    <a:pt x="268" y="465"/>
                  </a:cubicBezTo>
                  <a:lnTo>
                    <a:pt x="0" y="0"/>
                  </a:lnTo>
                  <a:lnTo>
                    <a:pt x="489"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12"/>
            <p:cNvSpPr>
              <a:spLocks noChangeArrowheads="1"/>
            </p:cNvSpPr>
            <p:nvPr/>
          </p:nvSpPr>
          <p:spPr bwMode="auto">
            <a:xfrm>
              <a:off x="1699" y="1893"/>
              <a:ext cx="156" cy="129"/>
            </a:xfrm>
            <a:custGeom>
              <a:avLst/>
              <a:gdLst>
                <a:gd name="T0" fmla="*/ 156 w 694"/>
                <a:gd name="T1" fmla="*/ 0 h 572"/>
                <a:gd name="T2" fmla="*/ 96 w 694"/>
                <a:gd name="T3" fmla="*/ 105 h 572"/>
                <a:gd name="T4" fmla="*/ 54 w 694"/>
                <a:gd name="T5" fmla="*/ 129 h 572"/>
                <a:gd name="T6" fmla="*/ 31 w 694"/>
                <a:gd name="T7" fmla="*/ 122 h 572"/>
                <a:gd name="T8" fmla="*/ 13 w 694"/>
                <a:gd name="T9" fmla="*/ 57 h 572"/>
                <a:gd name="T10" fmla="*/ 46 w 694"/>
                <a:gd name="T11" fmla="*/ 0 h 572"/>
                <a:gd name="T12" fmla="*/ 156 w 694"/>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4" h="572">
                  <a:moveTo>
                    <a:pt x="693" y="0"/>
                  </a:moveTo>
                  <a:lnTo>
                    <a:pt x="425" y="465"/>
                  </a:lnTo>
                  <a:cubicBezTo>
                    <a:pt x="386" y="533"/>
                    <a:pt x="315" y="571"/>
                    <a:pt x="242" y="571"/>
                  </a:cubicBezTo>
                  <a:cubicBezTo>
                    <a:pt x="206" y="571"/>
                    <a:pt x="169" y="562"/>
                    <a:pt x="136" y="543"/>
                  </a:cubicBezTo>
                  <a:cubicBezTo>
                    <a:pt x="34" y="484"/>
                    <a:pt x="0" y="354"/>
                    <a:pt x="58" y="253"/>
                  </a:cubicBezTo>
                  <a:lnTo>
                    <a:pt x="204" y="0"/>
                  </a:lnTo>
                  <a:lnTo>
                    <a:pt x="693"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13"/>
            <p:cNvSpPr>
              <a:spLocks noChangeArrowheads="1"/>
            </p:cNvSpPr>
            <p:nvPr/>
          </p:nvSpPr>
          <p:spPr bwMode="auto">
            <a:xfrm>
              <a:off x="1507" y="1893"/>
              <a:ext cx="157" cy="129"/>
            </a:xfrm>
            <a:custGeom>
              <a:avLst/>
              <a:gdLst>
                <a:gd name="T0" fmla="*/ 110 w 695"/>
                <a:gd name="T1" fmla="*/ 0 h 572"/>
                <a:gd name="T2" fmla="*/ 143 w 695"/>
                <a:gd name="T3" fmla="*/ 57 h 572"/>
                <a:gd name="T4" fmla="*/ 126 w 695"/>
                <a:gd name="T5" fmla="*/ 122 h 572"/>
                <a:gd name="T6" fmla="*/ 102 w 695"/>
                <a:gd name="T7" fmla="*/ 129 h 572"/>
                <a:gd name="T8" fmla="*/ 61 w 695"/>
                <a:gd name="T9" fmla="*/ 105 h 572"/>
                <a:gd name="T10" fmla="*/ 0 w 695"/>
                <a:gd name="T11" fmla="*/ 0 h 572"/>
                <a:gd name="T12" fmla="*/ 110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489" y="0"/>
                  </a:moveTo>
                  <a:lnTo>
                    <a:pt x="635" y="253"/>
                  </a:lnTo>
                  <a:cubicBezTo>
                    <a:pt x="694" y="354"/>
                    <a:pt x="659" y="484"/>
                    <a:pt x="558" y="543"/>
                  </a:cubicBezTo>
                  <a:cubicBezTo>
                    <a:pt x="524" y="562"/>
                    <a:pt x="488" y="571"/>
                    <a:pt x="452" y="571"/>
                  </a:cubicBezTo>
                  <a:cubicBezTo>
                    <a:pt x="379" y="571"/>
                    <a:pt x="307" y="533"/>
                    <a:pt x="268" y="465"/>
                  </a:cubicBezTo>
                  <a:lnTo>
                    <a:pt x="0" y="0"/>
                  </a:lnTo>
                  <a:lnTo>
                    <a:pt x="489"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14"/>
            <p:cNvSpPr>
              <a:spLocks noChangeArrowheads="1"/>
            </p:cNvSpPr>
            <p:nvPr/>
          </p:nvSpPr>
          <p:spPr bwMode="auto">
            <a:xfrm>
              <a:off x="1194" y="1893"/>
              <a:ext cx="156" cy="129"/>
            </a:xfrm>
            <a:custGeom>
              <a:avLst/>
              <a:gdLst>
                <a:gd name="T0" fmla="*/ 156 w 694"/>
                <a:gd name="T1" fmla="*/ 0 h 572"/>
                <a:gd name="T2" fmla="*/ 96 w 694"/>
                <a:gd name="T3" fmla="*/ 105 h 572"/>
                <a:gd name="T4" fmla="*/ 54 w 694"/>
                <a:gd name="T5" fmla="*/ 129 h 572"/>
                <a:gd name="T6" fmla="*/ 31 w 694"/>
                <a:gd name="T7" fmla="*/ 122 h 572"/>
                <a:gd name="T8" fmla="*/ 13 w 694"/>
                <a:gd name="T9" fmla="*/ 57 h 572"/>
                <a:gd name="T10" fmla="*/ 46 w 694"/>
                <a:gd name="T11" fmla="*/ 0 h 572"/>
                <a:gd name="T12" fmla="*/ 156 w 694"/>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4" h="572">
                  <a:moveTo>
                    <a:pt x="693" y="0"/>
                  </a:moveTo>
                  <a:lnTo>
                    <a:pt x="425" y="465"/>
                  </a:lnTo>
                  <a:cubicBezTo>
                    <a:pt x="386" y="533"/>
                    <a:pt x="315" y="571"/>
                    <a:pt x="242" y="571"/>
                  </a:cubicBezTo>
                  <a:cubicBezTo>
                    <a:pt x="206" y="571"/>
                    <a:pt x="169" y="562"/>
                    <a:pt x="136" y="543"/>
                  </a:cubicBezTo>
                  <a:cubicBezTo>
                    <a:pt x="34" y="484"/>
                    <a:pt x="0" y="354"/>
                    <a:pt x="58" y="253"/>
                  </a:cubicBezTo>
                  <a:lnTo>
                    <a:pt x="204" y="0"/>
                  </a:lnTo>
                  <a:lnTo>
                    <a:pt x="693"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15"/>
            <p:cNvSpPr>
              <a:spLocks noChangeArrowheads="1"/>
            </p:cNvSpPr>
            <p:nvPr/>
          </p:nvSpPr>
          <p:spPr bwMode="auto">
            <a:xfrm>
              <a:off x="1002" y="1893"/>
              <a:ext cx="157" cy="129"/>
            </a:xfrm>
            <a:custGeom>
              <a:avLst/>
              <a:gdLst>
                <a:gd name="T0" fmla="*/ 110 w 695"/>
                <a:gd name="T1" fmla="*/ 0 h 572"/>
                <a:gd name="T2" fmla="*/ 143 w 695"/>
                <a:gd name="T3" fmla="*/ 57 h 572"/>
                <a:gd name="T4" fmla="*/ 126 w 695"/>
                <a:gd name="T5" fmla="*/ 122 h 572"/>
                <a:gd name="T6" fmla="*/ 102 w 695"/>
                <a:gd name="T7" fmla="*/ 129 h 572"/>
                <a:gd name="T8" fmla="*/ 61 w 695"/>
                <a:gd name="T9" fmla="*/ 105 h 572"/>
                <a:gd name="T10" fmla="*/ 0 w 695"/>
                <a:gd name="T11" fmla="*/ 0 h 572"/>
                <a:gd name="T12" fmla="*/ 110 w 695"/>
                <a:gd name="T13" fmla="*/ 0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5" h="572">
                  <a:moveTo>
                    <a:pt x="489" y="0"/>
                  </a:moveTo>
                  <a:lnTo>
                    <a:pt x="635" y="253"/>
                  </a:lnTo>
                  <a:cubicBezTo>
                    <a:pt x="694" y="354"/>
                    <a:pt x="659" y="484"/>
                    <a:pt x="558" y="543"/>
                  </a:cubicBezTo>
                  <a:cubicBezTo>
                    <a:pt x="524" y="562"/>
                    <a:pt x="488" y="571"/>
                    <a:pt x="452" y="571"/>
                  </a:cubicBezTo>
                  <a:cubicBezTo>
                    <a:pt x="379" y="571"/>
                    <a:pt x="307" y="533"/>
                    <a:pt x="268" y="465"/>
                  </a:cubicBezTo>
                  <a:lnTo>
                    <a:pt x="0" y="0"/>
                  </a:lnTo>
                  <a:lnTo>
                    <a:pt x="489"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16"/>
            <p:cNvSpPr>
              <a:spLocks noChangeArrowheads="1"/>
            </p:cNvSpPr>
            <p:nvPr/>
          </p:nvSpPr>
          <p:spPr bwMode="auto">
            <a:xfrm>
              <a:off x="4403" y="2479"/>
              <a:ext cx="115" cy="115"/>
            </a:xfrm>
            <a:custGeom>
              <a:avLst/>
              <a:gdLst>
                <a:gd name="T0" fmla="*/ 0 w 510"/>
                <a:gd name="T1" fmla="*/ 58 h 510"/>
                <a:gd name="T2" fmla="*/ 57 w 510"/>
                <a:gd name="T3" fmla="*/ 0 h 510"/>
                <a:gd name="T4" fmla="*/ 115 w 510"/>
                <a:gd name="T5" fmla="*/ 58 h 510"/>
                <a:gd name="T6" fmla="*/ 57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4" y="0"/>
                  </a:cubicBezTo>
                  <a:cubicBezTo>
                    <a:pt x="395" y="0"/>
                    <a:pt x="509" y="114"/>
                    <a:pt x="509" y="255"/>
                  </a:cubicBezTo>
                  <a:cubicBezTo>
                    <a:pt x="509" y="395"/>
                    <a:pt x="395" y="509"/>
                    <a:pt x="254" y="509"/>
                  </a:cubicBezTo>
                  <a:cubicBezTo>
                    <a:pt x="114"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17"/>
            <p:cNvSpPr>
              <a:spLocks noChangeArrowheads="1"/>
            </p:cNvSpPr>
            <p:nvPr/>
          </p:nvSpPr>
          <p:spPr bwMode="auto">
            <a:xfrm>
              <a:off x="4901" y="2479"/>
              <a:ext cx="115" cy="115"/>
            </a:xfrm>
            <a:custGeom>
              <a:avLst/>
              <a:gdLst>
                <a:gd name="T0" fmla="*/ 0 w 510"/>
                <a:gd name="T1" fmla="*/ 58 h 510"/>
                <a:gd name="T2" fmla="*/ 58 w 510"/>
                <a:gd name="T3" fmla="*/ 0 h 510"/>
                <a:gd name="T4" fmla="*/ 115 w 510"/>
                <a:gd name="T5" fmla="*/ 58 h 510"/>
                <a:gd name="T6" fmla="*/ 58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5" y="0"/>
                  </a:cubicBezTo>
                  <a:cubicBezTo>
                    <a:pt x="395" y="0"/>
                    <a:pt x="509" y="114"/>
                    <a:pt x="509" y="255"/>
                  </a:cubicBezTo>
                  <a:cubicBezTo>
                    <a:pt x="509" y="395"/>
                    <a:pt x="395" y="509"/>
                    <a:pt x="255" y="509"/>
                  </a:cubicBezTo>
                  <a:cubicBezTo>
                    <a:pt x="114"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18"/>
            <p:cNvSpPr>
              <a:spLocks noChangeArrowheads="1"/>
            </p:cNvSpPr>
            <p:nvPr/>
          </p:nvSpPr>
          <p:spPr bwMode="auto">
            <a:xfrm>
              <a:off x="3898" y="2479"/>
              <a:ext cx="115" cy="115"/>
            </a:xfrm>
            <a:custGeom>
              <a:avLst/>
              <a:gdLst>
                <a:gd name="T0" fmla="*/ 0 w 510"/>
                <a:gd name="T1" fmla="*/ 58 h 510"/>
                <a:gd name="T2" fmla="*/ 57 w 510"/>
                <a:gd name="T3" fmla="*/ 0 h 510"/>
                <a:gd name="T4" fmla="*/ 115 w 510"/>
                <a:gd name="T5" fmla="*/ 58 h 510"/>
                <a:gd name="T6" fmla="*/ 57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4" y="0"/>
                  </a:cubicBezTo>
                  <a:cubicBezTo>
                    <a:pt x="395" y="0"/>
                    <a:pt x="509" y="114"/>
                    <a:pt x="509" y="255"/>
                  </a:cubicBezTo>
                  <a:cubicBezTo>
                    <a:pt x="509" y="395"/>
                    <a:pt x="395" y="509"/>
                    <a:pt x="254" y="509"/>
                  </a:cubicBezTo>
                  <a:cubicBezTo>
                    <a:pt x="114" y="509"/>
                    <a:pt x="0" y="395"/>
                    <a:pt x="0" y="25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9"/>
            <p:cNvSpPr>
              <a:spLocks noChangeArrowheads="1"/>
            </p:cNvSpPr>
            <p:nvPr/>
          </p:nvSpPr>
          <p:spPr bwMode="auto">
            <a:xfrm>
              <a:off x="3394" y="2479"/>
              <a:ext cx="115" cy="115"/>
            </a:xfrm>
            <a:custGeom>
              <a:avLst/>
              <a:gdLst>
                <a:gd name="T0" fmla="*/ 0 w 510"/>
                <a:gd name="T1" fmla="*/ 58 h 510"/>
                <a:gd name="T2" fmla="*/ 57 w 510"/>
                <a:gd name="T3" fmla="*/ 0 h 510"/>
                <a:gd name="T4" fmla="*/ 115 w 510"/>
                <a:gd name="T5" fmla="*/ 58 h 510"/>
                <a:gd name="T6" fmla="*/ 57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4" y="0"/>
                  </a:cubicBezTo>
                  <a:cubicBezTo>
                    <a:pt x="395" y="0"/>
                    <a:pt x="509" y="114"/>
                    <a:pt x="509" y="255"/>
                  </a:cubicBezTo>
                  <a:cubicBezTo>
                    <a:pt x="509" y="395"/>
                    <a:pt x="395" y="509"/>
                    <a:pt x="254" y="509"/>
                  </a:cubicBezTo>
                  <a:cubicBezTo>
                    <a:pt x="114" y="509"/>
                    <a:pt x="0" y="395"/>
                    <a:pt x="0" y="25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20"/>
            <p:cNvSpPr>
              <a:spLocks noChangeArrowheads="1"/>
            </p:cNvSpPr>
            <p:nvPr/>
          </p:nvSpPr>
          <p:spPr bwMode="auto">
            <a:xfrm>
              <a:off x="2890" y="2479"/>
              <a:ext cx="115" cy="115"/>
            </a:xfrm>
            <a:custGeom>
              <a:avLst/>
              <a:gdLst>
                <a:gd name="T0" fmla="*/ 0 w 510"/>
                <a:gd name="T1" fmla="*/ 58 h 510"/>
                <a:gd name="T2" fmla="*/ 57 w 510"/>
                <a:gd name="T3" fmla="*/ 0 h 510"/>
                <a:gd name="T4" fmla="*/ 115 w 510"/>
                <a:gd name="T5" fmla="*/ 58 h 510"/>
                <a:gd name="T6" fmla="*/ 57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4" y="0"/>
                  </a:cubicBezTo>
                  <a:cubicBezTo>
                    <a:pt x="395" y="0"/>
                    <a:pt x="509" y="114"/>
                    <a:pt x="509" y="255"/>
                  </a:cubicBezTo>
                  <a:cubicBezTo>
                    <a:pt x="509" y="395"/>
                    <a:pt x="394" y="509"/>
                    <a:pt x="254" y="509"/>
                  </a:cubicBezTo>
                  <a:cubicBezTo>
                    <a:pt x="113"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21"/>
            <p:cNvSpPr>
              <a:spLocks noChangeArrowheads="1"/>
            </p:cNvSpPr>
            <p:nvPr/>
          </p:nvSpPr>
          <p:spPr bwMode="auto">
            <a:xfrm>
              <a:off x="2385" y="2479"/>
              <a:ext cx="115" cy="115"/>
            </a:xfrm>
            <a:custGeom>
              <a:avLst/>
              <a:gdLst>
                <a:gd name="T0" fmla="*/ 0 w 510"/>
                <a:gd name="T1" fmla="*/ 58 h 510"/>
                <a:gd name="T2" fmla="*/ 58 w 510"/>
                <a:gd name="T3" fmla="*/ 0 h 510"/>
                <a:gd name="T4" fmla="*/ 115 w 510"/>
                <a:gd name="T5" fmla="*/ 58 h 510"/>
                <a:gd name="T6" fmla="*/ 58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5" y="0"/>
                  </a:cubicBezTo>
                  <a:cubicBezTo>
                    <a:pt x="395" y="0"/>
                    <a:pt x="509" y="114"/>
                    <a:pt x="509" y="255"/>
                  </a:cubicBezTo>
                  <a:cubicBezTo>
                    <a:pt x="509" y="395"/>
                    <a:pt x="395" y="509"/>
                    <a:pt x="255" y="509"/>
                  </a:cubicBezTo>
                  <a:cubicBezTo>
                    <a:pt x="114"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22"/>
            <p:cNvSpPr>
              <a:spLocks noChangeArrowheads="1"/>
            </p:cNvSpPr>
            <p:nvPr/>
          </p:nvSpPr>
          <p:spPr bwMode="auto">
            <a:xfrm>
              <a:off x="1880" y="2479"/>
              <a:ext cx="115" cy="115"/>
            </a:xfrm>
            <a:custGeom>
              <a:avLst/>
              <a:gdLst>
                <a:gd name="T0" fmla="*/ 0 w 510"/>
                <a:gd name="T1" fmla="*/ 58 h 510"/>
                <a:gd name="T2" fmla="*/ 58 w 510"/>
                <a:gd name="T3" fmla="*/ 0 h 510"/>
                <a:gd name="T4" fmla="*/ 115 w 510"/>
                <a:gd name="T5" fmla="*/ 58 h 510"/>
                <a:gd name="T6" fmla="*/ 58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5" y="0"/>
                  </a:cubicBezTo>
                  <a:cubicBezTo>
                    <a:pt x="395" y="0"/>
                    <a:pt x="509" y="114"/>
                    <a:pt x="509" y="255"/>
                  </a:cubicBezTo>
                  <a:cubicBezTo>
                    <a:pt x="509" y="395"/>
                    <a:pt x="395" y="509"/>
                    <a:pt x="255" y="509"/>
                  </a:cubicBezTo>
                  <a:cubicBezTo>
                    <a:pt x="114"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23"/>
            <p:cNvSpPr>
              <a:spLocks noChangeArrowheads="1"/>
            </p:cNvSpPr>
            <p:nvPr/>
          </p:nvSpPr>
          <p:spPr bwMode="auto">
            <a:xfrm>
              <a:off x="1376" y="2479"/>
              <a:ext cx="115" cy="115"/>
            </a:xfrm>
            <a:custGeom>
              <a:avLst/>
              <a:gdLst>
                <a:gd name="T0" fmla="*/ 0 w 510"/>
                <a:gd name="T1" fmla="*/ 58 h 510"/>
                <a:gd name="T2" fmla="*/ 58 w 510"/>
                <a:gd name="T3" fmla="*/ 0 h 510"/>
                <a:gd name="T4" fmla="*/ 115 w 510"/>
                <a:gd name="T5" fmla="*/ 58 h 510"/>
                <a:gd name="T6" fmla="*/ 58 w 510"/>
                <a:gd name="T7" fmla="*/ 115 h 510"/>
                <a:gd name="T8" fmla="*/ 0 w 510"/>
                <a:gd name="T9" fmla="*/ 58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10">
                  <a:moveTo>
                    <a:pt x="0" y="255"/>
                  </a:moveTo>
                  <a:cubicBezTo>
                    <a:pt x="0" y="114"/>
                    <a:pt x="114" y="0"/>
                    <a:pt x="255" y="0"/>
                  </a:cubicBezTo>
                  <a:cubicBezTo>
                    <a:pt x="395" y="0"/>
                    <a:pt x="509" y="114"/>
                    <a:pt x="509" y="255"/>
                  </a:cubicBezTo>
                  <a:cubicBezTo>
                    <a:pt x="509" y="395"/>
                    <a:pt x="395" y="509"/>
                    <a:pt x="255" y="509"/>
                  </a:cubicBezTo>
                  <a:cubicBezTo>
                    <a:pt x="114" y="509"/>
                    <a:pt x="0" y="395"/>
                    <a:pt x="0"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24"/>
            <p:cNvSpPr>
              <a:spLocks noChangeArrowheads="1"/>
            </p:cNvSpPr>
            <p:nvPr/>
          </p:nvSpPr>
          <p:spPr bwMode="auto">
            <a:xfrm>
              <a:off x="5159" y="2044"/>
              <a:ext cx="115" cy="114"/>
            </a:xfrm>
            <a:custGeom>
              <a:avLst/>
              <a:gdLst>
                <a:gd name="T0" fmla="*/ 115 w 510"/>
                <a:gd name="T1" fmla="*/ 57 h 509"/>
                <a:gd name="T2" fmla="*/ 107 w 510"/>
                <a:gd name="T3" fmla="*/ 85 h 509"/>
                <a:gd name="T4" fmla="*/ 86 w 510"/>
                <a:gd name="T5" fmla="*/ 106 h 509"/>
                <a:gd name="T6" fmla="*/ 58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8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9" y="340"/>
                    <a:pt x="475" y="381"/>
                  </a:cubicBezTo>
                  <a:cubicBezTo>
                    <a:pt x="452" y="421"/>
                    <a:pt x="423" y="450"/>
                    <a:pt x="382" y="474"/>
                  </a:cubicBezTo>
                  <a:cubicBezTo>
                    <a:pt x="341" y="497"/>
                    <a:pt x="302" y="508"/>
                    <a:pt x="255" y="508"/>
                  </a:cubicBezTo>
                  <a:cubicBezTo>
                    <a:pt x="208" y="508"/>
                    <a:pt x="169" y="497"/>
                    <a:pt x="128" y="474"/>
                  </a:cubicBezTo>
                  <a:cubicBezTo>
                    <a:pt x="88" y="450"/>
                    <a:pt x="58" y="421"/>
                    <a:pt x="34" y="381"/>
                  </a:cubicBezTo>
                  <a:cubicBezTo>
                    <a:pt x="11" y="340"/>
                    <a:pt x="0" y="301"/>
                    <a:pt x="0" y="254"/>
                  </a:cubicBezTo>
                  <a:cubicBezTo>
                    <a:pt x="0" y="207"/>
                    <a:pt x="11" y="167"/>
                    <a:pt x="34" y="127"/>
                  </a:cubicBezTo>
                  <a:cubicBezTo>
                    <a:pt x="58" y="86"/>
                    <a:pt x="88" y="57"/>
                    <a:pt x="128" y="34"/>
                  </a:cubicBezTo>
                  <a:cubicBezTo>
                    <a:pt x="169" y="10"/>
                    <a:pt x="208" y="0"/>
                    <a:pt x="255" y="0"/>
                  </a:cubicBezTo>
                  <a:cubicBezTo>
                    <a:pt x="302" y="0"/>
                    <a:pt x="341" y="10"/>
                    <a:pt x="382" y="34"/>
                  </a:cubicBezTo>
                  <a:cubicBezTo>
                    <a:pt x="423" y="57"/>
                    <a:pt x="452" y="86"/>
                    <a:pt x="475" y="127"/>
                  </a:cubicBezTo>
                  <a:cubicBezTo>
                    <a:pt x="499" y="167"/>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2" name="Freeform 25"/>
            <p:cNvSpPr>
              <a:spLocks noChangeArrowheads="1"/>
            </p:cNvSpPr>
            <p:nvPr/>
          </p:nvSpPr>
          <p:spPr bwMode="auto">
            <a:xfrm>
              <a:off x="4654" y="2044"/>
              <a:ext cx="115" cy="114"/>
            </a:xfrm>
            <a:custGeom>
              <a:avLst/>
              <a:gdLst>
                <a:gd name="T0" fmla="*/ 115 w 510"/>
                <a:gd name="T1" fmla="*/ 57 h 509"/>
                <a:gd name="T2" fmla="*/ 107 w 510"/>
                <a:gd name="T3" fmla="*/ 85 h 509"/>
                <a:gd name="T4" fmla="*/ 86 w 510"/>
                <a:gd name="T5" fmla="*/ 106 h 509"/>
                <a:gd name="T6" fmla="*/ 58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8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9" y="340"/>
                    <a:pt x="475" y="381"/>
                  </a:cubicBezTo>
                  <a:cubicBezTo>
                    <a:pt x="452" y="421"/>
                    <a:pt x="423" y="450"/>
                    <a:pt x="382" y="474"/>
                  </a:cubicBezTo>
                  <a:cubicBezTo>
                    <a:pt x="341" y="497"/>
                    <a:pt x="302" y="508"/>
                    <a:pt x="255" y="508"/>
                  </a:cubicBezTo>
                  <a:cubicBezTo>
                    <a:pt x="208" y="508"/>
                    <a:pt x="169" y="497"/>
                    <a:pt x="128" y="474"/>
                  </a:cubicBezTo>
                  <a:cubicBezTo>
                    <a:pt x="88" y="450"/>
                    <a:pt x="59" y="421"/>
                    <a:pt x="35" y="381"/>
                  </a:cubicBezTo>
                  <a:cubicBezTo>
                    <a:pt x="12" y="340"/>
                    <a:pt x="0" y="301"/>
                    <a:pt x="0" y="254"/>
                  </a:cubicBezTo>
                  <a:cubicBezTo>
                    <a:pt x="0" y="207"/>
                    <a:pt x="12" y="167"/>
                    <a:pt x="35" y="127"/>
                  </a:cubicBezTo>
                  <a:cubicBezTo>
                    <a:pt x="59" y="86"/>
                    <a:pt x="88" y="57"/>
                    <a:pt x="128" y="34"/>
                  </a:cubicBezTo>
                  <a:cubicBezTo>
                    <a:pt x="169" y="10"/>
                    <a:pt x="208" y="0"/>
                    <a:pt x="255" y="0"/>
                  </a:cubicBezTo>
                  <a:cubicBezTo>
                    <a:pt x="302" y="0"/>
                    <a:pt x="341" y="10"/>
                    <a:pt x="382" y="34"/>
                  </a:cubicBezTo>
                  <a:cubicBezTo>
                    <a:pt x="423" y="57"/>
                    <a:pt x="452" y="86"/>
                    <a:pt x="475" y="127"/>
                  </a:cubicBezTo>
                  <a:cubicBezTo>
                    <a:pt x="499" y="167"/>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3" name="Freeform 26"/>
            <p:cNvSpPr>
              <a:spLocks noChangeArrowheads="1"/>
            </p:cNvSpPr>
            <p:nvPr/>
          </p:nvSpPr>
          <p:spPr bwMode="auto">
            <a:xfrm>
              <a:off x="3646" y="2044"/>
              <a:ext cx="115" cy="114"/>
            </a:xfrm>
            <a:custGeom>
              <a:avLst/>
              <a:gdLst>
                <a:gd name="T0" fmla="*/ 0 w 510"/>
                <a:gd name="T1" fmla="*/ 57 h 509"/>
                <a:gd name="T2" fmla="*/ 57 w 510"/>
                <a:gd name="T3" fmla="*/ 0 h 509"/>
                <a:gd name="T4" fmla="*/ 115 w 510"/>
                <a:gd name="T5" fmla="*/ 57 h 509"/>
                <a:gd name="T6" fmla="*/ 57 w 510"/>
                <a:gd name="T7" fmla="*/ 114 h 509"/>
                <a:gd name="T8" fmla="*/ 0 w 510"/>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09">
                  <a:moveTo>
                    <a:pt x="0" y="254"/>
                  </a:moveTo>
                  <a:cubicBezTo>
                    <a:pt x="0" y="114"/>
                    <a:pt x="114" y="0"/>
                    <a:pt x="254" y="0"/>
                  </a:cubicBezTo>
                  <a:cubicBezTo>
                    <a:pt x="395" y="0"/>
                    <a:pt x="509" y="114"/>
                    <a:pt x="509" y="254"/>
                  </a:cubicBezTo>
                  <a:cubicBezTo>
                    <a:pt x="509" y="395"/>
                    <a:pt x="395" y="508"/>
                    <a:pt x="254" y="508"/>
                  </a:cubicBezTo>
                  <a:cubicBezTo>
                    <a:pt x="114" y="508"/>
                    <a:pt x="0" y="395"/>
                    <a:pt x="0"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4" name="Freeform 27"/>
            <p:cNvSpPr>
              <a:spLocks noChangeArrowheads="1"/>
            </p:cNvSpPr>
            <p:nvPr/>
          </p:nvSpPr>
          <p:spPr bwMode="auto">
            <a:xfrm>
              <a:off x="3141" y="2044"/>
              <a:ext cx="114" cy="114"/>
            </a:xfrm>
            <a:custGeom>
              <a:avLst/>
              <a:gdLst>
                <a:gd name="T0" fmla="*/ 0 w 509"/>
                <a:gd name="T1" fmla="*/ 57 h 509"/>
                <a:gd name="T2" fmla="*/ 57 w 509"/>
                <a:gd name="T3" fmla="*/ 0 h 509"/>
                <a:gd name="T4" fmla="*/ 114 w 509"/>
                <a:gd name="T5" fmla="*/ 57 h 509"/>
                <a:gd name="T6" fmla="*/ 57 w 509"/>
                <a:gd name="T7" fmla="*/ 114 h 509"/>
                <a:gd name="T8" fmla="*/ 0 w 509"/>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09">
                  <a:moveTo>
                    <a:pt x="0" y="254"/>
                  </a:moveTo>
                  <a:cubicBezTo>
                    <a:pt x="0" y="114"/>
                    <a:pt x="114" y="0"/>
                    <a:pt x="253" y="0"/>
                  </a:cubicBezTo>
                  <a:cubicBezTo>
                    <a:pt x="394" y="0"/>
                    <a:pt x="508" y="114"/>
                    <a:pt x="508" y="254"/>
                  </a:cubicBezTo>
                  <a:cubicBezTo>
                    <a:pt x="508" y="395"/>
                    <a:pt x="394" y="508"/>
                    <a:pt x="253" y="508"/>
                  </a:cubicBezTo>
                  <a:cubicBezTo>
                    <a:pt x="114" y="508"/>
                    <a:pt x="0" y="395"/>
                    <a:pt x="0"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5" name="Freeform 28"/>
            <p:cNvSpPr>
              <a:spLocks noChangeArrowheads="1"/>
            </p:cNvSpPr>
            <p:nvPr/>
          </p:nvSpPr>
          <p:spPr bwMode="auto">
            <a:xfrm>
              <a:off x="2637" y="2044"/>
              <a:ext cx="115" cy="114"/>
            </a:xfrm>
            <a:custGeom>
              <a:avLst/>
              <a:gdLst>
                <a:gd name="T0" fmla="*/ 115 w 510"/>
                <a:gd name="T1" fmla="*/ 57 h 509"/>
                <a:gd name="T2" fmla="*/ 107 w 510"/>
                <a:gd name="T3" fmla="*/ 85 h 509"/>
                <a:gd name="T4" fmla="*/ 86 w 510"/>
                <a:gd name="T5" fmla="*/ 106 h 509"/>
                <a:gd name="T6" fmla="*/ 57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7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8" y="340"/>
                    <a:pt x="475" y="381"/>
                  </a:cubicBezTo>
                  <a:cubicBezTo>
                    <a:pt x="451" y="421"/>
                    <a:pt x="421" y="450"/>
                    <a:pt x="381" y="474"/>
                  </a:cubicBezTo>
                  <a:cubicBezTo>
                    <a:pt x="340" y="497"/>
                    <a:pt x="301" y="508"/>
                    <a:pt x="254" y="508"/>
                  </a:cubicBezTo>
                  <a:cubicBezTo>
                    <a:pt x="207" y="508"/>
                    <a:pt x="167" y="497"/>
                    <a:pt x="127" y="474"/>
                  </a:cubicBezTo>
                  <a:cubicBezTo>
                    <a:pt x="86" y="450"/>
                    <a:pt x="57" y="421"/>
                    <a:pt x="34" y="381"/>
                  </a:cubicBezTo>
                  <a:cubicBezTo>
                    <a:pt x="11" y="340"/>
                    <a:pt x="0" y="301"/>
                    <a:pt x="0" y="254"/>
                  </a:cubicBezTo>
                  <a:cubicBezTo>
                    <a:pt x="0" y="207"/>
                    <a:pt x="11" y="167"/>
                    <a:pt x="34" y="127"/>
                  </a:cubicBezTo>
                  <a:cubicBezTo>
                    <a:pt x="57" y="86"/>
                    <a:pt x="86" y="57"/>
                    <a:pt x="127" y="34"/>
                  </a:cubicBezTo>
                  <a:cubicBezTo>
                    <a:pt x="167" y="10"/>
                    <a:pt x="207" y="0"/>
                    <a:pt x="254" y="0"/>
                  </a:cubicBezTo>
                  <a:cubicBezTo>
                    <a:pt x="301" y="0"/>
                    <a:pt x="340" y="10"/>
                    <a:pt x="381" y="34"/>
                  </a:cubicBezTo>
                  <a:cubicBezTo>
                    <a:pt x="421" y="57"/>
                    <a:pt x="451" y="86"/>
                    <a:pt x="475" y="127"/>
                  </a:cubicBezTo>
                  <a:cubicBezTo>
                    <a:pt x="498" y="167"/>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6" name="Freeform 29"/>
            <p:cNvSpPr>
              <a:spLocks noChangeArrowheads="1"/>
            </p:cNvSpPr>
            <p:nvPr/>
          </p:nvSpPr>
          <p:spPr bwMode="auto">
            <a:xfrm>
              <a:off x="2132" y="2044"/>
              <a:ext cx="115" cy="114"/>
            </a:xfrm>
            <a:custGeom>
              <a:avLst/>
              <a:gdLst>
                <a:gd name="T0" fmla="*/ 0 w 510"/>
                <a:gd name="T1" fmla="*/ 57 h 509"/>
                <a:gd name="T2" fmla="*/ 57 w 510"/>
                <a:gd name="T3" fmla="*/ 0 h 509"/>
                <a:gd name="T4" fmla="*/ 115 w 510"/>
                <a:gd name="T5" fmla="*/ 57 h 509"/>
                <a:gd name="T6" fmla="*/ 57 w 510"/>
                <a:gd name="T7" fmla="*/ 114 h 509"/>
                <a:gd name="T8" fmla="*/ 0 w 510"/>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09">
                  <a:moveTo>
                    <a:pt x="0" y="254"/>
                  </a:moveTo>
                  <a:cubicBezTo>
                    <a:pt x="0" y="114"/>
                    <a:pt x="114" y="0"/>
                    <a:pt x="254" y="0"/>
                  </a:cubicBezTo>
                  <a:cubicBezTo>
                    <a:pt x="395" y="0"/>
                    <a:pt x="509" y="114"/>
                    <a:pt x="509" y="254"/>
                  </a:cubicBezTo>
                  <a:cubicBezTo>
                    <a:pt x="509" y="395"/>
                    <a:pt x="395" y="508"/>
                    <a:pt x="254" y="508"/>
                  </a:cubicBezTo>
                  <a:cubicBezTo>
                    <a:pt x="114" y="508"/>
                    <a:pt x="0" y="395"/>
                    <a:pt x="0"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7" name="Freeform 30"/>
            <p:cNvSpPr>
              <a:spLocks noChangeArrowheads="1"/>
            </p:cNvSpPr>
            <p:nvPr/>
          </p:nvSpPr>
          <p:spPr bwMode="auto">
            <a:xfrm>
              <a:off x="1628" y="2044"/>
              <a:ext cx="115" cy="114"/>
            </a:xfrm>
            <a:custGeom>
              <a:avLst/>
              <a:gdLst>
                <a:gd name="T0" fmla="*/ 115 w 510"/>
                <a:gd name="T1" fmla="*/ 57 h 509"/>
                <a:gd name="T2" fmla="*/ 107 w 510"/>
                <a:gd name="T3" fmla="*/ 85 h 509"/>
                <a:gd name="T4" fmla="*/ 86 w 510"/>
                <a:gd name="T5" fmla="*/ 106 h 509"/>
                <a:gd name="T6" fmla="*/ 57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7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8" y="340"/>
                    <a:pt x="475" y="381"/>
                  </a:cubicBezTo>
                  <a:cubicBezTo>
                    <a:pt x="451" y="421"/>
                    <a:pt x="422" y="450"/>
                    <a:pt x="382" y="474"/>
                  </a:cubicBezTo>
                  <a:cubicBezTo>
                    <a:pt x="341" y="497"/>
                    <a:pt x="300" y="508"/>
                    <a:pt x="254" y="508"/>
                  </a:cubicBezTo>
                  <a:cubicBezTo>
                    <a:pt x="207" y="508"/>
                    <a:pt x="167" y="497"/>
                    <a:pt x="127" y="474"/>
                  </a:cubicBezTo>
                  <a:cubicBezTo>
                    <a:pt x="86" y="450"/>
                    <a:pt x="57" y="421"/>
                    <a:pt x="34" y="381"/>
                  </a:cubicBezTo>
                  <a:cubicBezTo>
                    <a:pt x="10" y="340"/>
                    <a:pt x="0" y="301"/>
                    <a:pt x="0" y="254"/>
                  </a:cubicBezTo>
                  <a:cubicBezTo>
                    <a:pt x="0" y="207"/>
                    <a:pt x="10" y="167"/>
                    <a:pt x="34" y="127"/>
                  </a:cubicBezTo>
                  <a:cubicBezTo>
                    <a:pt x="57" y="86"/>
                    <a:pt x="86" y="57"/>
                    <a:pt x="127" y="34"/>
                  </a:cubicBezTo>
                  <a:cubicBezTo>
                    <a:pt x="167" y="10"/>
                    <a:pt x="208" y="0"/>
                    <a:pt x="254" y="0"/>
                  </a:cubicBezTo>
                  <a:cubicBezTo>
                    <a:pt x="301" y="0"/>
                    <a:pt x="341" y="10"/>
                    <a:pt x="382" y="34"/>
                  </a:cubicBezTo>
                  <a:cubicBezTo>
                    <a:pt x="422" y="57"/>
                    <a:pt x="451" y="86"/>
                    <a:pt x="475" y="127"/>
                  </a:cubicBezTo>
                  <a:cubicBezTo>
                    <a:pt x="498" y="167"/>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8" name="Freeform 31"/>
            <p:cNvSpPr>
              <a:spLocks noChangeArrowheads="1"/>
            </p:cNvSpPr>
            <p:nvPr/>
          </p:nvSpPr>
          <p:spPr bwMode="auto">
            <a:xfrm>
              <a:off x="1123" y="2044"/>
              <a:ext cx="115" cy="114"/>
            </a:xfrm>
            <a:custGeom>
              <a:avLst/>
              <a:gdLst>
                <a:gd name="T0" fmla="*/ 115 w 510"/>
                <a:gd name="T1" fmla="*/ 57 h 509"/>
                <a:gd name="T2" fmla="*/ 107 w 510"/>
                <a:gd name="T3" fmla="*/ 85 h 509"/>
                <a:gd name="T4" fmla="*/ 86 w 510"/>
                <a:gd name="T5" fmla="*/ 106 h 509"/>
                <a:gd name="T6" fmla="*/ 58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8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8" y="340"/>
                    <a:pt x="475" y="381"/>
                  </a:cubicBezTo>
                  <a:cubicBezTo>
                    <a:pt x="451" y="421"/>
                    <a:pt x="422" y="450"/>
                    <a:pt x="382" y="474"/>
                  </a:cubicBezTo>
                  <a:cubicBezTo>
                    <a:pt x="341" y="497"/>
                    <a:pt x="301" y="508"/>
                    <a:pt x="255" y="508"/>
                  </a:cubicBezTo>
                  <a:cubicBezTo>
                    <a:pt x="208" y="508"/>
                    <a:pt x="167" y="497"/>
                    <a:pt x="127" y="474"/>
                  </a:cubicBezTo>
                  <a:cubicBezTo>
                    <a:pt x="86" y="450"/>
                    <a:pt x="57" y="421"/>
                    <a:pt x="34" y="381"/>
                  </a:cubicBezTo>
                  <a:cubicBezTo>
                    <a:pt x="10" y="340"/>
                    <a:pt x="0" y="301"/>
                    <a:pt x="0" y="254"/>
                  </a:cubicBezTo>
                  <a:cubicBezTo>
                    <a:pt x="0" y="207"/>
                    <a:pt x="10" y="167"/>
                    <a:pt x="34" y="127"/>
                  </a:cubicBezTo>
                  <a:cubicBezTo>
                    <a:pt x="57" y="86"/>
                    <a:pt x="86" y="57"/>
                    <a:pt x="127" y="34"/>
                  </a:cubicBezTo>
                  <a:cubicBezTo>
                    <a:pt x="167" y="10"/>
                    <a:pt x="208" y="0"/>
                    <a:pt x="255" y="0"/>
                  </a:cubicBezTo>
                  <a:cubicBezTo>
                    <a:pt x="301" y="0"/>
                    <a:pt x="341" y="10"/>
                    <a:pt x="382" y="34"/>
                  </a:cubicBezTo>
                  <a:cubicBezTo>
                    <a:pt x="422" y="57"/>
                    <a:pt x="451" y="86"/>
                    <a:pt x="475" y="127"/>
                  </a:cubicBezTo>
                  <a:cubicBezTo>
                    <a:pt x="498" y="167"/>
                    <a:pt x="509" y="207"/>
                    <a:pt x="509" y="2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9" name="Freeform 32"/>
            <p:cNvSpPr>
              <a:spLocks noChangeArrowheads="1"/>
            </p:cNvSpPr>
            <p:nvPr/>
          </p:nvSpPr>
          <p:spPr bwMode="auto">
            <a:xfrm>
              <a:off x="4810" y="2052"/>
              <a:ext cx="312" cy="95"/>
            </a:xfrm>
            <a:custGeom>
              <a:avLst/>
              <a:gdLst>
                <a:gd name="T0" fmla="*/ 264 w 1379"/>
                <a:gd name="T1" fmla="*/ 95 h 425"/>
                <a:gd name="T2" fmla="*/ 48 w 1379"/>
                <a:gd name="T3" fmla="*/ 95 h 425"/>
                <a:gd name="T4" fmla="*/ 0 w 1379"/>
                <a:gd name="T5" fmla="*/ 47 h 425"/>
                <a:gd name="T6" fmla="*/ 48 w 1379"/>
                <a:gd name="T7" fmla="*/ 0 h 425"/>
                <a:gd name="T8" fmla="*/ 264 w 1379"/>
                <a:gd name="T9" fmla="*/ 0 h 425"/>
                <a:gd name="T10" fmla="*/ 312 w 1379"/>
                <a:gd name="T11" fmla="*/ 47 h 425"/>
                <a:gd name="T12" fmla="*/ 264 w 1379"/>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9" h="425">
                  <a:moveTo>
                    <a:pt x="1166" y="424"/>
                  </a:moveTo>
                  <a:lnTo>
                    <a:pt x="212" y="424"/>
                  </a:lnTo>
                  <a:cubicBezTo>
                    <a:pt x="95" y="424"/>
                    <a:pt x="0" y="329"/>
                    <a:pt x="0" y="212"/>
                  </a:cubicBezTo>
                  <a:cubicBezTo>
                    <a:pt x="0" y="95"/>
                    <a:pt x="95" y="0"/>
                    <a:pt x="212" y="0"/>
                  </a:cubicBezTo>
                  <a:lnTo>
                    <a:pt x="1166" y="0"/>
                  </a:lnTo>
                  <a:cubicBezTo>
                    <a:pt x="1283" y="0"/>
                    <a:pt x="1378" y="95"/>
                    <a:pt x="1378" y="212"/>
                  </a:cubicBezTo>
                  <a:cubicBezTo>
                    <a:pt x="1378" y="329"/>
                    <a:pt x="1283" y="424"/>
                    <a:pt x="1166"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0" name="Freeform 33"/>
            <p:cNvSpPr>
              <a:spLocks noChangeArrowheads="1"/>
            </p:cNvSpPr>
            <p:nvPr/>
          </p:nvSpPr>
          <p:spPr bwMode="auto">
            <a:xfrm>
              <a:off x="4983" y="2170"/>
              <a:ext cx="217" cy="289"/>
            </a:xfrm>
            <a:custGeom>
              <a:avLst/>
              <a:gdLst>
                <a:gd name="T0" fmla="*/ 55 w 962"/>
                <a:gd name="T1" fmla="*/ 289 h 1280"/>
                <a:gd name="T2" fmla="*/ 31 w 962"/>
                <a:gd name="T3" fmla="*/ 282 h 1280"/>
                <a:gd name="T4" fmla="*/ 13 w 962"/>
                <a:gd name="T5" fmla="*/ 217 h 1280"/>
                <a:gd name="T6" fmla="*/ 121 w 962"/>
                <a:gd name="T7" fmla="*/ 31 h 1280"/>
                <a:gd name="T8" fmla="*/ 186 w 962"/>
                <a:gd name="T9" fmla="*/ 13 h 1280"/>
                <a:gd name="T10" fmla="*/ 203 w 962"/>
                <a:gd name="T11" fmla="*/ 79 h 1280"/>
                <a:gd name="T12" fmla="*/ 96 w 962"/>
                <a:gd name="T13" fmla="*/ 265 h 1280"/>
                <a:gd name="T14" fmla="*/ 55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242" y="1279"/>
                  </a:moveTo>
                  <a:cubicBezTo>
                    <a:pt x="206" y="1279"/>
                    <a:pt x="169" y="1270"/>
                    <a:pt x="136" y="1251"/>
                  </a:cubicBezTo>
                  <a:cubicBezTo>
                    <a:pt x="34" y="1192"/>
                    <a:pt x="0" y="1063"/>
                    <a:pt x="58" y="961"/>
                  </a:cubicBezTo>
                  <a:lnTo>
                    <a:pt x="535" y="137"/>
                  </a:lnTo>
                  <a:cubicBezTo>
                    <a:pt x="593" y="35"/>
                    <a:pt x="723" y="0"/>
                    <a:pt x="825" y="59"/>
                  </a:cubicBezTo>
                  <a:cubicBezTo>
                    <a:pt x="926" y="118"/>
                    <a:pt x="961" y="247"/>
                    <a:pt x="902" y="349"/>
                  </a:cubicBezTo>
                  <a:lnTo>
                    <a:pt x="425" y="1173"/>
                  </a:lnTo>
                  <a:cubicBezTo>
                    <a:pt x="386" y="1241"/>
                    <a:pt x="315" y="1279"/>
                    <a:pt x="242"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1" name="Freeform 34"/>
            <p:cNvSpPr>
              <a:spLocks noChangeArrowheads="1"/>
            </p:cNvSpPr>
            <p:nvPr/>
          </p:nvSpPr>
          <p:spPr bwMode="auto">
            <a:xfrm>
              <a:off x="4731" y="2170"/>
              <a:ext cx="217" cy="289"/>
            </a:xfrm>
            <a:custGeom>
              <a:avLst/>
              <a:gdLst>
                <a:gd name="T0" fmla="*/ 162 w 962"/>
                <a:gd name="T1" fmla="*/ 289 h 1280"/>
                <a:gd name="T2" fmla="*/ 121 w 962"/>
                <a:gd name="T3" fmla="*/ 265 h 1280"/>
                <a:gd name="T4" fmla="*/ 13 w 962"/>
                <a:gd name="T5" fmla="*/ 79 h 1280"/>
                <a:gd name="T6" fmla="*/ 31 w 962"/>
                <a:gd name="T7" fmla="*/ 13 h 1280"/>
                <a:gd name="T8" fmla="*/ 96 w 962"/>
                <a:gd name="T9" fmla="*/ 31 h 1280"/>
                <a:gd name="T10" fmla="*/ 203 w 962"/>
                <a:gd name="T11" fmla="*/ 217 h 1280"/>
                <a:gd name="T12" fmla="*/ 186 w 962"/>
                <a:gd name="T13" fmla="*/ 282 h 1280"/>
                <a:gd name="T14" fmla="*/ 162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719" y="1279"/>
                  </a:moveTo>
                  <a:cubicBezTo>
                    <a:pt x="645" y="1279"/>
                    <a:pt x="574" y="1241"/>
                    <a:pt x="535" y="1173"/>
                  </a:cubicBezTo>
                  <a:lnTo>
                    <a:pt x="58" y="349"/>
                  </a:lnTo>
                  <a:cubicBezTo>
                    <a:pt x="0" y="247"/>
                    <a:pt x="34" y="117"/>
                    <a:pt x="136" y="59"/>
                  </a:cubicBezTo>
                  <a:cubicBezTo>
                    <a:pt x="237" y="0"/>
                    <a:pt x="367" y="35"/>
                    <a:pt x="425" y="137"/>
                  </a:cubicBezTo>
                  <a:lnTo>
                    <a:pt x="902" y="961"/>
                  </a:lnTo>
                  <a:cubicBezTo>
                    <a:pt x="961" y="1063"/>
                    <a:pt x="926" y="1192"/>
                    <a:pt x="825" y="1251"/>
                  </a:cubicBezTo>
                  <a:cubicBezTo>
                    <a:pt x="791" y="1270"/>
                    <a:pt x="755" y="1279"/>
                    <a:pt x="719"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2" name="Freeform 35"/>
            <p:cNvSpPr>
              <a:spLocks noChangeArrowheads="1"/>
            </p:cNvSpPr>
            <p:nvPr/>
          </p:nvSpPr>
          <p:spPr bwMode="auto">
            <a:xfrm>
              <a:off x="3720" y="2169"/>
              <a:ext cx="217" cy="289"/>
            </a:xfrm>
            <a:custGeom>
              <a:avLst/>
              <a:gdLst>
                <a:gd name="T0" fmla="*/ 162 w 962"/>
                <a:gd name="T1" fmla="*/ 289 h 1280"/>
                <a:gd name="T2" fmla="*/ 121 w 962"/>
                <a:gd name="T3" fmla="*/ 265 h 1280"/>
                <a:gd name="T4" fmla="*/ 13 w 962"/>
                <a:gd name="T5" fmla="*/ 79 h 1280"/>
                <a:gd name="T6" fmla="*/ 31 w 962"/>
                <a:gd name="T7" fmla="*/ 13 h 1280"/>
                <a:gd name="T8" fmla="*/ 96 w 962"/>
                <a:gd name="T9" fmla="*/ 31 h 1280"/>
                <a:gd name="T10" fmla="*/ 203 w 962"/>
                <a:gd name="T11" fmla="*/ 217 h 1280"/>
                <a:gd name="T12" fmla="*/ 186 w 962"/>
                <a:gd name="T13" fmla="*/ 282 h 1280"/>
                <a:gd name="T14" fmla="*/ 162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719" y="1279"/>
                  </a:moveTo>
                  <a:cubicBezTo>
                    <a:pt x="646" y="1279"/>
                    <a:pt x="574" y="1241"/>
                    <a:pt x="535" y="1173"/>
                  </a:cubicBezTo>
                  <a:lnTo>
                    <a:pt x="58" y="348"/>
                  </a:lnTo>
                  <a:cubicBezTo>
                    <a:pt x="0" y="247"/>
                    <a:pt x="34" y="117"/>
                    <a:pt x="136" y="58"/>
                  </a:cubicBezTo>
                  <a:cubicBezTo>
                    <a:pt x="237" y="0"/>
                    <a:pt x="367" y="34"/>
                    <a:pt x="425" y="136"/>
                  </a:cubicBezTo>
                  <a:lnTo>
                    <a:pt x="902" y="961"/>
                  </a:lnTo>
                  <a:cubicBezTo>
                    <a:pt x="961" y="1062"/>
                    <a:pt x="926" y="1192"/>
                    <a:pt x="825" y="1250"/>
                  </a:cubicBezTo>
                  <a:cubicBezTo>
                    <a:pt x="791" y="1269"/>
                    <a:pt x="755" y="1279"/>
                    <a:pt x="719"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3" name="Freeform 36"/>
            <p:cNvSpPr>
              <a:spLocks noChangeArrowheads="1"/>
            </p:cNvSpPr>
            <p:nvPr/>
          </p:nvSpPr>
          <p:spPr bwMode="auto">
            <a:xfrm>
              <a:off x="3468" y="2169"/>
              <a:ext cx="217" cy="289"/>
            </a:xfrm>
            <a:custGeom>
              <a:avLst/>
              <a:gdLst>
                <a:gd name="T0" fmla="*/ 55 w 962"/>
                <a:gd name="T1" fmla="*/ 289 h 1280"/>
                <a:gd name="T2" fmla="*/ 31 w 962"/>
                <a:gd name="T3" fmla="*/ 282 h 1280"/>
                <a:gd name="T4" fmla="*/ 13 w 962"/>
                <a:gd name="T5" fmla="*/ 217 h 1280"/>
                <a:gd name="T6" fmla="*/ 121 w 962"/>
                <a:gd name="T7" fmla="*/ 31 h 1280"/>
                <a:gd name="T8" fmla="*/ 186 w 962"/>
                <a:gd name="T9" fmla="*/ 13 h 1280"/>
                <a:gd name="T10" fmla="*/ 203 w 962"/>
                <a:gd name="T11" fmla="*/ 79 h 1280"/>
                <a:gd name="T12" fmla="*/ 96 w 962"/>
                <a:gd name="T13" fmla="*/ 265 h 1280"/>
                <a:gd name="T14" fmla="*/ 55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242" y="1279"/>
                  </a:moveTo>
                  <a:cubicBezTo>
                    <a:pt x="206" y="1279"/>
                    <a:pt x="169" y="1269"/>
                    <a:pt x="136" y="1250"/>
                  </a:cubicBezTo>
                  <a:cubicBezTo>
                    <a:pt x="34" y="1192"/>
                    <a:pt x="0" y="1062"/>
                    <a:pt x="58" y="961"/>
                  </a:cubicBezTo>
                  <a:lnTo>
                    <a:pt x="535" y="136"/>
                  </a:lnTo>
                  <a:cubicBezTo>
                    <a:pt x="593" y="35"/>
                    <a:pt x="723" y="0"/>
                    <a:pt x="825" y="58"/>
                  </a:cubicBezTo>
                  <a:cubicBezTo>
                    <a:pt x="926" y="117"/>
                    <a:pt x="961" y="246"/>
                    <a:pt x="902" y="348"/>
                  </a:cubicBezTo>
                  <a:lnTo>
                    <a:pt x="425" y="1173"/>
                  </a:lnTo>
                  <a:cubicBezTo>
                    <a:pt x="386" y="1241"/>
                    <a:pt x="315" y="1279"/>
                    <a:pt x="242"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4" name="Freeform 37"/>
            <p:cNvSpPr>
              <a:spLocks noChangeArrowheads="1"/>
            </p:cNvSpPr>
            <p:nvPr/>
          </p:nvSpPr>
          <p:spPr bwMode="auto">
            <a:xfrm>
              <a:off x="2963" y="2169"/>
              <a:ext cx="217" cy="289"/>
            </a:xfrm>
            <a:custGeom>
              <a:avLst/>
              <a:gdLst>
                <a:gd name="T0" fmla="*/ 55 w 962"/>
                <a:gd name="T1" fmla="*/ 289 h 1280"/>
                <a:gd name="T2" fmla="*/ 31 w 962"/>
                <a:gd name="T3" fmla="*/ 282 h 1280"/>
                <a:gd name="T4" fmla="*/ 13 w 962"/>
                <a:gd name="T5" fmla="*/ 217 h 1280"/>
                <a:gd name="T6" fmla="*/ 121 w 962"/>
                <a:gd name="T7" fmla="*/ 31 h 1280"/>
                <a:gd name="T8" fmla="*/ 186 w 962"/>
                <a:gd name="T9" fmla="*/ 13 h 1280"/>
                <a:gd name="T10" fmla="*/ 203 w 962"/>
                <a:gd name="T11" fmla="*/ 79 h 1280"/>
                <a:gd name="T12" fmla="*/ 96 w 962"/>
                <a:gd name="T13" fmla="*/ 265 h 1280"/>
                <a:gd name="T14" fmla="*/ 55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242" y="1279"/>
                  </a:moveTo>
                  <a:cubicBezTo>
                    <a:pt x="206" y="1279"/>
                    <a:pt x="169" y="1269"/>
                    <a:pt x="136" y="1250"/>
                  </a:cubicBezTo>
                  <a:cubicBezTo>
                    <a:pt x="34" y="1192"/>
                    <a:pt x="0" y="1062"/>
                    <a:pt x="58" y="961"/>
                  </a:cubicBezTo>
                  <a:lnTo>
                    <a:pt x="535" y="136"/>
                  </a:lnTo>
                  <a:cubicBezTo>
                    <a:pt x="594" y="35"/>
                    <a:pt x="723" y="0"/>
                    <a:pt x="825" y="58"/>
                  </a:cubicBezTo>
                  <a:cubicBezTo>
                    <a:pt x="926" y="117"/>
                    <a:pt x="961" y="246"/>
                    <a:pt x="902" y="348"/>
                  </a:cubicBezTo>
                  <a:lnTo>
                    <a:pt x="425" y="1173"/>
                  </a:lnTo>
                  <a:cubicBezTo>
                    <a:pt x="386" y="1241"/>
                    <a:pt x="315" y="1279"/>
                    <a:pt x="242"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5" name="Freeform 38"/>
            <p:cNvSpPr>
              <a:spLocks noChangeArrowheads="1"/>
            </p:cNvSpPr>
            <p:nvPr/>
          </p:nvSpPr>
          <p:spPr bwMode="auto">
            <a:xfrm>
              <a:off x="2710" y="2169"/>
              <a:ext cx="217" cy="289"/>
            </a:xfrm>
            <a:custGeom>
              <a:avLst/>
              <a:gdLst>
                <a:gd name="T0" fmla="*/ 162 w 962"/>
                <a:gd name="T1" fmla="*/ 289 h 1280"/>
                <a:gd name="T2" fmla="*/ 121 w 962"/>
                <a:gd name="T3" fmla="*/ 265 h 1280"/>
                <a:gd name="T4" fmla="*/ 13 w 962"/>
                <a:gd name="T5" fmla="*/ 79 h 1280"/>
                <a:gd name="T6" fmla="*/ 31 w 962"/>
                <a:gd name="T7" fmla="*/ 13 h 1280"/>
                <a:gd name="T8" fmla="*/ 96 w 962"/>
                <a:gd name="T9" fmla="*/ 31 h 1280"/>
                <a:gd name="T10" fmla="*/ 203 w 962"/>
                <a:gd name="T11" fmla="*/ 217 h 1280"/>
                <a:gd name="T12" fmla="*/ 186 w 962"/>
                <a:gd name="T13" fmla="*/ 282 h 1280"/>
                <a:gd name="T14" fmla="*/ 162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719" y="1279"/>
                  </a:moveTo>
                  <a:cubicBezTo>
                    <a:pt x="646" y="1279"/>
                    <a:pt x="574" y="1241"/>
                    <a:pt x="535" y="1173"/>
                  </a:cubicBezTo>
                  <a:lnTo>
                    <a:pt x="58" y="348"/>
                  </a:lnTo>
                  <a:cubicBezTo>
                    <a:pt x="0" y="247"/>
                    <a:pt x="35" y="117"/>
                    <a:pt x="136" y="58"/>
                  </a:cubicBezTo>
                  <a:cubicBezTo>
                    <a:pt x="237" y="0"/>
                    <a:pt x="367" y="35"/>
                    <a:pt x="426" y="136"/>
                  </a:cubicBezTo>
                  <a:lnTo>
                    <a:pt x="902" y="961"/>
                  </a:lnTo>
                  <a:cubicBezTo>
                    <a:pt x="961" y="1062"/>
                    <a:pt x="926" y="1192"/>
                    <a:pt x="825" y="1250"/>
                  </a:cubicBezTo>
                  <a:cubicBezTo>
                    <a:pt x="791" y="1269"/>
                    <a:pt x="755" y="1279"/>
                    <a:pt x="719"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6" name="Freeform 39"/>
            <p:cNvSpPr>
              <a:spLocks noChangeArrowheads="1"/>
            </p:cNvSpPr>
            <p:nvPr/>
          </p:nvSpPr>
          <p:spPr bwMode="auto">
            <a:xfrm>
              <a:off x="1952" y="2169"/>
              <a:ext cx="217" cy="289"/>
            </a:xfrm>
            <a:custGeom>
              <a:avLst/>
              <a:gdLst>
                <a:gd name="T0" fmla="*/ 55 w 962"/>
                <a:gd name="T1" fmla="*/ 289 h 1280"/>
                <a:gd name="T2" fmla="*/ 31 w 962"/>
                <a:gd name="T3" fmla="*/ 282 h 1280"/>
                <a:gd name="T4" fmla="*/ 13 w 962"/>
                <a:gd name="T5" fmla="*/ 217 h 1280"/>
                <a:gd name="T6" fmla="*/ 121 w 962"/>
                <a:gd name="T7" fmla="*/ 31 h 1280"/>
                <a:gd name="T8" fmla="*/ 186 w 962"/>
                <a:gd name="T9" fmla="*/ 13 h 1280"/>
                <a:gd name="T10" fmla="*/ 203 w 962"/>
                <a:gd name="T11" fmla="*/ 79 h 1280"/>
                <a:gd name="T12" fmla="*/ 96 w 962"/>
                <a:gd name="T13" fmla="*/ 265 h 1280"/>
                <a:gd name="T14" fmla="*/ 55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242" y="1279"/>
                  </a:moveTo>
                  <a:cubicBezTo>
                    <a:pt x="206" y="1279"/>
                    <a:pt x="169" y="1269"/>
                    <a:pt x="136" y="1250"/>
                  </a:cubicBezTo>
                  <a:cubicBezTo>
                    <a:pt x="34" y="1192"/>
                    <a:pt x="0" y="1062"/>
                    <a:pt x="58" y="961"/>
                  </a:cubicBezTo>
                  <a:lnTo>
                    <a:pt x="535" y="136"/>
                  </a:lnTo>
                  <a:cubicBezTo>
                    <a:pt x="594" y="34"/>
                    <a:pt x="723" y="0"/>
                    <a:pt x="825" y="58"/>
                  </a:cubicBezTo>
                  <a:cubicBezTo>
                    <a:pt x="926" y="117"/>
                    <a:pt x="961" y="246"/>
                    <a:pt x="902" y="348"/>
                  </a:cubicBezTo>
                  <a:lnTo>
                    <a:pt x="425" y="1173"/>
                  </a:lnTo>
                  <a:cubicBezTo>
                    <a:pt x="386" y="1241"/>
                    <a:pt x="315" y="1279"/>
                    <a:pt x="242"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7" name="Freeform 40"/>
            <p:cNvSpPr>
              <a:spLocks noChangeArrowheads="1"/>
            </p:cNvSpPr>
            <p:nvPr/>
          </p:nvSpPr>
          <p:spPr bwMode="auto">
            <a:xfrm>
              <a:off x="1699" y="2169"/>
              <a:ext cx="217" cy="289"/>
            </a:xfrm>
            <a:custGeom>
              <a:avLst/>
              <a:gdLst>
                <a:gd name="T0" fmla="*/ 162 w 962"/>
                <a:gd name="T1" fmla="*/ 289 h 1280"/>
                <a:gd name="T2" fmla="*/ 121 w 962"/>
                <a:gd name="T3" fmla="*/ 265 h 1280"/>
                <a:gd name="T4" fmla="*/ 13 w 962"/>
                <a:gd name="T5" fmla="*/ 79 h 1280"/>
                <a:gd name="T6" fmla="*/ 31 w 962"/>
                <a:gd name="T7" fmla="*/ 13 h 1280"/>
                <a:gd name="T8" fmla="*/ 96 w 962"/>
                <a:gd name="T9" fmla="*/ 31 h 1280"/>
                <a:gd name="T10" fmla="*/ 203 w 962"/>
                <a:gd name="T11" fmla="*/ 217 h 1280"/>
                <a:gd name="T12" fmla="*/ 186 w 962"/>
                <a:gd name="T13" fmla="*/ 282 h 1280"/>
                <a:gd name="T14" fmla="*/ 162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719" y="1279"/>
                  </a:moveTo>
                  <a:cubicBezTo>
                    <a:pt x="646" y="1279"/>
                    <a:pt x="574" y="1241"/>
                    <a:pt x="535" y="1173"/>
                  </a:cubicBezTo>
                  <a:lnTo>
                    <a:pt x="58" y="348"/>
                  </a:lnTo>
                  <a:cubicBezTo>
                    <a:pt x="0" y="247"/>
                    <a:pt x="35" y="117"/>
                    <a:pt x="136" y="58"/>
                  </a:cubicBezTo>
                  <a:cubicBezTo>
                    <a:pt x="237" y="0"/>
                    <a:pt x="367" y="35"/>
                    <a:pt x="426" y="136"/>
                  </a:cubicBezTo>
                  <a:lnTo>
                    <a:pt x="902" y="961"/>
                  </a:lnTo>
                  <a:cubicBezTo>
                    <a:pt x="961" y="1062"/>
                    <a:pt x="926" y="1192"/>
                    <a:pt x="825" y="1250"/>
                  </a:cubicBezTo>
                  <a:cubicBezTo>
                    <a:pt x="791" y="1269"/>
                    <a:pt x="755" y="1279"/>
                    <a:pt x="719"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8" name="Freeform 41"/>
            <p:cNvSpPr>
              <a:spLocks noChangeArrowheads="1"/>
            </p:cNvSpPr>
            <p:nvPr/>
          </p:nvSpPr>
          <p:spPr bwMode="auto">
            <a:xfrm>
              <a:off x="1447" y="2169"/>
              <a:ext cx="217" cy="289"/>
            </a:xfrm>
            <a:custGeom>
              <a:avLst/>
              <a:gdLst>
                <a:gd name="T0" fmla="*/ 55 w 962"/>
                <a:gd name="T1" fmla="*/ 289 h 1280"/>
                <a:gd name="T2" fmla="*/ 31 w 962"/>
                <a:gd name="T3" fmla="*/ 282 h 1280"/>
                <a:gd name="T4" fmla="*/ 13 w 962"/>
                <a:gd name="T5" fmla="*/ 217 h 1280"/>
                <a:gd name="T6" fmla="*/ 121 w 962"/>
                <a:gd name="T7" fmla="*/ 31 h 1280"/>
                <a:gd name="T8" fmla="*/ 186 w 962"/>
                <a:gd name="T9" fmla="*/ 13 h 1280"/>
                <a:gd name="T10" fmla="*/ 203 w 962"/>
                <a:gd name="T11" fmla="*/ 79 h 1280"/>
                <a:gd name="T12" fmla="*/ 96 w 962"/>
                <a:gd name="T13" fmla="*/ 265 h 1280"/>
                <a:gd name="T14" fmla="*/ 55 w 962"/>
                <a:gd name="T15" fmla="*/ 289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0">
                  <a:moveTo>
                    <a:pt x="242" y="1279"/>
                  </a:moveTo>
                  <a:cubicBezTo>
                    <a:pt x="206" y="1279"/>
                    <a:pt x="169" y="1269"/>
                    <a:pt x="136" y="1250"/>
                  </a:cubicBezTo>
                  <a:cubicBezTo>
                    <a:pt x="34" y="1192"/>
                    <a:pt x="0" y="1062"/>
                    <a:pt x="58" y="961"/>
                  </a:cubicBezTo>
                  <a:lnTo>
                    <a:pt x="535" y="136"/>
                  </a:lnTo>
                  <a:cubicBezTo>
                    <a:pt x="594" y="34"/>
                    <a:pt x="723" y="0"/>
                    <a:pt x="825" y="58"/>
                  </a:cubicBezTo>
                  <a:cubicBezTo>
                    <a:pt x="926" y="117"/>
                    <a:pt x="961" y="246"/>
                    <a:pt x="902" y="348"/>
                  </a:cubicBezTo>
                  <a:lnTo>
                    <a:pt x="426" y="1173"/>
                  </a:lnTo>
                  <a:cubicBezTo>
                    <a:pt x="386" y="1241"/>
                    <a:pt x="315" y="1279"/>
                    <a:pt x="242" y="1279"/>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9" name="Freeform 42"/>
            <p:cNvSpPr>
              <a:spLocks noChangeArrowheads="1"/>
            </p:cNvSpPr>
            <p:nvPr/>
          </p:nvSpPr>
          <p:spPr bwMode="auto">
            <a:xfrm>
              <a:off x="1194" y="2169"/>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9"/>
                  </a:lnTo>
                  <a:cubicBezTo>
                    <a:pt x="0" y="248"/>
                    <a:pt x="35" y="117"/>
                    <a:pt x="136" y="59"/>
                  </a:cubicBezTo>
                  <a:cubicBezTo>
                    <a:pt x="237" y="0"/>
                    <a:pt x="367" y="36"/>
                    <a:pt x="426" y="137"/>
                  </a:cubicBezTo>
                  <a:lnTo>
                    <a:pt x="902" y="962"/>
                  </a:lnTo>
                  <a:cubicBezTo>
                    <a:pt x="961" y="1063"/>
                    <a:pt x="926" y="1193"/>
                    <a:pt x="825" y="1251"/>
                  </a:cubicBezTo>
                  <a:cubicBezTo>
                    <a:pt x="791" y="1270"/>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0" name="Freeform 43"/>
            <p:cNvSpPr>
              <a:spLocks noChangeArrowheads="1"/>
            </p:cNvSpPr>
            <p:nvPr/>
          </p:nvSpPr>
          <p:spPr bwMode="auto">
            <a:xfrm>
              <a:off x="4478" y="2607"/>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8"/>
                  </a:lnTo>
                  <a:cubicBezTo>
                    <a:pt x="0" y="247"/>
                    <a:pt x="34" y="117"/>
                    <a:pt x="136" y="58"/>
                  </a:cubicBezTo>
                  <a:cubicBezTo>
                    <a:pt x="237" y="0"/>
                    <a:pt x="367" y="35"/>
                    <a:pt x="425" y="136"/>
                  </a:cubicBezTo>
                  <a:lnTo>
                    <a:pt x="902" y="962"/>
                  </a:lnTo>
                  <a:cubicBezTo>
                    <a:pt x="961" y="1063"/>
                    <a:pt x="926" y="1193"/>
                    <a:pt x="825" y="1251"/>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1" name="Freeform 44"/>
            <p:cNvSpPr>
              <a:spLocks noChangeArrowheads="1"/>
            </p:cNvSpPr>
            <p:nvPr/>
          </p:nvSpPr>
          <p:spPr bwMode="auto">
            <a:xfrm>
              <a:off x="4225" y="2607"/>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1"/>
                  </a:cubicBezTo>
                  <a:cubicBezTo>
                    <a:pt x="34" y="1193"/>
                    <a:pt x="0" y="1063"/>
                    <a:pt x="58" y="962"/>
                  </a:cubicBezTo>
                  <a:lnTo>
                    <a:pt x="535" y="136"/>
                  </a:lnTo>
                  <a:cubicBezTo>
                    <a:pt x="593" y="35"/>
                    <a:pt x="723" y="0"/>
                    <a:pt x="825" y="58"/>
                  </a:cubicBezTo>
                  <a:cubicBezTo>
                    <a:pt x="926" y="117"/>
                    <a:pt x="961" y="247"/>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2" name="Freeform 45"/>
            <p:cNvSpPr>
              <a:spLocks noChangeArrowheads="1"/>
            </p:cNvSpPr>
            <p:nvPr/>
          </p:nvSpPr>
          <p:spPr bwMode="auto">
            <a:xfrm>
              <a:off x="3546" y="2489"/>
              <a:ext cx="312" cy="95"/>
            </a:xfrm>
            <a:custGeom>
              <a:avLst/>
              <a:gdLst>
                <a:gd name="T0" fmla="*/ 264 w 1379"/>
                <a:gd name="T1" fmla="*/ 95 h 425"/>
                <a:gd name="T2" fmla="*/ 48 w 1379"/>
                <a:gd name="T3" fmla="*/ 95 h 425"/>
                <a:gd name="T4" fmla="*/ 0 w 1379"/>
                <a:gd name="T5" fmla="*/ 47 h 425"/>
                <a:gd name="T6" fmla="*/ 48 w 1379"/>
                <a:gd name="T7" fmla="*/ 0 h 425"/>
                <a:gd name="T8" fmla="*/ 264 w 1379"/>
                <a:gd name="T9" fmla="*/ 0 h 425"/>
                <a:gd name="T10" fmla="*/ 312 w 1379"/>
                <a:gd name="T11" fmla="*/ 47 h 425"/>
                <a:gd name="T12" fmla="*/ 264 w 1379"/>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9" h="425">
                  <a:moveTo>
                    <a:pt x="1166" y="424"/>
                  </a:moveTo>
                  <a:lnTo>
                    <a:pt x="212" y="424"/>
                  </a:lnTo>
                  <a:cubicBezTo>
                    <a:pt x="95" y="424"/>
                    <a:pt x="0" y="329"/>
                    <a:pt x="0" y="212"/>
                  </a:cubicBezTo>
                  <a:cubicBezTo>
                    <a:pt x="0" y="95"/>
                    <a:pt x="95" y="0"/>
                    <a:pt x="212" y="0"/>
                  </a:cubicBezTo>
                  <a:lnTo>
                    <a:pt x="1166" y="0"/>
                  </a:lnTo>
                  <a:cubicBezTo>
                    <a:pt x="1283" y="0"/>
                    <a:pt x="1378" y="95"/>
                    <a:pt x="1378" y="212"/>
                  </a:cubicBezTo>
                  <a:cubicBezTo>
                    <a:pt x="1378" y="329"/>
                    <a:pt x="1283" y="424"/>
                    <a:pt x="1166"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3" name="Freeform 46"/>
            <p:cNvSpPr>
              <a:spLocks noChangeArrowheads="1"/>
            </p:cNvSpPr>
            <p:nvPr/>
          </p:nvSpPr>
          <p:spPr bwMode="auto">
            <a:xfrm>
              <a:off x="3720" y="2607"/>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1"/>
                  </a:cubicBezTo>
                  <a:cubicBezTo>
                    <a:pt x="34" y="1193"/>
                    <a:pt x="0" y="1063"/>
                    <a:pt x="58" y="962"/>
                  </a:cubicBezTo>
                  <a:lnTo>
                    <a:pt x="535" y="136"/>
                  </a:lnTo>
                  <a:cubicBezTo>
                    <a:pt x="593" y="35"/>
                    <a:pt x="723" y="0"/>
                    <a:pt x="825" y="58"/>
                  </a:cubicBezTo>
                  <a:cubicBezTo>
                    <a:pt x="926" y="117"/>
                    <a:pt x="961" y="247"/>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4" name="Freeform 47"/>
            <p:cNvSpPr>
              <a:spLocks noChangeArrowheads="1"/>
            </p:cNvSpPr>
            <p:nvPr/>
          </p:nvSpPr>
          <p:spPr bwMode="auto">
            <a:xfrm>
              <a:off x="3468" y="2607"/>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5" y="1280"/>
                    <a:pt x="574" y="1242"/>
                    <a:pt x="535" y="1174"/>
                  </a:cubicBezTo>
                  <a:lnTo>
                    <a:pt x="58" y="348"/>
                  </a:lnTo>
                  <a:cubicBezTo>
                    <a:pt x="0" y="247"/>
                    <a:pt x="34" y="117"/>
                    <a:pt x="136" y="58"/>
                  </a:cubicBezTo>
                  <a:cubicBezTo>
                    <a:pt x="237" y="0"/>
                    <a:pt x="367" y="35"/>
                    <a:pt x="425" y="136"/>
                  </a:cubicBezTo>
                  <a:lnTo>
                    <a:pt x="902" y="962"/>
                  </a:lnTo>
                  <a:cubicBezTo>
                    <a:pt x="961" y="1063"/>
                    <a:pt x="926" y="1193"/>
                    <a:pt x="825" y="1251"/>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5" name="Freeform 48"/>
            <p:cNvSpPr>
              <a:spLocks noChangeArrowheads="1"/>
            </p:cNvSpPr>
            <p:nvPr/>
          </p:nvSpPr>
          <p:spPr bwMode="auto">
            <a:xfrm>
              <a:off x="2963" y="2607"/>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5" y="1280"/>
                    <a:pt x="574" y="1242"/>
                    <a:pt x="535" y="1174"/>
                  </a:cubicBezTo>
                  <a:lnTo>
                    <a:pt x="58" y="348"/>
                  </a:lnTo>
                  <a:cubicBezTo>
                    <a:pt x="0" y="247"/>
                    <a:pt x="35" y="117"/>
                    <a:pt x="136" y="58"/>
                  </a:cubicBezTo>
                  <a:cubicBezTo>
                    <a:pt x="237" y="0"/>
                    <a:pt x="367" y="35"/>
                    <a:pt x="426" y="136"/>
                  </a:cubicBezTo>
                  <a:lnTo>
                    <a:pt x="902" y="962"/>
                  </a:lnTo>
                  <a:cubicBezTo>
                    <a:pt x="961" y="1063"/>
                    <a:pt x="926" y="1193"/>
                    <a:pt x="825" y="1251"/>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6" name="Freeform 49"/>
            <p:cNvSpPr>
              <a:spLocks noChangeArrowheads="1"/>
            </p:cNvSpPr>
            <p:nvPr/>
          </p:nvSpPr>
          <p:spPr bwMode="auto">
            <a:xfrm>
              <a:off x="2710" y="2607"/>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1"/>
                  </a:cubicBezTo>
                  <a:cubicBezTo>
                    <a:pt x="34" y="1193"/>
                    <a:pt x="0" y="1063"/>
                    <a:pt x="58" y="962"/>
                  </a:cubicBezTo>
                  <a:lnTo>
                    <a:pt x="535" y="136"/>
                  </a:lnTo>
                  <a:cubicBezTo>
                    <a:pt x="594" y="35"/>
                    <a:pt x="723" y="0"/>
                    <a:pt x="825" y="58"/>
                  </a:cubicBezTo>
                  <a:cubicBezTo>
                    <a:pt x="926" y="117"/>
                    <a:pt x="961" y="247"/>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7" name="Freeform 50"/>
            <p:cNvSpPr>
              <a:spLocks noChangeArrowheads="1"/>
            </p:cNvSpPr>
            <p:nvPr/>
          </p:nvSpPr>
          <p:spPr bwMode="auto">
            <a:xfrm>
              <a:off x="2457" y="2607"/>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8"/>
                  </a:lnTo>
                  <a:cubicBezTo>
                    <a:pt x="0" y="247"/>
                    <a:pt x="35" y="117"/>
                    <a:pt x="136" y="58"/>
                  </a:cubicBezTo>
                  <a:cubicBezTo>
                    <a:pt x="237" y="0"/>
                    <a:pt x="367" y="35"/>
                    <a:pt x="426" y="136"/>
                  </a:cubicBezTo>
                  <a:lnTo>
                    <a:pt x="902" y="962"/>
                  </a:lnTo>
                  <a:cubicBezTo>
                    <a:pt x="961" y="1063"/>
                    <a:pt x="926" y="1193"/>
                    <a:pt x="825" y="1251"/>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8" name="Freeform 51"/>
            <p:cNvSpPr>
              <a:spLocks noChangeArrowheads="1"/>
            </p:cNvSpPr>
            <p:nvPr/>
          </p:nvSpPr>
          <p:spPr bwMode="auto">
            <a:xfrm>
              <a:off x="2205" y="2607"/>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1"/>
                  </a:cubicBezTo>
                  <a:cubicBezTo>
                    <a:pt x="34" y="1193"/>
                    <a:pt x="0" y="1063"/>
                    <a:pt x="58" y="962"/>
                  </a:cubicBezTo>
                  <a:lnTo>
                    <a:pt x="535" y="136"/>
                  </a:lnTo>
                  <a:cubicBezTo>
                    <a:pt x="594" y="35"/>
                    <a:pt x="723" y="0"/>
                    <a:pt x="825" y="58"/>
                  </a:cubicBezTo>
                  <a:cubicBezTo>
                    <a:pt x="926" y="117"/>
                    <a:pt x="961" y="247"/>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9" name="Freeform 52"/>
            <p:cNvSpPr>
              <a:spLocks noChangeArrowheads="1"/>
            </p:cNvSpPr>
            <p:nvPr/>
          </p:nvSpPr>
          <p:spPr bwMode="auto">
            <a:xfrm>
              <a:off x="1526" y="2489"/>
              <a:ext cx="312" cy="95"/>
            </a:xfrm>
            <a:custGeom>
              <a:avLst/>
              <a:gdLst>
                <a:gd name="T0" fmla="*/ 264 w 1379"/>
                <a:gd name="T1" fmla="*/ 95 h 425"/>
                <a:gd name="T2" fmla="*/ 48 w 1379"/>
                <a:gd name="T3" fmla="*/ 95 h 425"/>
                <a:gd name="T4" fmla="*/ 0 w 1379"/>
                <a:gd name="T5" fmla="*/ 47 h 425"/>
                <a:gd name="T6" fmla="*/ 48 w 1379"/>
                <a:gd name="T7" fmla="*/ 0 h 425"/>
                <a:gd name="T8" fmla="*/ 264 w 1379"/>
                <a:gd name="T9" fmla="*/ 0 h 425"/>
                <a:gd name="T10" fmla="*/ 312 w 1379"/>
                <a:gd name="T11" fmla="*/ 47 h 425"/>
                <a:gd name="T12" fmla="*/ 264 w 1379"/>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9" h="425">
                  <a:moveTo>
                    <a:pt x="1166" y="424"/>
                  </a:moveTo>
                  <a:lnTo>
                    <a:pt x="212" y="424"/>
                  </a:lnTo>
                  <a:cubicBezTo>
                    <a:pt x="95" y="424"/>
                    <a:pt x="0" y="329"/>
                    <a:pt x="0" y="212"/>
                  </a:cubicBezTo>
                  <a:cubicBezTo>
                    <a:pt x="0" y="95"/>
                    <a:pt x="95" y="0"/>
                    <a:pt x="212" y="0"/>
                  </a:cubicBezTo>
                  <a:lnTo>
                    <a:pt x="1166" y="0"/>
                  </a:lnTo>
                  <a:cubicBezTo>
                    <a:pt x="1283" y="0"/>
                    <a:pt x="1378" y="95"/>
                    <a:pt x="1378" y="212"/>
                  </a:cubicBezTo>
                  <a:cubicBezTo>
                    <a:pt x="1378" y="329"/>
                    <a:pt x="1283" y="424"/>
                    <a:pt x="1166"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0" name="Freeform 53"/>
            <p:cNvSpPr>
              <a:spLocks noChangeArrowheads="1"/>
            </p:cNvSpPr>
            <p:nvPr/>
          </p:nvSpPr>
          <p:spPr bwMode="auto">
            <a:xfrm>
              <a:off x="1699" y="2607"/>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1"/>
                  </a:cubicBezTo>
                  <a:cubicBezTo>
                    <a:pt x="34" y="1193"/>
                    <a:pt x="0" y="1063"/>
                    <a:pt x="58" y="962"/>
                  </a:cubicBezTo>
                  <a:lnTo>
                    <a:pt x="535" y="136"/>
                  </a:lnTo>
                  <a:cubicBezTo>
                    <a:pt x="594" y="35"/>
                    <a:pt x="723" y="0"/>
                    <a:pt x="825" y="58"/>
                  </a:cubicBezTo>
                  <a:cubicBezTo>
                    <a:pt x="926" y="117"/>
                    <a:pt x="961" y="247"/>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1" name="Freeform 54"/>
            <p:cNvSpPr>
              <a:spLocks noChangeArrowheads="1"/>
            </p:cNvSpPr>
            <p:nvPr/>
          </p:nvSpPr>
          <p:spPr bwMode="auto">
            <a:xfrm>
              <a:off x="1447" y="2607"/>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8"/>
                  </a:lnTo>
                  <a:cubicBezTo>
                    <a:pt x="0" y="247"/>
                    <a:pt x="35" y="117"/>
                    <a:pt x="136" y="58"/>
                  </a:cubicBezTo>
                  <a:cubicBezTo>
                    <a:pt x="237" y="0"/>
                    <a:pt x="367" y="35"/>
                    <a:pt x="426" y="136"/>
                  </a:cubicBezTo>
                  <a:lnTo>
                    <a:pt x="902" y="962"/>
                  </a:lnTo>
                  <a:cubicBezTo>
                    <a:pt x="961" y="1063"/>
                    <a:pt x="926" y="1193"/>
                    <a:pt x="825" y="1251"/>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2" name="Freeform 55"/>
            <p:cNvSpPr>
              <a:spLocks noChangeArrowheads="1"/>
            </p:cNvSpPr>
            <p:nvPr/>
          </p:nvSpPr>
          <p:spPr bwMode="auto">
            <a:xfrm>
              <a:off x="2789" y="2050"/>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29"/>
                    <a:pt x="0" y="212"/>
                  </a:cubicBezTo>
                  <a:cubicBezTo>
                    <a:pt x="0" y="95"/>
                    <a:pt x="94"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3" name="Freeform 56"/>
            <p:cNvSpPr>
              <a:spLocks noChangeArrowheads="1"/>
            </p:cNvSpPr>
            <p:nvPr/>
          </p:nvSpPr>
          <p:spPr bwMode="auto">
            <a:xfrm>
              <a:off x="1779" y="2050"/>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5" y="424"/>
                    <a:pt x="0" y="329"/>
                    <a:pt x="0" y="212"/>
                  </a:cubicBezTo>
                  <a:cubicBezTo>
                    <a:pt x="0" y="95"/>
                    <a:pt x="95"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4" name="Freeform 57"/>
            <p:cNvSpPr>
              <a:spLocks noChangeArrowheads="1"/>
            </p:cNvSpPr>
            <p:nvPr/>
          </p:nvSpPr>
          <p:spPr bwMode="auto">
            <a:xfrm>
              <a:off x="1273" y="2050"/>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29"/>
                    <a:pt x="0" y="212"/>
                  </a:cubicBezTo>
                  <a:cubicBezTo>
                    <a:pt x="0" y="95"/>
                    <a:pt x="94"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5" name="Freeform 58"/>
            <p:cNvSpPr>
              <a:spLocks noChangeArrowheads="1"/>
            </p:cNvSpPr>
            <p:nvPr/>
          </p:nvSpPr>
          <p:spPr bwMode="auto">
            <a:xfrm>
              <a:off x="4403" y="3354"/>
              <a:ext cx="115" cy="115"/>
            </a:xfrm>
            <a:custGeom>
              <a:avLst/>
              <a:gdLst>
                <a:gd name="T0" fmla="*/ 115 w 510"/>
                <a:gd name="T1" fmla="*/ 58 h 510"/>
                <a:gd name="T2" fmla="*/ 107 w 510"/>
                <a:gd name="T3" fmla="*/ 86 h 510"/>
                <a:gd name="T4" fmla="*/ 86 w 510"/>
                <a:gd name="T5" fmla="*/ 107 h 510"/>
                <a:gd name="T6" fmla="*/ 57 w 510"/>
                <a:gd name="T7" fmla="*/ 115 h 510"/>
                <a:gd name="T8" fmla="*/ 29 w 510"/>
                <a:gd name="T9" fmla="*/ 107 h 510"/>
                <a:gd name="T10" fmla="*/ 8 w 510"/>
                <a:gd name="T11" fmla="*/ 86 h 510"/>
                <a:gd name="T12" fmla="*/ 0 w 510"/>
                <a:gd name="T13" fmla="*/ 58 h 510"/>
                <a:gd name="T14" fmla="*/ 8 w 510"/>
                <a:gd name="T15" fmla="*/ 29 h 510"/>
                <a:gd name="T16" fmla="*/ 29 w 510"/>
                <a:gd name="T17" fmla="*/ 8 h 510"/>
                <a:gd name="T18" fmla="*/ 57 w 510"/>
                <a:gd name="T19" fmla="*/ 0 h 510"/>
                <a:gd name="T20" fmla="*/ 86 w 510"/>
                <a:gd name="T21" fmla="*/ 8 h 510"/>
                <a:gd name="T22" fmla="*/ 107 w 510"/>
                <a:gd name="T23" fmla="*/ 29 h 510"/>
                <a:gd name="T24" fmla="*/ 115 w 510"/>
                <a:gd name="T25" fmla="*/ 58 h 5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10">
                  <a:moveTo>
                    <a:pt x="509" y="255"/>
                  </a:moveTo>
                  <a:cubicBezTo>
                    <a:pt x="509" y="301"/>
                    <a:pt x="499" y="342"/>
                    <a:pt x="475" y="382"/>
                  </a:cubicBezTo>
                  <a:cubicBezTo>
                    <a:pt x="452" y="423"/>
                    <a:pt x="422" y="452"/>
                    <a:pt x="381" y="475"/>
                  </a:cubicBezTo>
                  <a:cubicBezTo>
                    <a:pt x="341" y="498"/>
                    <a:pt x="301" y="509"/>
                    <a:pt x="254" y="509"/>
                  </a:cubicBezTo>
                  <a:cubicBezTo>
                    <a:pt x="207" y="509"/>
                    <a:pt x="168" y="498"/>
                    <a:pt x="127" y="475"/>
                  </a:cubicBezTo>
                  <a:cubicBezTo>
                    <a:pt x="86" y="452"/>
                    <a:pt x="58" y="423"/>
                    <a:pt x="34" y="382"/>
                  </a:cubicBezTo>
                  <a:cubicBezTo>
                    <a:pt x="11" y="342"/>
                    <a:pt x="0" y="302"/>
                    <a:pt x="0" y="255"/>
                  </a:cubicBezTo>
                  <a:cubicBezTo>
                    <a:pt x="0" y="209"/>
                    <a:pt x="11" y="168"/>
                    <a:pt x="34" y="127"/>
                  </a:cubicBezTo>
                  <a:cubicBezTo>
                    <a:pt x="58" y="87"/>
                    <a:pt x="86" y="58"/>
                    <a:pt x="127" y="34"/>
                  </a:cubicBezTo>
                  <a:cubicBezTo>
                    <a:pt x="168" y="11"/>
                    <a:pt x="207" y="0"/>
                    <a:pt x="254" y="0"/>
                  </a:cubicBezTo>
                  <a:cubicBezTo>
                    <a:pt x="301" y="0"/>
                    <a:pt x="341" y="11"/>
                    <a:pt x="381" y="34"/>
                  </a:cubicBezTo>
                  <a:cubicBezTo>
                    <a:pt x="422" y="58"/>
                    <a:pt x="452" y="87"/>
                    <a:pt x="475" y="127"/>
                  </a:cubicBezTo>
                  <a:cubicBezTo>
                    <a:pt x="499" y="168"/>
                    <a:pt x="509" y="208"/>
                    <a:pt x="509" y="25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6" name="Freeform 59"/>
            <p:cNvSpPr>
              <a:spLocks noChangeArrowheads="1"/>
            </p:cNvSpPr>
            <p:nvPr/>
          </p:nvSpPr>
          <p:spPr bwMode="auto">
            <a:xfrm>
              <a:off x="4901" y="3354"/>
              <a:ext cx="115" cy="115"/>
            </a:xfrm>
            <a:custGeom>
              <a:avLst/>
              <a:gdLst>
                <a:gd name="T0" fmla="*/ 115 w 510"/>
                <a:gd name="T1" fmla="*/ 58 h 510"/>
                <a:gd name="T2" fmla="*/ 107 w 510"/>
                <a:gd name="T3" fmla="*/ 86 h 510"/>
                <a:gd name="T4" fmla="*/ 86 w 510"/>
                <a:gd name="T5" fmla="*/ 107 h 510"/>
                <a:gd name="T6" fmla="*/ 58 w 510"/>
                <a:gd name="T7" fmla="*/ 115 h 510"/>
                <a:gd name="T8" fmla="*/ 29 w 510"/>
                <a:gd name="T9" fmla="*/ 107 h 510"/>
                <a:gd name="T10" fmla="*/ 8 w 510"/>
                <a:gd name="T11" fmla="*/ 86 h 510"/>
                <a:gd name="T12" fmla="*/ 0 w 510"/>
                <a:gd name="T13" fmla="*/ 58 h 510"/>
                <a:gd name="T14" fmla="*/ 8 w 510"/>
                <a:gd name="T15" fmla="*/ 29 h 510"/>
                <a:gd name="T16" fmla="*/ 29 w 510"/>
                <a:gd name="T17" fmla="*/ 8 h 510"/>
                <a:gd name="T18" fmla="*/ 58 w 510"/>
                <a:gd name="T19" fmla="*/ 0 h 510"/>
                <a:gd name="T20" fmla="*/ 86 w 510"/>
                <a:gd name="T21" fmla="*/ 8 h 510"/>
                <a:gd name="T22" fmla="*/ 107 w 510"/>
                <a:gd name="T23" fmla="*/ 29 h 510"/>
                <a:gd name="T24" fmla="*/ 115 w 510"/>
                <a:gd name="T25" fmla="*/ 58 h 5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10">
                  <a:moveTo>
                    <a:pt x="509" y="255"/>
                  </a:moveTo>
                  <a:cubicBezTo>
                    <a:pt x="509" y="301"/>
                    <a:pt x="498" y="342"/>
                    <a:pt x="475" y="382"/>
                  </a:cubicBezTo>
                  <a:cubicBezTo>
                    <a:pt x="452" y="423"/>
                    <a:pt x="423" y="452"/>
                    <a:pt x="382" y="475"/>
                  </a:cubicBezTo>
                  <a:cubicBezTo>
                    <a:pt x="341" y="498"/>
                    <a:pt x="302" y="509"/>
                    <a:pt x="255" y="509"/>
                  </a:cubicBezTo>
                  <a:cubicBezTo>
                    <a:pt x="208" y="509"/>
                    <a:pt x="169" y="498"/>
                    <a:pt x="128" y="475"/>
                  </a:cubicBezTo>
                  <a:cubicBezTo>
                    <a:pt x="88" y="452"/>
                    <a:pt x="58" y="423"/>
                    <a:pt x="34" y="382"/>
                  </a:cubicBezTo>
                  <a:cubicBezTo>
                    <a:pt x="11" y="342"/>
                    <a:pt x="0" y="302"/>
                    <a:pt x="0" y="255"/>
                  </a:cubicBezTo>
                  <a:cubicBezTo>
                    <a:pt x="0" y="209"/>
                    <a:pt x="11" y="168"/>
                    <a:pt x="34" y="127"/>
                  </a:cubicBezTo>
                  <a:cubicBezTo>
                    <a:pt x="58" y="87"/>
                    <a:pt x="88" y="58"/>
                    <a:pt x="128" y="34"/>
                  </a:cubicBezTo>
                  <a:cubicBezTo>
                    <a:pt x="169" y="11"/>
                    <a:pt x="208" y="0"/>
                    <a:pt x="255" y="0"/>
                  </a:cubicBezTo>
                  <a:cubicBezTo>
                    <a:pt x="302" y="0"/>
                    <a:pt x="341" y="11"/>
                    <a:pt x="382" y="34"/>
                  </a:cubicBezTo>
                  <a:cubicBezTo>
                    <a:pt x="423" y="58"/>
                    <a:pt x="452" y="87"/>
                    <a:pt x="475" y="127"/>
                  </a:cubicBezTo>
                  <a:cubicBezTo>
                    <a:pt x="498" y="168"/>
                    <a:pt x="509" y="208"/>
                    <a:pt x="509" y="25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7" name="Freeform 60"/>
            <p:cNvSpPr>
              <a:spLocks noChangeArrowheads="1"/>
            </p:cNvSpPr>
            <p:nvPr/>
          </p:nvSpPr>
          <p:spPr bwMode="auto">
            <a:xfrm>
              <a:off x="3898" y="3354"/>
              <a:ext cx="115" cy="115"/>
            </a:xfrm>
            <a:custGeom>
              <a:avLst/>
              <a:gdLst>
                <a:gd name="T0" fmla="*/ 115 w 510"/>
                <a:gd name="T1" fmla="*/ 58 h 510"/>
                <a:gd name="T2" fmla="*/ 107 w 510"/>
                <a:gd name="T3" fmla="*/ 86 h 510"/>
                <a:gd name="T4" fmla="*/ 86 w 510"/>
                <a:gd name="T5" fmla="*/ 107 h 510"/>
                <a:gd name="T6" fmla="*/ 57 w 510"/>
                <a:gd name="T7" fmla="*/ 115 h 510"/>
                <a:gd name="T8" fmla="*/ 29 w 510"/>
                <a:gd name="T9" fmla="*/ 107 h 510"/>
                <a:gd name="T10" fmla="*/ 8 w 510"/>
                <a:gd name="T11" fmla="*/ 86 h 510"/>
                <a:gd name="T12" fmla="*/ 0 w 510"/>
                <a:gd name="T13" fmla="*/ 58 h 510"/>
                <a:gd name="T14" fmla="*/ 8 w 510"/>
                <a:gd name="T15" fmla="*/ 29 h 510"/>
                <a:gd name="T16" fmla="*/ 29 w 510"/>
                <a:gd name="T17" fmla="*/ 8 h 510"/>
                <a:gd name="T18" fmla="*/ 57 w 510"/>
                <a:gd name="T19" fmla="*/ 0 h 510"/>
                <a:gd name="T20" fmla="*/ 86 w 510"/>
                <a:gd name="T21" fmla="*/ 8 h 510"/>
                <a:gd name="T22" fmla="*/ 107 w 510"/>
                <a:gd name="T23" fmla="*/ 29 h 510"/>
                <a:gd name="T24" fmla="*/ 115 w 510"/>
                <a:gd name="T25" fmla="*/ 58 h 5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10">
                  <a:moveTo>
                    <a:pt x="509" y="255"/>
                  </a:moveTo>
                  <a:cubicBezTo>
                    <a:pt x="509" y="301"/>
                    <a:pt x="499" y="342"/>
                    <a:pt x="475" y="382"/>
                  </a:cubicBezTo>
                  <a:cubicBezTo>
                    <a:pt x="452" y="423"/>
                    <a:pt x="422" y="452"/>
                    <a:pt x="381" y="475"/>
                  </a:cubicBezTo>
                  <a:cubicBezTo>
                    <a:pt x="341" y="499"/>
                    <a:pt x="301" y="509"/>
                    <a:pt x="254" y="509"/>
                  </a:cubicBezTo>
                  <a:cubicBezTo>
                    <a:pt x="207" y="509"/>
                    <a:pt x="168" y="499"/>
                    <a:pt x="127" y="475"/>
                  </a:cubicBezTo>
                  <a:cubicBezTo>
                    <a:pt x="87" y="452"/>
                    <a:pt x="57" y="423"/>
                    <a:pt x="34" y="382"/>
                  </a:cubicBezTo>
                  <a:cubicBezTo>
                    <a:pt x="11" y="342"/>
                    <a:pt x="0" y="302"/>
                    <a:pt x="0" y="255"/>
                  </a:cubicBezTo>
                  <a:cubicBezTo>
                    <a:pt x="0" y="209"/>
                    <a:pt x="11" y="168"/>
                    <a:pt x="34" y="127"/>
                  </a:cubicBezTo>
                  <a:cubicBezTo>
                    <a:pt x="57" y="87"/>
                    <a:pt x="87" y="58"/>
                    <a:pt x="127" y="34"/>
                  </a:cubicBezTo>
                  <a:cubicBezTo>
                    <a:pt x="168" y="11"/>
                    <a:pt x="207" y="0"/>
                    <a:pt x="254" y="0"/>
                  </a:cubicBezTo>
                  <a:cubicBezTo>
                    <a:pt x="301" y="0"/>
                    <a:pt x="341" y="11"/>
                    <a:pt x="381" y="34"/>
                  </a:cubicBezTo>
                  <a:cubicBezTo>
                    <a:pt x="422" y="58"/>
                    <a:pt x="452" y="87"/>
                    <a:pt x="475" y="127"/>
                  </a:cubicBezTo>
                  <a:cubicBezTo>
                    <a:pt x="499" y="168"/>
                    <a:pt x="509" y="208"/>
                    <a:pt x="509"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8" name="Freeform 61"/>
            <p:cNvSpPr>
              <a:spLocks noChangeArrowheads="1"/>
            </p:cNvSpPr>
            <p:nvPr/>
          </p:nvSpPr>
          <p:spPr bwMode="auto">
            <a:xfrm>
              <a:off x="3394" y="3354"/>
              <a:ext cx="115" cy="115"/>
            </a:xfrm>
            <a:custGeom>
              <a:avLst/>
              <a:gdLst>
                <a:gd name="T0" fmla="*/ 115 w 510"/>
                <a:gd name="T1" fmla="*/ 58 h 510"/>
                <a:gd name="T2" fmla="*/ 107 w 510"/>
                <a:gd name="T3" fmla="*/ 86 h 510"/>
                <a:gd name="T4" fmla="*/ 86 w 510"/>
                <a:gd name="T5" fmla="*/ 107 h 510"/>
                <a:gd name="T6" fmla="*/ 57 w 510"/>
                <a:gd name="T7" fmla="*/ 115 h 510"/>
                <a:gd name="T8" fmla="*/ 29 w 510"/>
                <a:gd name="T9" fmla="*/ 107 h 510"/>
                <a:gd name="T10" fmla="*/ 8 w 510"/>
                <a:gd name="T11" fmla="*/ 86 h 510"/>
                <a:gd name="T12" fmla="*/ 0 w 510"/>
                <a:gd name="T13" fmla="*/ 58 h 510"/>
                <a:gd name="T14" fmla="*/ 8 w 510"/>
                <a:gd name="T15" fmla="*/ 29 h 510"/>
                <a:gd name="T16" fmla="*/ 29 w 510"/>
                <a:gd name="T17" fmla="*/ 8 h 510"/>
                <a:gd name="T18" fmla="*/ 57 w 510"/>
                <a:gd name="T19" fmla="*/ 0 h 510"/>
                <a:gd name="T20" fmla="*/ 86 w 510"/>
                <a:gd name="T21" fmla="*/ 8 h 510"/>
                <a:gd name="T22" fmla="*/ 107 w 510"/>
                <a:gd name="T23" fmla="*/ 29 h 510"/>
                <a:gd name="T24" fmla="*/ 115 w 510"/>
                <a:gd name="T25" fmla="*/ 58 h 5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10">
                  <a:moveTo>
                    <a:pt x="509" y="255"/>
                  </a:moveTo>
                  <a:cubicBezTo>
                    <a:pt x="509" y="301"/>
                    <a:pt x="499" y="342"/>
                    <a:pt x="475" y="382"/>
                  </a:cubicBezTo>
                  <a:cubicBezTo>
                    <a:pt x="452" y="423"/>
                    <a:pt x="423" y="452"/>
                    <a:pt x="382" y="475"/>
                  </a:cubicBezTo>
                  <a:cubicBezTo>
                    <a:pt x="342" y="498"/>
                    <a:pt x="301" y="509"/>
                    <a:pt x="254" y="509"/>
                  </a:cubicBezTo>
                  <a:cubicBezTo>
                    <a:pt x="208" y="509"/>
                    <a:pt x="168" y="498"/>
                    <a:pt x="127" y="475"/>
                  </a:cubicBezTo>
                  <a:cubicBezTo>
                    <a:pt x="87" y="452"/>
                    <a:pt x="57" y="423"/>
                    <a:pt x="34" y="382"/>
                  </a:cubicBezTo>
                  <a:cubicBezTo>
                    <a:pt x="11" y="342"/>
                    <a:pt x="0" y="302"/>
                    <a:pt x="0" y="255"/>
                  </a:cubicBezTo>
                  <a:cubicBezTo>
                    <a:pt x="0" y="209"/>
                    <a:pt x="11" y="168"/>
                    <a:pt x="34" y="127"/>
                  </a:cubicBezTo>
                  <a:cubicBezTo>
                    <a:pt x="57" y="87"/>
                    <a:pt x="87" y="58"/>
                    <a:pt x="127" y="34"/>
                  </a:cubicBezTo>
                  <a:cubicBezTo>
                    <a:pt x="168" y="11"/>
                    <a:pt x="208" y="0"/>
                    <a:pt x="254" y="0"/>
                  </a:cubicBezTo>
                  <a:cubicBezTo>
                    <a:pt x="301" y="0"/>
                    <a:pt x="342" y="11"/>
                    <a:pt x="382" y="34"/>
                  </a:cubicBezTo>
                  <a:cubicBezTo>
                    <a:pt x="423" y="58"/>
                    <a:pt x="452" y="87"/>
                    <a:pt x="475" y="127"/>
                  </a:cubicBezTo>
                  <a:cubicBezTo>
                    <a:pt x="499" y="168"/>
                    <a:pt x="509" y="208"/>
                    <a:pt x="509" y="25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9" name="Freeform 62"/>
            <p:cNvSpPr>
              <a:spLocks noChangeArrowheads="1"/>
            </p:cNvSpPr>
            <p:nvPr/>
          </p:nvSpPr>
          <p:spPr bwMode="auto">
            <a:xfrm>
              <a:off x="4654" y="2919"/>
              <a:ext cx="115" cy="114"/>
            </a:xfrm>
            <a:custGeom>
              <a:avLst/>
              <a:gdLst>
                <a:gd name="T0" fmla="*/ 115 w 510"/>
                <a:gd name="T1" fmla="*/ 57 h 509"/>
                <a:gd name="T2" fmla="*/ 107 w 510"/>
                <a:gd name="T3" fmla="*/ 85 h 509"/>
                <a:gd name="T4" fmla="*/ 86 w 510"/>
                <a:gd name="T5" fmla="*/ 106 h 509"/>
                <a:gd name="T6" fmla="*/ 58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8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9" y="341"/>
                    <a:pt x="475" y="381"/>
                  </a:cubicBezTo>
                  <a:cubicBezTo>
                    <a:pt x="452" y="422"/>
                    <a:pt x="423" y="451"/>
                    <a:pt x="382" y="474"/>
                  </a:cubicBezTo>
                  <a:cubicBezTo>
                    <a:pt x="341" y="498"/>
                    <a:pt x="302" y="508"/>
                    <a:pt x="255" y="508"/>
                  </a:cubicBezTo>
                  <a:cubicBezTo>
                    <a:pt x="208" y="508"/>
                    <a:pt x="169" y="498"/>
                    <a:pt x="128" y="474"/>
                  </a:cubicBezTo>
                  <a:cubicBezTo>
                    <a:pt x="88" y="451"/>
                    <a:pt x="59" y="422"/>
                    <a:pt x="35" y="381"/>
                  </a:cubicBezTo>
                  <a:cubicBezTo>
                    <a:pt x="12" y="341"/>
                    <a:pt x="0" y="301"/>
                    <a:pt x="0" y="254"/>
                  </a:cubicBezTo>
                  <a:cubicBezTo>
                    <a:pt x="0" y="207"/>
                    <a:pt x="12" y="168"/>
                    <a:pt x="35" y="127"/>
                  </a:cubicBezTo>
                  <a:cubicBezTo>
                    <a:pt x="59" y="87"/>
                    <a:pt x="88" y="58"/>
                    <a:pt x="128" y="34"/>
                  </a:cubicBezTo>
                  <a:cubicBezTo>
                    <a:pt x="169" y="11"/>
                    <a:pt x="208" y="0"/>
                    <a:pt x="255" y="0"/>
                  </a:cubicBezTo>
                  <a:cubicBezTo>
                    <a:pt x="302" y="0"/>
                    <a:pt x="341" y="11"/>
                    <a:pt x="382" y="34"/>
                  </a:cubicBezTo>
                  <a:cubicBezTo>
                    <a:pt x="423" y="58"/>
                    <a:pt x="452" y="87"/>
                    <a:pt x="475" y="127"/>
                  </a:cubicBezTo>
                  <a:cubicBezTo>
                    <a:pt x="499" y="168"/>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0" name="Freeform 63"/>
            <p:cNvSpPr>
              <a:spLocks noChangeArrowheads="1"/>
            </p:cNvSpPr>
            <p:nvPr/>
          </p:nvSpPr>
          <p:spPr bwMode="auto">
            <a:xfrm>
              <a:off x="4150" y="2919"/>
              <a:ext cx="114" cy="114"/>
            </a:xfrm>
            <a:custGeom>
              <a:avLst/>
              <a:gdLst>
                <a:gd name="T0" fmla="*/ 0 w 509"/>
                <a:gd name="T1" fmla="*/ 57 h 509"/>
                <a:gd name="T2" fmla="*/ 57 w 509"/>
                <a:gd name="T3" fmla="*/ 0 h 509"/>
                <a:gd name="T4" fmla="*/ 114 w 509"/>
                <a:gd name="T5" fmla="*/ 57 h 509"/>
                <a:gd name="T6" fmla="*/ 57 w 509"/>
                <a:gd name="T7" fmla="*/ 114 h 509"/>
                <a:gd name="T8" fmla="*/ 0 w 509"/>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09">
                  <a:moveTo>
                    <a:pt x="0" y="254"/>
                  </a:moveTo>
                  <a:cubicBezTo>
                    <a:pt x="0" y="114"/>
                    <a:pt x="113" y="0"/>
                    <a:pt x="254" y="0"/>
                  </a:cubicBezTo>
                  <a:cubicBezTo>
                    <a:pt x="395" y="0"/>
                    <a:pt x="508" y="114"/>
                    <a:pt x="508" y="254"/>
                  </a:cubicBezTo>
                  <a:cubicBezTo>
                    <a:pt x="508" y="395"/>
                    <a:pt x="395" y="508"/>
                    <a:pt x="254" y="508"/>
                  </a:cubicBezTo>
                  <a:cubicBezTo>
                    <a:pt x="113" y="508"/>
                    <a:pt x="0" y="395"/>
                    <a:pt x="0"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1" name="Freeform 64"/>
            <p:cNvSpPr>
              <a:spLocks noChangeArrowheads="1"/>
            </p:cNvSpPr>
            <p:nvPr/>
          </p:nvSpPr>
          <p:spPr bwMode="auto">
            <a:xfrm>
              <a:off x="3646" y="2919"/>
              <a:ext cx="115" cy="114"/>
            </a:xfrm>
            <a:custGeom>
              <a:avLst/>
              <a:gdLst>
                <a:gd name="T0" fmla="*/ 0 w 510"/>
                <a:gd name="T1" fmla="*/ 57 h 509"/>
                <a:gd name="T2" fmla="*/ 57 w 510"/>
                <a:gd name="T3" fmla="*/ 0 h 509"/>
                <a:gd name="T4" fmla="*/ 115 w 510"/>
                <a:gd name="T5" fmla="*/ 57 h 509"/>
                <a:gd name="T6" fmla="*/ 57 w 510"/>
                <a:gd name="T7" fmla="*/ 114 h 509"/>
                <a:gd name="T8" fmla="*/ 0 w 510"/>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09">
                  <a:moveTo>
                    <a:pt x="0" y="254"/>
                  </a:moveTo>
                  <a:cubicBezTo>
                    <a:pt x="0" y="114"/>
                    <a:pt x="114" y="0"/>
                    <a:pt x="254" y="0"/>
                  </a:cubicBezTo>
                  <a:cubicBezTo>
                    <a:pt x="395" y="0"/>
                    <a:pt x="509" y="114"/>
                    <a:pt x="509" y="254"/>
                  </a:cubicBezTo>
                  <a:cubicBezTo>
                    <a:pt x="509" y="395"/>
                    <a:pt x="395" y="508"/>
                    <a:pt x="254" y="508"/>
                  </a:cubicBezTo>
                  <a:cubicBezTo>
                    <a:pt x="114" y="508"/>
                    <a:pt x="0" y="395"/>
                    <a:pt x="0" y="2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2" name="Freeform 65"/>
            <p:cNvSpPr>
              <a:spLocks noChangeArrowheads="1"/>
            </p:cNvSpPr>
            <p:nvPr/>
          </p:nvSpPr>
          <p:spPr bwMode="auto">
            <a:xfrm>
              <a:off x="3141" y="2919"/>
              <a:ext cx="114" cy="114"/>
            </a:xfrm>
            <a:custGeom>
              <a:avLst/>
              <a:gdLst>
                <a:gd name="T0" fmla="*/ 0 w 509"/>
                <a:gd name="T1" fmla="*/ 57 h 509"/>
                <a:gd name="T2" fmla="*/ 57 w 509"/>
                <a:gd name="T3" fmla="*/ 0 h 509"/>
                <a:gd name="T4" fmla="*/ 114 w 509"/>
                <a:gd name="T5" fmla="*/ 57 h 509"/>
                <a:gd name="T6" fmla="*/ 57 w 509"/>
                <a:gd name="T7" fmla="*/ 114 h 509"/>
                <a:gd name="T8" fmla="*/ 0 w 509"/>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09">
                  <a:moveTo>
                    <a:pt x="0" y="254"/>
                  </a:moveTo>
                  <a:cubicBezTo>
                    <a:pt x="0" y="114"/>
                    <a:pt x="114" y="0"/>
                    <a:pt x="253" y="0"/>
                  </a:cubicBezTo>
                  <a:cubicBezTo>
                    <a:pt x="394" y="0"/>
                    <a:pt x="508" y="114"/>
                    <a:pt x="508" y="254"/>
                  </a:cubicBezTo>
                  <a:cubicBezTo>
                    <a:pt x="508" y="395"/>
                    <a:pt x="394" y="508"/>
                    <a:pt x="253" y="508"/>
                  </a:cubicBezTo>
                  <a:cubicBezTo>
                    <a:pt x="114" y="508"/>
                    <a:pt x="0" y="395"/>
                    <a:pt x="0"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3" name="Freeform 66"/>
            <p:cNvSpPr>
              <a:spLocks noChangeArrowheads="1"/>
            </p:cNvSpPr>
            <p:nvPr/>
          </p:nvSpPr>
          <p:spPr bwMode="auto">
            <a:xfrm>
              <a:off x="2637" y="2919"/>
              <a:ext cx="115" cy="114"/>
            </a:xfrm>
            <a:custGeom>
              <a:avLst/>
              <a:gdLst>
                <a:gd name="T0" fmla="*/ 115 w 510"/>
                <a:gd name="T1" fmla="*/ 57 h 509"/>
                <a:gd name="T2" fmla="*/ 107 w 510"/>
                <a:gd name="T3" fmla="*/ 85 h 509"/>
                <a:gd name="T4" fmla="*/ 86 w 510"/>
                <a:gd name="T5" fmla="*/ 106 h 509"/>
                <a:gd name="T6" fmla="*/ 57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7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8" y="341"/>
                    <a:pt x="475" y="381"/>
                  </a:cubicBezTo>
                  <a:cubicBezTo>
                    <a:pt x="451" y="422"/>
                    <a:pt x="421" y="451"/>
                    <a:pt x="381" y="474"/>
                  </a:cubicBezTo>
                  <a:cubicBezTo>
                    <a:pt x="340" y="498"/>
                    <a:pt x="301" y="508"/>
                    <a:pt x="254" y="508"/>
                  </a:cubicBezTo>
                  <a:cubicBezTo>
                    <a:pt x="207" y="508"/>
                    <a:pt x="167" y="498"/>
                    <a:pt x="127" y="474"/>
                  </a:cubicBezTo>
                  <a:cubicBezTo>
                    <a:pt x="86" y="451"/>
                    <a:pt x="57" y="422"/>
                    <a:pt x="34" y="381"/>
                  </a:cubicBezTo>
                  <a:cubicBezTo>
                    <a:pt x="11" y="341"/>
                    <a:pt x="0" y="301"/>
                    <a:pt x="0" y="254"/>
                  </a:cubicBezTo>
                  <a:cubicBezTo>
                    <a:pt x="0" y="207"/>
                    <a:pt x="11" y="168"/>
                    <a:pt x="34" y="127"/>
                  </a:cubicBezTo>
                  <a:cubicBezTo>
                    <a:pt x="57" y="87"/>
                    <a:pt x="86" y="58"/>
                    <a:pt x="127" y="34"/>
                  </a:cubicBezTo>
                  <a:cubicBezTo>
                    <a:pt x="167" y="11"/>
                    <a:pt x="207" y="0"/>
                    <a:pt x="254" y="0"/>
                  </a:cubicBezTo>
                  <a:cubicBezTo>
                    <a:pt x="301" y="0"/>
                    <a:pt x="340" y="11"/>
                    <a:pt x="381" y="34"/>
                  </a:cubicBezTo>
                  <a:cubicBezTo>
                    <a:pt x="421" y="58"/>
                    <a:pt x="451" y="87"/>
                    <a:pt x="475" y="127"/>
                  </a:cubicBezTo>
                  <a:cubicBezTo>
                    <a:pt x="498" y="168"/>
                    <a:pt x="509" y="207"/>
                    <a:pt x="509" y="25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4" name="Freeform 67"/>
            <p:cNvSpPr>
              <a:spLocks noChangeArrowheads="1"/>
            </p:cNvSpPr>
            <p:nvPr/>
          </p:nvSpPr>
          <p:spPr bwMode="auto">
            <a:xfrm>
              <a:off x="2132" y="2919"/>
              <a:ext cx="115" cy="114"/>
            </a:xfrm>
            <a:custGeom>
              <a:avLst/>
              <a:gdLst>
                <a:gd name="T0" fmla="*/ 0 w 510"/>
                <a:gd name="T1" fmla="*/ 57 h 509"/>
                <a:gd name="T2" fmla="*/ 57 w 510"/>
                <a:gd name="T3" fmla="*/ 0 h 509"/>
                <a:gd name="T4" fmla="*/ 115 w 510"/>
                <a:gd name="T5" fmla="*/ 57 h 509"/>
                <a:gd name="T6" fmla="*/ 57 w 510"/>
                <a:gd name="T7" fmla="*/ 114 h 509"/>
                <a:gd name="T8" fmla="*/ 0 w 510"/>
                <a:gd name="T9" fmla="*/ 57 h 5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509">
                  <a:moveTo>
                    <a:pt x="0" y="254"/>
                  </a:moveTo>
                  <a:cubicBezTo>
                    <a:pt x="0" y="114"/>
                    <a:pt x="114" y="0"/>
                    <a:pt x="254" y="0"/>
                  </a:cubicBezTo>
                  <a:cubicBezTo>
                    <a:pt x="395" y="0"/>
                    <a:pt x="509" y="114"/>
                    <a:pt x="509" y="254"/>
                  </a:cubicBezTo>
                  <a:cubicBezTo>
                    <a:pt x="509" y="395"/>
                    <a:pt x="395" y="508"/>
                    <a:pt x="254" y="508"/>
                  </a:cubicBezTo>
                  <a:cubicBezTo>
                    <a:pt x="114" y="508"/>
                    <a:pt x="0" y="395"/>
                    <a:pt x="0" y="2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5" name="Freeform 68"/>
            <p:cNvSpPr>
              <a:spLocks noChangeArrowheads="1"/>
            </p:cNvSpPr>
            <p:nvPr/>
          </p:nvSpPr>
          <p:spPr bwMode="auto">
            <a:xfrm>
              <a:off x="1628" y="2919"/>
              <a:ext cx="115" cy="114"/>
            </a:xfrm>
            <a:custGeom>
              <a:avLst/>
              <a:gdLst>
                <a:gd name="T0" fmla="*/ 115 w 510"/>
                <a:gd name="T1" fmla="*/ 57 h 509"/>
                <a:gd name="T2" fmla="*/ 107 w 510"/>
                <a:gd name="T3" fmla="*/ 85 h 509"/>
                <a:gd name="T4" fmla="*/ 86 w 510"/>
                <a:gd name="T5" fmla="*/ 106 h 509"/>
                <a:gd name="T6" fmla="*/ 57 w 510"/>
                <a:gd name="T7" fmla="*/ 114 h 509"/>
                <a:gd name="T8" fmla="*/ 29 w 510"/>
                <a:gd name="T9" fmla="*/ 106 h 509"/>
                <a:gd name="T10" fmla="*/ 8 w 510"/>
                <a:gd name="T11" fmla="*/ 85 h 509"/>
                <a:gd name="T12" fmla="*/ 0 w 510"/>
                <a:gd name="T13" fmla="*/ 57 h 509"/>
                <a:gd name="T14" fmla="*/ 8 w 510"/>
                <a:gd name="T15" fmla="*/ 28 h 509"/>
                <a:gd name="T16" fmla="*/ 29 w 510"/>
                <a:gd name="T17" fmla="*/ 8 h 509"/>
                <a:gd name="T18" fmla="*/ 57 w 510"/>
                <a:gd name="T19" fmla="*/ 0 h 509"/>
                <a:gd name="T20" fmla="*/ 86 w 510"/>
                <a:gd name="T21" fmla="*/ 8 h 509"/>
                <a:gd name="T22" fmla="*/ 107 w 510"/>
                <a:gd name="T23" fmla="*/ 28 h 509"/>
                <a:gd name="T24" fmla="*/ 115 w 510"/>
                <a:gd name="T25" fmla="*/ 57 h 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0" h="509">
                  <a:moveTo>
                    <a:pt x="509" y="254"/>
                  </a:moveTo>
                  <a:cubicBezTo>
                    <a:pt x="509" y="301"/>
                    <a:pt x="498" y="341"/>
                    <a:pt x="475" y="381"/>
                  </a:cubicBezTo>
                  <a:cubicBezTo>
                    <a:pt x="451" y="422"/>
                    <a:pt x="422" y="451"/>
                    <a:pt x="382" y="474"/>
                  </a:cubicBezTo>
                  <a:cubicBezTo>
                    <a:pt x="341" y="498"/>
                    <a:pt x="300" y="508"/>
                    <a:pt x="254" y="508"/>
                  </a:cubicBezTo>
                  <a:cubicBezTo>
                    <a:pt x="207" y="508"/>
                    <a:pt x="167" y="498"/>
                    <a:pt x="127" y="474"/>
                  </a:cubicBezTo>
                  <a:cubicBezTo>
                    <a:pt x="86" y="451"/>
                    <a:pt x="57" y="422"/>
                    <a:pt x="34" y="381"/>
                  </a:cubicBezTo>
                  <a:cubicBezTo>
                    <a:pt x="10" y="341"/>
                    <a:pt x="0" y="301"/>
                    <a:pt x="0" y="254"/>
                  </a:cubicBezTo>
                  <a:cubicBezTo>
                    <a:pt x="0" y="207"/>
                    <a:pt x="10" y="168"/>
                    <a:pt x="34" y="127"/>
                  </a:cubicBezTo>
                  <a:cubicBezTo>
                    <a:pt x="57" y="87"/>
                    <a:pt x="86" y="58"/>
                    <a:pt x="127" y="34"/>
                  </a:cubicBezTo>
                  <a:cubicBezTo>
                    <a:pt x="167" y="11"/>
                    <a:pt x="208" y="0"/>
                    <a:pt x="254" y="0"/>
                  </a:cubicBezTo>
                  <a:cubicBezTo>
                    <a:pt x="301" y="0"/>
                    <a:pt x="341" y="11"/>
                    <a:pt x="382" y="34"/>
                  </a:cubicBezTo>
                  <a:cubicBezTo>
                    <a:pt x="422" y="58"/>
                    <a:pt x="451" y="87"/>
                    <a:pt x="475" y="127"/>
                  </a:cubicBezTo>
                  <a:cubicBezTo>
                    <a:pt x="498" y="168"/>
                    <a:pt x="509" y="207"/>
                    <a:pt x="509" y="2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6" name="Freeform 69"/>
            <p:cNvSpPr>
              <a:spLocks noChangeArrowheads="1"/>
            </p:cNvSpPr>
            <p:nvPr/>
          </p:nvSpPr>
          <p:spPr bwMode="auto">
            <a:xfrm>
              <a:off x="4731" y="3045"/>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5" y="1280"/>
                    <a:pt x="574" y="1242"/>
                    <a:pt x="535" y="1174"/>
                  </a:cubicBezTo>
                  <a:lnTo>
                    <a:pt x="58" y="349"/>
                  </a:lnTo>
                  <a:cubicBezTo>
                    <a:pt x="0" y="247"/>
                    <a:pt x="34" y="117"/>
                    <a:pt x="136" y="59"/>
                  </a:cubicBezTo>
                  <a:cubicBezTo>
                    <a:pt x="237" y="0"/>
                    <a:pt x="367" y="35"/>
                    <a:pt x="425" y="137"/>
                  </a:cubicBezTo>
                  <a:lnTo>
                    <a:pt x="902" y="962"/>
                  </a:lnTo>
                  <a:cubicBezTo>
                    <a:pt x="961" y="1064"/>
                    <a:pt x="926" y="1193"/>
                    <a:pt x="825" y="1252"/>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7" name="Freeform 70"/>
            <p:cNvSpPr>
              <a:spLocks noChangeArrowheads="1"/>
            </p:cNvSpPr>
            <p:nvPr/>
          </p:nvSpPr>
          <p:spPr bwMode="auto">
            <a:xfrm>
              <a:off x="4305" y="2926"/>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30"/>
                    <a:pt x="0" y="212"/>
                  </a:cubicBezTo>
                  <a:cubicBezTo>
                    <a:pt x="0" y="95"/>
                    <a:pt x="94" y="0"/>
                    <a:pt x="212" y="0"/>
                  </a:cubicBezTo>
                  <a:lnTo>
                    <a:pt x="1165" y="0"/>
                  </a:lnTo>
                  <a:cubicBezTo>
                    <a:pt x="1282" y="0"/>
                    <a:pt x="1377" y="95"/>
                    <a:pt x="1377" y="212"/>
                  </a:cubicBezTo>
                  <a:cubicBezTo>
                    <a:pt x="1377" y="330"/>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8" name="Freeform 71"/>
            <p:cNvSpPr>
              <a:spLocks noChangeArrowheads="1"/>
            </p:cNvSpPr>
            <p:nvPr/>
          </p:nvSpPr>
          <p:spPr bwMode="auto">
            <a:xfrm>
              <a:off x="3973" y="3044"/>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0"/>
                    <a:pt x="136" y="1251"/>
                  </a:cubicBezTo>
                  <a:cubicBezTo>
                    <a:pt x="34" y="1193"/>
                    <a:pt x="0" y="1063"/>
                    <a:pt x="58" y="962"/>
                  </a:cubicBezTo>
                  <a:lnTo>
                    <a:pt x="535" y="136"/>
                  </a:lnTo>
                  <a:cubicBezTo>
                    <a:pt x="593" y="34"/>
                    <a:pt x="723" y="0"/>
                    <a:pt x="825" y="58"/>
                  </a:cubicBezTo>
                  <a:cubicBezTo>
                    <a:pt x="926" y="117"/>
                    <a:pt x="961" y="246"/>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9" name="Freeform 72"/>
            <p:cNvSpPr>
              <a:spLocks noChangeArrowheads="1"/>
            </p:cNvSpPr>
            <p:nvPr/>
          </p:nvSpPr>
          <p:spPr bwMode="auto">
            <a:xfrm>
              <a:off x="3720" y="3044"/>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8"/>
                  </a:lnTo>
                  <a:cubicBezTo>
                    <a:pt x="0" y="246"/>
                    <a:pt x="34" y="117"/>
                    <a:pt x="136" y="58"/>
                  </a:cubicBezTo>
                  <a:cubicBezTo>
                    <a:pt x="237" y="0"/>
                    <a:pt x="367" y="34"/>
                    <a:pt x="425" y="136"/>
                  </a:cubicBezTo>
                  <a:lnTo>
                    <a:pt x="902" y="962"/>
                  </a:lnTo>
                  <a:cubicBezTo>
                    <a:pt x="961" y="1063"/>
                    <a:pt x="926" y="1193"/>
                    <a:pt x="825" y="1251"/>
                  </a:cubicBezTo>
                  <a:cubicBezTo>
                    <a:pt x="791" y="1270"/>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0" name="Freeform 73"/>
            <p:cNvSpPr>
              <a:spLocks noChangeArrowheads="1"/>
            </p:cNvSpPr>
            <p:nvPr/>
          </p:nvSpPr>
          <p:spPr bwMode="auto">
            <a:xfrm>
              <a:off x="3468" y="3044"/>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0"/>
                    <a:pt x="136" y="1251"/>
                  </a:cubicBezTo>
                  <a:cubicBezTo>
                    <a:pt x="34" y="1193"/>
                    <a:pt x="0" y="1063"/>
                    <a:pt x="58" y="962"/>
                  </a:cubicBezTo>
                  <a:lnTo>
                    <a:pt x="535" y="136"/>
                  </a:lnTo>
                  <a:cubicBezTo>
                    <a:pt x="593" y="34"/>
                    <a:pt x="723" y="0"/>
                    <a:pt x="825" y="58"/>
                  </a:cubicBezTo>
                  <a:cubicBezTo>
                    <a:pt x="926" y="117"/>
                    <a:pt x="961" y="246"/>
                    <a:pt x="902" y="348"/>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1" name="Freeform 74"/>
            <p:cNvSpPr>
              <a:spLocks noChangeArrowheads="1"/>
            </p:cNvSpPr>
            <p:nvPr/>
          </p:nvSpPr>
          <p:spPr bwMode="auto">
            <a:xfrm>
              <a:off x="3215" y="3044"/>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8"/>
                  </a:lnTo>
                  <a:cubicBezTo>
                    <a:pt x="0" y="246"/>
                    <a:pt x="35" y="117"/>
                    <a:pt x="136" y="58"/>
                  </a:cubicBezTo>
                  <a:cubicBezTo>
                    <a:pt x="237" y="0"/>
                    <a:pt x="367" y="34"/>
                    <a:pt x="426" y="136"/>
                  </a:cubicBezTo>
                  <a:lnTo>
                    <a:pt x="902" y="962"/>
                  </a:lnTo>
                  <a:cubicBezTo>
                    <a:pt x="961" y="1063"/>
                    <a:pt x="926" y="1193"/>
                    <a:pt x="825" y="1251"/>
                  </a:cubicBezTo>
                  <a:cubicBezTo>
                    <a:pt x="791" y="1270"/>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2" name="Freeform 75"/>
            <p:cNvSpPr>
              <a:spLocks noChangeArrowheads="1"/>
            </p:cNvSpPr>
            <p:nvPr/>
          </p:nvSpPr>
          <p:spPr bwMode="auto">
            <a:xfrm>
              <a:off x="4557" y="3364"/>
              <a:ext cx="312" cy="95"/>
            </a:xfrm>
            <a:custGeom>
              <a:avLst/>
              <a:gdLst>
                <a:gd name="T0" fmla="*/ 264 w 1379"/>
                <a:gd name="T1" fmla="*/ 95 h 425"/>
                <a:gd name="T2" fmla="*/ 48 w 1379"/>
                <a:gd name="T3" fmla="*/ 95 h 425"/>
                <a:gd name="T4" fmla="*/ 0 w 1379"/>
                <a:gd name="T5" fmla="*/ 47 h 425"/>
                <a:gd name="T6" fmla="*/ 48 w 1379"/>
                <a:gd name="T7" fmla="*/ 0 h 425"/>
                <a:gd name="T8" fmla="*/ 264 w 1379"/>
                <a:gd name="T9" fmla="*/ 0 h 425"/>
                <a:gd name="T10" fmla="*/ 312 w 1379"/>
                <a:gd name="T11" fmla="*/ 47 h 425"/>
                <a:gd name="T12" fmla="*/ 264 w 1379"/>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9" h="425">
                  <a:moveTo>
                    <a:pt x="1166" y="424"/>
                  </a:moveTo>
                  <a:lnTo>
                    <a:pt x="212" y="424"/>
                  </a:lnTo>
                  <a:cubicBezTo>
                    <a:pt x="95" y="424"/>
                    <a:pt x="0" y="329"/>
                    <a:pt x="0" y="212"/>
                  </a:cubicBezTo>
                  <a:cubicBezTo>
                    <a:pt x="0" y="95"/>
                    <a:pt x="95" y="0"/>
                    <a:pt x="212" y="0"/>
                  </a:cubicBezTo>
                  <a:lnTo>
                    <a:pt x="1166" y="0"/>
                  </a:lnTo>
                  <a:cubicBezTo>
                    <a:pt x="1283" y="0"/>
                    <a:pt x="1378" y="95"/>
                    <a:pt x="1378" y="212"/>
                  </a:cubicBezTo>
                  <a:cubicBezTo>
                    <a:pt x="1378" y="329"/>
                    <a:pt x="1283" y="424"/>
                    <a:pt x="1166"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3" name="Freeform 76"/>
            <p:cNvSpPr>
              <a:spLocks noChangeArrowheads="1"/>
            </p:cNvSpPr>
            <p:nvPr/>
          </p:nvSpPr>
          <p:spPr bwMode="auto">
            <a:xfrm>
              <a:off x="4052" y="3364"/>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29"/>
                    <a:pt x="0" y="212"/>
                  </a:cubicBezTo>
                  <a:cubicBezTo>
                    <a:pt x="0" y="95"/>
                    <a:pt x="94"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4" name="Freeform 77"/>
            <p:cNvSpPr>
              <a:spLocks noChangeArrowheads="1"/>
            </p:cNvSpPr>
            <p:nvPr/>
          </p:nvSpPr>
          <p:spPr bwMode="auto">
            <a:xfrm>
              <a:off x="4478" y="3045"/>
              <a:ext cx="217" cy="289"/>
            </a:xfrm>
            <a:custGeom>
              <a:avLst/>
              <a:gdLst>
                <a:gd name="T0" fmla="*/ 55 w 962"/>
                <a:gd name="T1" fmla="*/ 289 h 1281"/>
                <a:gd name="T2" fmla="*/ 31 w 962"/>
                <a:gd name="T3" fmla="*/ 282 h 1281"/>
                <a:gd name="T4" fmla="*/ 13 w 962"/>
                <a:gd name="T5" fmla="*/ 217 h 1281"/>
                <a:gd name="T6" fmla="*/ 121 w 962"/>
                <a:gd name="T7" fmla="*/ 31 h 1281"/>
                <a:gd name="T8" fmla="*/ 186 w 962"/>
                <a:gd name="T9" fmla="*/ 13 h 1281"/>
                <a:gd name="T10" fmla="*/ 203 w 962"/>
                <a:gd name="T11" fmla="*/ 79 h 1281"/>
                <a:gd name="T12" fmla="*/ 96 w 962"/>
                <a:gd name="T13" fmla="*/ 265 h 1281"/>
                <a:gd name="T14" fmla="*/ 55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242" y="1280"/>
                  </a:moveTo>
                  <a:cubicBezTo>
                    <a:pt x="206" y="1280"/>
                    <a:pt x="169" y="1271"/>
                    <a:pt x="136" y="1252"/>
                  </a:cubicBezTo>
                  <a:cubicBezTo>
                    <a:pt x="34" y="1193"/>
                    <a:pt x="0" y="1064"/>
                    <a:pt x="58" y="962"/>
                  </a:cubicBezTo>
                  <a:lnTo>
                    <a:pt x="535" y="137"/>
                  </a:lnTo>
                  <a:cubicBezTo>
                    <a:pt x="593" y="35"/>
                    <a:pt x="723" y="0"/>
                    <a:pt x="825" y="59"/>
                  </a:cubicBezTo>
                  <a:cubicBezTo>
                    <a:pt x="926" y="117"/>
                    <a:pt x="961" y="247"/>
                    <a:pt x="902" y="349"/>
                  </a:cubicBezTo>
                  <a:lnTo>
                    <a:pt x="425" y="1174"/>
                  </a:lnTo>
                  <a:cubicBezTo>
                    <a:pt x="386" y="1242"/>
                    <a:pt x="315" y="1280"/>
                    <a:pt x="242"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5" name="Freeform 78"/>
            <p:cNvSpPr>
              <a:spLocks noChangeArrowheads="1"/>
            </p:cNvSpPr>
            <p:nvPr/>
          </p:nvSpPr>
          <p:spPr bwMode="auto">
            <a:xfrm>
              <a:off x="4225" y="3045"/>
              <a:ext cx="217" cy="289"/>
            </a:xfrm>
            <a:custGeom>
              <a:avLst/>
              <a:gdLst>
                <a:gd name="T0" fmla="*/ 162 w 962"/>
                <a:gd name="T1" fmla="*/ 289 h 1281"/>
                <a:gd name="T2" fmla="*/ 121 w 962"/>
                <a:gd name="T3" fmla="*/ 265 h 1281"/>
                <a:gd name="T4" fmla="*/ 13 w 962"/>
                <a:gd name="T5" fmla="*/ 79 h 1281"/>
                <a:gd name="T6" fmla="*/ 31 w 962"/>
                <a:gd name="T7" fmla="*/ 13 h 1281"/>
                <a:gd name="T8" fmla="*/ 96 w 962"/>
                <a:gd name="T9" fmla="*/ 31 h 1281"/>
                <a:gd name="T10" fmla="*/ 203 w 962"/>
                <a:gd name="T11" fmla="*/ 217 h 1281"/>
                <a:gd name="T12" fmla="*/ 186 w 962"/>
                <a:gd name="T13" fmla="*/ 282 h 1281"/>
                <a:gd name="T14" fmla="*/ 162 w 962"/>
                <a:gd name="T15" fmla="*/ 289 h 12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2" h="1281">
                  <a:moveTo>
                    <a:pt x="719" y="1280"/>
                  </a:moveTo>
                  <a:cubicBezTo>
                    <a:pt x="646" y="1280"/>
                    <a:pt x="574" y="1242"/>
                    <a:pt x="535" y="1174"/>
                  </a:cubicBezTo>
                  <a:lnTo>
                    <a:pt x="58" y="349"/>
                  </a:lnTo>
                  <a:cubicBezTo>
                    <a:pt x="0" y="247"/>
                    <a:pt x="34" y="117"/>
                    <a:pt x="136" y="59"/>
                  </a:cubicBezTo>
                  <a:cubicBezTo>
                    <a:pt x="237" y="0"/>
                    <a:pt x="367" y="35"/>
                    <a:pt x="425" y="137"/>
                  </a:cubicBezTo>
                  <a:lnTo>
                    <a:pt x="902" y="962"/>
                  </a:lnTo>
                  <a:cubicBezTo>
                    <a:pt x="961" y="1064"/>
                    <a:pt x="926" y="1193"/>
                    <a:pt x="825" y="1252"/>
                  </a:cubicBezTo>
                  <a:cubicBezTo>
                    <a:pt x="791" y="1271"/>
                    <a:pt x="755" y="1280"/>
                    <a:pt x="719" y="128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6" name="Freeform 79"/>
            <p:cNvSpPr>
              <a:spLocks noChangeArrowheads="1"/>
            </p:cNvSpPr>
            <p:nvPr/>
          </p:nvSpPr>
          <p:spPr bwMode="auto">
            <a:xfrm>
              <a:off x="3294" y="2925"/>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29"/>
                    <a:pt x="0" y="212"/>
                  </a:cubicBezTo>
                  <a:cubicBezTo>
                    <a:pt x="0" y="95"/>
                    <a:pt x="94"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7" name="Freeform 80"/>
            <p:cNvSpPr>
              <a:spLocks noChangeArrowheads="1"/>
            </p:cNvSpPr>
            <p:nvPr/>
          </p:nvSpPr>
          <p:spPr bwMode="auto">
            <a:xfrm>
              <a:off x="2789" y="2925"/>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4" y="424"/>
                    <a:pt x="0" y="329"/>
                    <a:pt x="0" y="212"/>
                  </a:cubicBezTo>
                  <a:cubicBezTo>
                    <a:pt x="0" y="95"/>
                    <a:pt x="94"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8" name="Freeform 81"/>
            <p:cNvSpPr>
              <a:spLocks noChangeArrowheads="1"/>
            </p:cNvSpPr>
            <p:nvPr/>
          </p:nvSpPr>
          <p:spPr bwMode="auto">
            <a:xfrm>
              <a:off x="2284" y="2925"/>
              <a:ext cx="311" cy="95"/>
            </a:xfrm>
            <a:custGeom>
              <a:avLst/>
              <a:gdLst>
                <a:gd name="T0" fmla="*/ 263 w 1378"/>
                <a:gd name="T1" fmla="*/ 95 h 425"/>
                <a:gd name="T2" fmla="*/ 48 w 1378"/>
                <a:gd name="T3" fmla="*/ 95 h 425"/>
                <a:gd name="T4" fmla="*/ 0 w 1378"/>
                <a:gd name="T5" fmla="*/ 47 h 425"/>
                <a:gd name="T6" fmla="*/ 48 w 1378"/>
                <a:gd name="T7" fmla="*/ 0 h 425"/>
                <a:gd name="T8" fmla="*/ 263 w 1378"/>
                <a:gd name="T9" fmla="*/ 0 h 425"/>
                <a:gd name="T10" fmla="*/ 311 w 1378"/>
                <a:gd name="T11" fmla="*/ 47 h 425"/>
                <a:gd name="T12" fmla="*/ 263 w 1378"/>
                <a:gd name="T13" fmla="*/ 95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8" h="425">
                  <a:moveTo>
                    <a:pt x="1165" y="424"/>
                  </a:moveTo>
                  <a:lnTo>
                    <a:pt x="212" y="424"/>
                  </a:lnTo>
                  <a:cubicBezTo>
                    <a:pt x="95" y="424"/>
                    <a:pt x="0" y="329"/>
                    <a:pt x="0" y="212"/>
                  </a:cubicBezTo>
                  <a:cubicBezTo>
                    <a:pt x="0" y="95"/>
                    <a:pt x="95" y="0"/>
                    <a:pt x="212" y="0"/>
                  </a:cubicBezTo>
                  <a:lnTo>
                    <a:pt x="1165" y="0"/>
                  </a:lnTo>
                  <a:cubicBezTo>
                    <a:pt x="1282" y="0"/>
                    <a:pt x="1377" y="95"/>
                    <a:pt x="1377" y="212"/>
                  </a:cubicBezTo>
                  <a:cubicBezTo>
                    <a:pt x="1377" y="329"/>
                    <a:pt x="1282" y="424"/>
                    <a:pt x="1165" y="42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92" name="Group 1"/>
          <p:cNvGrpSpPr>
            <a:grpSpLocks/>
          </p:cNvGrpSpPr>
          <p:nvPr userDrawn="1"/>
        </p:nvGrpSpPr>
        <p:grpSpPr bwMode="auto">
          <a:xfrm>
            <a:off x="6490220" y="5418645"/>
            <a:ext cx="1857567" cy="455900"/>
            <a:chOff x="2067" y="2109"/>
            <a:chExt cx="2461" cy="604"/>
          </a:xfrm>
          <a:solidFill>
            <a:schemeClr val="bg1"/>
          </a:solidFill>
        </p:grpSpPr>
        <p:sp>
          <p:nvSpPr>
            <p:cNvPr id="93"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94"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4095808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pattern2">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19576"/>
            <a:ext cx="7743825" cy="803562"/>
          </a:xfrm>
        </p:spPr>
        <p:txBody>
          <a:bodyPr/>
          <a:lstStyle>
            <a:lvl1pPr>
              <a:defRPr>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457201" y="5364159"/>
            <a:ext cx="5638800" cy="543738"/>
          </a:xfrm>
        </p:spPr>
        <p:txBody>
          <a:bodyPr anchor="b"/>
          <a:lstStyle>
            <a:lvl1pPr marL="0" indent="0" algn="l">
              <a:spcAft>
                <a:spcPts val="0"/>
              </a:spcAft>
              <a:buNone/>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1"/>
          <p:cNvGrpSpPr>
            <a:grpSpLocks/>
          </p:cNvGrpSpPr>
          <p:nvPr userDrawn="1"/>
        </p:nvGrpSpPr>
        <p:grpSpPr bwMode="auto">
          <a:xfrm>
            <a:off x="1586" y="353916"/>
            <a:ext cx="7528767" cy="2276140"/>
            <a:chOff x="927" y="1022"/>
            <a:chExt cx="3784" cy="1144"/>
          </a:xfrm>
        </p:grpSpPr>
        <p:sp>
          <p:nvSpPr>
            <p:cNvPr id="8" name="Freeform 2"/>
            <p:cNvSpPr>
              <a:spLocks noChangeArrowheads="1"/>
            </p:cNvSpPr>
            <p:nvPr/>
          </p:nvSpPr>
          <p:spPr bwMode="auto">
            <a:xfrm>
              <a:off x="1701" y="1177"/>
              <a:ext cx="2335" cy="91"/>
            </a:xfrm>
            <a:custGeom>
              <a:avLst/>
              <a:gdLst>
                <a:gd name="T0" fmla="*/ 2289 w 10303"/>
                <a:gd name="T1" fmla="*/ 91 h 406"/>
                <a:gd name="T2" fmla="*/ 46 w 10303"/>
                <a:gd name="T3" fmla="*/ 91 h 406"/>
                <a:gd name="T4" fmla="*/ 0 w 10303"/>
                <a:gd name="T5" fmla="*/ 46 h 406"/>
                <a:gd name="T6" fmla="*/ 46 w 10303"/>
                <a:gd name="T7" fmla="*/ 0 h 406"/>
                <a:gd name="T8" fmla="*/ 2289 w 10303"/>
                <a:gd name="T9" fmla="*/ 0 h 406"/>
                <a:gd name="T10" fmla="*/ 2335 w 10303"/>
                <a:gd name="T11" fmla="*/ 46 h 406"/>
                <a:gd name="T12" fmla="*/ 2289 w 10303"/>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03" h="406">
                  <a:moveTo>
                    <a:pt x="10099" y="405"/>
                  </a:moveTo>
                  <a:lnTo>
                    <a:pt x="203" y="405"/>
                  </a:lnTo>
                  <a:cubicBezTo>
                    <a:pt x="91" y="405"/>
                    <a:pt x="0" y="315"/>
                    <a:pt x="0" y="203"/>
                  </a:cubicBezTo>
                  <a:cubicBezTo>
                    <a:pt x="0" y="91"/>
                    <a:pt x="91" y="0"/>
                    <a:pt x="203" y="0"/>
                  </a:cubicBezTo>
                  <a:lnTo>
                    <a:pt x="10099" y="0"/>
                  </a:lnTo>
                  <a:cubicBezTo>
                    <a:pt x="10211" y="0"/>
                    <a:pt x="10302" y="91"/>
                    <a:pt x="10302" y="203"/>
                  </a:cubicBezTo>
                  <a:cubicBezTo>
                    <a:pt x="10302" y="315"/>
                    <a:pt x="10211" y="405"/>
                    <a:pt x="10099"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9" name="Freeform 3"/>
            <p:cNvSpPr>
              <a:spLocks noChangeArrowheads="1"/>
            </p:cNvSpPr>
            <p:nvPr/>
          </p:nvSpPr>
          <p:spPr bwMode="auto">
            <a:xfrm>
              <a:off x="927" y="1177"/>
              <a:ext cx="603" cy="91"/>
            </a:xfrm>
            <a:custGeom>
              <a:avLst/>
              <a:gdLst>
                <a:gd name="T0" fmla="*/ 0 w 2663"/>
                <a:gd name="T1" fmla="*/ 0 h 406"/>
                <a:gd name="T2" fmla="*/ 557 w 2663"/>
                <a:gd name="T3" fmla="*/ 0 h 406"/>
                <a:gd name="T4" fmla="*/ 603 w 2663"/>
                <a:gd name="T5" fmla="*/ 46 h 406"/>
                <a:gd name="T6" fmla="*/ 557 w 2663"/>
                <a:gd name="T7" fmla="*/ 91 h 406"/>
                <a:gd name="T8" fmla="*/ 0 w 2663"/>
                <a:gd name="T9" fmla="*/ 91 h 406"/>
                <a:gd name="T10" fmla="*/ 0 w 2663"/>
                <a:gd name="T11" fmla="*/ 0 h 4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63" h="406">
                  <a:moveTo>
                    <a:pt x="0" y="0"/>
                  </a:moveTo>
                  <a:lnTo>
                    <a:pt x="2459" y="0"/>
                  </a:lnTo>
                  <a:cubicBezTo>
                    <a:pt x="2571" y="0"/>
                    <a:pt x="2662" y="91"/>
                    <a:pt x="2662" y="203"/>
                  </a:cubicBezTo>
                  <a:cubicBezTo>
                    <a:pt x="2662" y="315"/>
                    <a:pt x="2571" y="405"/>
                    <a:pt x="2459" y="405"/>
                  </a:cubicBezTo>
                  <a:lnTo>
                    <a:pt x="0" y="405"/>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4"/>
            <p:cNvSpPr>
              <a:spLocks noChangeArrowheads="1"/>
            </p:cNvSpPr>
            <p:nvPr/>
          </p:nvSpPr>
          <p:spPr bwMode="auto">
            <a:xfrm>
              <a:off x="2566" y="1029"/>
              <a:ext cx="273" cy="91"/>
            </a:xfrm>
            <a:custGeom>
              <a:avLst/>
              <a:gdLst>
                <a:gd name="T0" fmla="*/ 227 w 1208"/>
                <a:gd name="T1" fmla="*/ 91 h 406"/>
                <a:gd name="T2" fmla="*/ 46 w 1208"/>
                <a:gd name="T3" fmla="*/ 91 h 406"/>
                <a:gd name="T4" fmla="*/ 0 w 1208"/>
                <a:gd name="T5" fmla="*/ 46 h 406"/>
                <a:gd name="T6" fmla="*/ 46 w 1208"/>
                <a:gd name="T7" fmla="*/ 0 h 406"/>
                <a:gd name="T8" fmla="*/ 227 w 1208"/>
                <a:gd name="T9" fmla="*/ 0 h 406"/>
                <a:gd name="T10" fmla="*/ 273 w 1208"/>
                <a:gd name="T11" fmla="*/ 46 h 406"/>
                <a:gd name="T12" fmla="*/ 227 w 1208"/>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406">
                  <a:moveTo>
                    <a:pt x="1004" y="405"/>
                  </a:moveTo>
                  <a:lnTo>
                    <a:pt x="203" y="405"/>
                  </a:lnTo>
                  <a:cubicBezTo>
                    <a:pt x="91" y="405"/>
                    <a:pt x="0" y="314"/>
                    <a:pt x="0" y="203"/>
                  </a:cubicBezTo>
                  <a:cubicBezTo>
                    <a:pt x="0" y="91"/>
                    <a:pt x="91" y="0"/>
                    <a:pt x="203" y="0"/>
                  </a:cubicBezTo>
                  <a:lnTo>
                    <a:pt x="1004" y="0"/>
                  </a:lnTo>
                  <a:cubicBezTo>
                    <a:pt x="1116" y="0"/>
                    <a:pt x="1207" y="91"/>
                    <a:pt x="1207" y="203"/>
                  </a:cubicBezTo>
                  <a:cubicBezTo>
                    <a:pt x="1207" y="314"/>
                    <a:pt x="1116" y="405"/>
                    <a:pt x="1004"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5"/>
            <p:cNvSpPr>
              <a:spLocks noChangeArrowheads="1"/>
            </p:cNvSpPr>
            <p:nvPr/>
          </p:nvSpPr>
          <p:spPr bwMode="auto">
            <a:xfrm>
              <a:off x="3019" y="1029"/>
              <a:ext cx="1518" cy="91"/>
            </a:xfrm>
            <a:custGeom>
              <a:avLst/>
              <a:gdLst>
                <a:gd name="T0" fmla="*/ 1472 w 6699"/>
                <a:gd name="T1" fmla="*/ 91 h 406"/>
                <a:gd name="T2" fmla="*/ 46 w 6699"/>
                <a:gd name="T3" fmla="*/ 91 h 406"/>
                <a:gd name="T4" fmla="*/ 0 w 6699"/>
                <a:gd name="T5" fmla="*/ 46 h 406"/>
                <a:gd name="T6" fmla="*/ 46 w 6699"/>
                <a:gd name="T7" fmla="*/ 0 h 406"/>
                <a:gd name="T8" fmla="*/ 1472 w 6699"/>
                <a:gd name="T9" fmla="*/ 0 h 406"/>
                <a:gd name="T10" fmla="*/ 1518 w 6699"/>
                <a:gd name="T11" fmla="*/ 46 h 406"/>
                <a:gd name="T12" fmla="*/ 1472 w 6699"/>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99" h="406">
                  <a:moveTo>
                    <a:pt x="6495" y="405"/>
                  </a:moveTo>
                  <a:lnTo>
                    <a:pt x="203" y="405"/>
                  </a:lnTo>
                  <a:cubicBezTo>
                    <a:pt x="91" y="405"/>
                    <a:pt x="0" y="314"/>
                    <a:pt x="0" y="203"/>
                  </a:cubicBezTo>
                  <a:cubicBezTo>
                    <a:pt x="0" y="91"/>
                    <a:pt x="91" y="0"/>
                    <a:pt x="203" y="0"/>
                  </a:cubicBezTo>
                  <a:lnTo>
                    <a:pt x="6495" y="0"/>
                  </a:lnTo>
                  <a:cubicBezTo>
                    <a:pt x="6607" y="0"/>
                    <a:pt x="6698" y="91"/>
                    <a:pt x="6698" y="203"/>
                  </a:cubicBezTo>
                  <a:cubicBezTo>
                    <a:pt x="6698" y="314"/>
                    <a:pt x="6607" y="405"/>
                    <a:pt x="6495"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6"/>
            <p:cNvSpPr>
              <a:spLocks noChangeArrowheads="1"/>
            </p:cNvSpPr>
            <p:nvPr/>
          </p:nvSpPr>
          <p:spPr bwMode="auto">
            <a:xfrm>
              <a:off x="927" y="1029"/>
              <a:ext cx="1459" cy="91"/>
            </a:xfrm>
            <a:custGeom>
              <a:avLst/>
              <a:gdLst>
                <a:gd name="T0" fmla="*/ 0 w 6438"/>
                <a:gd name="T1" fmla="*/ 0 h 406"/>
                <a:gd name="T2" fmla="*/ 1413 w 6438"/>
                <a:gd name="T3" fmla="*/ 0 h 406"/>
                <a:gd name="T4" fmla="*/ 1459 w 6438"/>
                <a:gd name="T5" fmla="*/ 46 h 406"/>
                <a:gd name="T6" fmla="*/ 1413 w 6438"/>
                <a:gd name="T7" fmla="*/ 91 h 406"/>
                <a:gd name="T8" fmla="*/ 0 w 6438"/>
                <a:gd name="T9" fmla="*/ 91 h 406"/>
                <a:gd name="T10" fmla="*/ 0 w 6438"/>
                <a:gd name="T11" fmla="*/ 0 h 4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38" h="406">
                  <a:moveTo>
                    <a:pt x="0" y="0"/>
                  </a:moveTo>
                  <a:lnTo>
                    <a:pt x="6234" y="0"/>
                  </a:lnTo>
                  <a:cubicBezTo>
                    <a:pt x="6346" y="0"/>
                    <a:pt x="6437" y="91"/>
                    <a:pt x="6437" y="203"/>
                  </a:cubicBezTo>
                  <a:cubicBezTo>
                    <a:pt x="6437" y="314"/>
                    <a:pt x="6346" y="405"/>
                    <a:pt x="6234" y="405"/>
                  </a:cubicBezTo>
                  <a:lnTo>
                    <a:pt x="0" y="405"/>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7"/>
            <p:cNvSpPr>
              <a:spLocks noChangeArrowheads="1"/>
            </p:cNvSpPr>
            <p:nvPr/>
          </p:nvSpPr>
          <p:spPr bwMode="auto">
            <a:xfrm>
              <a:off x="3721" y="1462"/>
              <a:ext cx="109" cy="110"/>
            </a:xfrm>
            <a:custGeom>
              <a:avLst/>
              <a:gdLst>
                <a:gd name="T0" fmla="*/ 109 w 487"/>
                <a:gd name="T1" fmla="*/ 55 h 488"/>
                <a:gd name="T2" fmla="*/ 54 w 487"/>
                <a:gd name="T3" fmla="*/ 110 h 488"/>
                <a:gd name="T4" fmla="*/ 0 w 487"/>
                <a:gd name="T5" fmla="*/ 55 h 488"/>
                <a:gd name="T6" fmla="*/ 54 w 487"/>
                <a:gd name="T7" fmla="*/ 0 h 488"/>
                <a:gd name="T8" fmla="*/ 109 w 487"/>
                <a:gd name="T9" fmla="*/ 55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488">
                  <a:moveTo>
                    <a:pt x="486" y="244"/>
                  </a:moveTo>
                  <a:cubicBezTo>
                    <a:pt x="486" y="378"/>
                    <a:pt x="377" y="487"/>
                    <a:pt x="243" y="487"/>
                  </a:cubicBezTo>
                  <a:cubicBezTo>
                    <a:pt x="109" y="487"/>
                    <a:pt x="0" y="378"/>
                    <a:pt x="0" y="244"/>
                  </a:cubicBezTo>
                  <a:cubicBezTo>
                    <a:pt x="0" y="109"/>
                    <a:pt x="109" y="0"/>
                    <a:pt x="243" y="0"/>
                  </a:cubicBezTo>
                  <a:cubicBezTo>
                    <a:pt x="377" y="0"/>
                    <a:pt x="486" y="109"/>
                    <a:pt x="486" y="24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8"/>
            <p:cNvSpPr>
              <a:spLocks noChangeArrowheads="1"/>
            </p:cNvSpPr>
            <p:nvPr/>
          </p:nvSpPr>
          <p:spPr bwMode="auto">
            <a:xfrm>
              <a:off x="3869" y="1475"/>
              <a:ext cx="819" cy="91"/>
            </a:xfrm>
            <a:custGeom>
              <a:avLst/>
              <a:gdLst>
                <a:gd name="T0" fmla="*/ 773 w 3614"/>
                <a:gd name="T1" fmla="*/ 91 h 406"/>
                <a:gd name="T2" fmla="*/ 46 w 3614"/>
                <a:gd name="T3" fmla="*/ 91 h 406"/>
                <a:gd name="T4" fmla="*/ 0 w 3614"/>
                <a:gd name="T5" fmla="*/ 46 h 406"/>
                <a:gd name="T6" fmla="*/ 46 w 3614"/>
                <a:gd name="T7" fmla="*/ 0 h 406"/>
                <a:gd name="T8" fmla="*/ 773 w 3614"/>
                <a:gd name="T9" fmla="*/ 0 h 406"/>
                <a:gd name="T10" fmla="*/ 819 w 3614"/>
                <a:gd name="T11" fmla="*/ 46 h 406"/>
                <a:gd name="T12" fmla="*/ 773 w 3614"/>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14" h="406">
                  <a:moveTo>
                    <a:pt x="3411" y="405"/>
                  </a:moveTo>
                  <a:lnTo>
                    <a:pt x="203" y="405"/>
                  </a:lnTo>
                  <a:cubicBezTo>
                    <a:pt x="91" y="405"/>
                    <a:pt x="0" y="315"/>
                    <a:pt x="0" y="203"/>
                  </a:cubicBezTo>
                  <a:cubicBezTo>
                    <a:pt x="0" y="91"/>
                    <a:pt x="91" y="0"/>
                    <a:pt x="203" y="0"/>
                  </a:cubicBezTo>
                  <a:lnTo>
                    <a:pt x="3411" y="0"/>
                  </a:lnTo>
                  <a:cubicBezTo>
                    <a:pt x="3523" y="0"/>
                    <a:pt x="3613" y="91"/>
                    <a:pt x="3613" y="203"/>
                  </a:cubicBezTo>
                  <a:cubicBezTo>
                    <a:pt x="3613" y="315"/>
                    <a:pt x="3523" y="405"/>
                    <a:pt x="3411"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9"/>
            <p:cNvSpPr>
              <a:spLocks noChangeArrowheads="1"/>
            </p:cNvSpPr>
            <p:nvPr/>
          </p:nvSpPr>
          <p:spPr bwMode="auto">
            <a:xfrm>
              <a:off x="927" y="1475"/>
              <a:ext cx="2757" cy="91"/>
            </a:xfrm>
            <a:custGeom>
              <a:avLst/>
              <a:gdLst>
                <a:gd name="T0" fmla="*/ 0 w 12162"/>
                <a:gd name="T1" fmla="*/ 0 h 406"/>
                <a:gd name="T2" fmla="*/ 2711 w 12162"/>
                <a:gd name="T3" fmla="*/ 0 h 406"/>
                <a:gd name="T4" fmla="*/ 2757 w 12162"/>
                <a:gd name="T5" fmla="*/ 46 h 406"/>
                <a:gd name="T6" fmla="*/ 2711 w 12162"/>
                <a:gd name="T7" fmla="*/ 91 h 406"/>
                <a:gd name="T8" fmla="*/ 0 w 12162"/>
                <a:gd name="T9" fmla="*/ 91 h 406"/>
                <a:gd name="T10" fmla="*/ 0 w 12162"/>
                <a:gd name="T11" fmla="*/ 0 h 4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62" h="406">
                  <a:moveTo>
                    <a:pt x="0" y="0"/>
                  </a:moveTo>
                  <a:lnTo>
                    <a:pt x="11959" y="0"/>
                  </a:lnTo>
                  <a:cubicBezTo>
                    <a:pt x="12071" y="0"/>
                    <a:pt x="12161" y="91"/>
                    <a:pt x="12161" y="203"/>
                  </a:cubicBezTo>
                  <a:cubicBezTo>
                    <a:pt x="12161" y="315"/>
                    <a:pt x="12071" y="405"/>
                    <a:pt x="11959" y="405"/>
                  </a:cubicBezTo>
                  <a:lnTo>
                    <a:pt x="0" y="405"/>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7" name="Freeform 10"/>
            <p:cNvSpPr>
              <a:spLocks noChangeArrowheads="1"/>
            </p:cNvSpPr>
            <p:nvPr/>
          </p:nvSpPr>
          <p:spPr bwMode="auto">
            <a:xfrm>
              <a:off x="3130" y="1314"/>
              <a:ext cx="109" cy="109"/>
            </a:xfrm>
            <a:custGeom>
              <a:avLst/>
              <a:gdLst>
                <a:gd name="T0" fmla="*/ 0 w 486"/>
                <a:gd name="T1" fmla="*/ 54 h 487"/>
                <a:gd name="T2" fmla="*/ 55 w 486"/>
                <a:gd name="T3" fmla="*/ 0 h 487"/>
                <a:gd name="T4" fmla="*/ 109 w 486"/>
                <a:gd name="T5" fmla="*/ 54 h 487"/>
                <a:gd name="T6" fmla="*/ 55 w 486"/>
                <a:gd name="T7" fmla="*/ 109 h 487"/>
                <a:gd name="T8" fmla="*/ 0 w 486"/>
                <a:gd name="T9" fmla="*/ 54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487">
                  <a:moveTo>
                    <a:pt x="0" y="243"/>
                  </a:moveTo>
                  <a:cubicBezTo>
                    <a:pt x="0" y="109"/>
                    <a:pt x="109" y="0"/>
                    <a:pt x="243" y="0"/>
                  </a:cubicBezTo>
                  <a:cubicBezTo>
                    <a:pt x="376" y="0"/>
                    <a:pt x="485" y="109"/>
                    <a:pt x="485" y="243"/>
                  </a:cubicBezTo>
                  <a:cubicBezTo>
                    <a:pt x="485" y="378"/>
                    <a:pt x="376" y="486"/>
                    <a:pt x="243" y="486"/>
                  </a:cubicBezTo>
                  <a:cubicBezTo>
                    <a:pt x="109" y="486"/>
                    <a:pt x="0" y="378"/>
                    <a:pt x="0" y="2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8" name="Freeform 11"/>
            <p:cNvSpPr>
              <a:spLocks noChangeArrowheads="1"/>
            </p:cNvSpPr>
            <p:nvPr/>
          </p:nvSpPr>
          <p:spPr bwMode="auto">
            <a:xfrm>
              <a:off x="1943" y="1314"/>
              <a:ext cx="109" cy="109"/>
            </a:xfrm>
            <a:custGeom>
              <a:avLst/>
              <a:gdLst>
                <a:gd name="T0" fmla="*/ 0 w 487"/>
                <a:gd name="T1" fmla="*/ 54 h 487"/>
                <a:gd name="T2" fmla="*/ 54 w 487"/>
                <a:gd name="T3" fmla="*/ 0 h 487"/>
                <a:gd name="T4" fmla="*/ 109 w 487"/>
                <a:gd name="T5" fmla="*/ 54 h 487"/>
                <a:gd name="T6" fmla="*/ 54 w 487"/>
                <a:gd name="T7" fmla="*/ 109 h 487"/>
                <a:gd name="T8" fmla="*/ 0 w 487"/>
                <a:gd name="T9" fmla="*/ 54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487">
                  <a:moveTo>
                    <a:pt x="0" y="243"/>
                  </a:moveTo>
                  <a:cubicBezTo>
                    <a:pt x="0" y="109"/>
                    <a:pt x="109" y="0"/>
                    <a:pt x="243" y="0"/>
                  </a:cubicBezTo>
                  <a:cubicBezTo>
                    <a:pt x="377" y="0"/>
                    <a:pt x="486" y="109"/>
                    <a:pt x="486" y="243"/>
                  </a:cubicBezTo>
                  <a:cubicBezTo>
                    <a:pt x="486" y="378"/>
                    <a:pt x="377" y="486"/>
                    <a:pt x="243" y="486"/>
                  </a:cubicBezTo>
                  <a:cubicBezTo>
                    <a:pt x="109" y="486"/>
                    <a:pt x="0" y="378"/>
                    <a:pt x="0" y="2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12"/>
            <p:cNvSpPr>
              <a:spLocks noChangeArrowheads="1"/>
            </p:cNvSpPr>
            <p:nvPr/>
          </p:nvSpPr>
          <p:spPr bwMode="auto">
            <a:xfrm>
              <a:off x="1564" y="1172"/>
              <a:ext cx="109" cy="110"/>
            </a:xfrm>
            <a:custGeom>
              <a:avLst/>
              <a:gdLst>
                <a:gd name="T0" fmla="*/ 109 w 487"/>
                <a:gd name="T1" fmla="*/ 55 h 488"/>
                <a:gd name="T2" fmla="*/ 101 w 487"/>
                <a:gd name="T3" fmla="*/ 82 h 488"/>
                <a:gd name="T4" fmla="*/ 81 w 487"/>
                <a:gd name="T5" fmla="*/ 102 h 488"/>
                <a:gd name="T6" fmla="*/ 54 w 487"/>
                <a:gd name="T7" fmla="*/ 110 h 488"/>
                <a:gd name="T8" fmla="*/ 27 w 487"/>
                <a:gd name="T9" fmla="*/ 102 h 488"/>
                <a:gd name="T10" fmla="*/ 7 w 487"/>
                <a:gd name="T11" fmla="*/ 82 h 488"/>
                <a:gd name="T12" fmla="*/ 0 w 487"/>
                <a:gd name="T13" fmla="*/ 55 h 488"/>
                <a:gd name="T14" fmla="*/ 7 w 487"/>
                <a:gd name="T15" fmla="*/ 28 h 488"/>
                <a:gd name="T16" fmla="*/ 27 w 487"/>
                <a:gd name="T17" fmla="*/ 7 h 488"/>
                <a:gd name="T18" fmla="*/ 54 w 487"/>
                <a:gd name="T19" fmla="*/ 0 h 488"/>
                <a:gd name="T20" fmla="*/ 81 w 487"/>
                <a:gd name="T21" fmla="*/ 7 h 488"/>
                <a:gd name="T22" fmla="*/ 101 w 487"/>
                <a:gd name="T23" fmla="*/ 28 h 488"/>
                <a:gd name="T24" fmla="*/ 109 w 487"/>
                <a:gd name="T25" fmla="*/ 55 h 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7" h="488">
                  <a:moveTo>
                    <a:pt x="486" y="244"/>
                  </a:moveTo>
                  <a:cubicBezTo>
                    <a:pt x="486" y="288"/>
                    <a:pt x="475" y="326"/>
                    <a:pt x="453" y="365"/>
                  </a:cubicBezTo>
                  <a:cubicBezTo>
                    <a:pt x="430" y="404"/>
                    <a:pt x="402" y="431"/>
                    <a:pt x="364" y="454"/>
                  </a:cubicBezTo>
                  <a:cubicBezTo>
                    <a:pt x="325" y="476"/>
                    <a:pt x="288" y="487"/>
                    <a:pt x="243" y="487"/>
                  </a:cubicBezTo>
                  <a:cubicBezTo>
                    <a:pt x="198" y="487"/>
                    <a:pt x="160" y="476"/>
                    <a:pt x="121" y="454"/>
                  </a:cubicBezTo>
                  <a:cubicBezTo>
                    <a:pt x="82" y="431"/>
                    <a:pt x="54" y="404"/>
                    <a:pt x="32" y="365"/>
                  </a:cubicBezTo>
                  <a:cubicBezTo>
                    <a:pt x="9" y="326"/>
                    <a:pt x="0" y="288"/>
                    <a:pt x="0" y="244"/>
                  </a:cubicBezTo>
                  <a:cubicBezTo>
                    <a:pt x="0" y="199"/>
                    <a:pt x="9" y="161"/>
                    <a:pt x="32" y="122"/>
                  </a:cubicBezTo>
                  <a:cubicBezTo>
                    <a:pt x="54" y="83"/>
                    <a:pt x="82" y="55"/>
                    <a:pt x="121" y="33"/>
                  </a:cubicBezTo>
                  <a:cubicBezTo>
                    <a:pt x="160" y="11"/>
                    <a:pt x="198" y="0"/>
                    <a:pt x="243" y="0"/>
                  </a:cubicBezTo>
                  <a:cubicBezTo>
                    <a:pt x="288" y="0"/>
                    <a:pt x="325" y="11"/>
                    <a:pt x="364" y="33"/>
                  </a:cubicBezTo>
                  <a:cubicBezTo>
                    <a:pt x="402" y="55"/>
                    <a:pt x="430" y="83"/>
                    <a:pt x="453" y="122"/>
                  </a:cubicBezTo>
                  <a:cubicBezTo>
                    <a:pt x="475" y="161"/>
                    <a:pt x="486" y="199"/>
                    <a:pt x="486" y="24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13"/>
            <p:cNvSpPr>
              <a:spLocks noChangeArrowheads="1"/>
            </p:cNvSpPr>
            <p:nvPr/>
          </p:nvSpPr>
          <p:spPr bwMode="auto">
            <a:xfrm>
              <a:off x="2419" y="1022"/>
              <a:ext cx="109" cy="109"/>
            </a:xfrm>
            <a:custGeom>
              <a:avLst/>
              <a:gdLst>
                <a:gd name="T0" fmla="*/ 0 w 487"/>
                <a:gd name="T1" fmla="*/ 54 h 487"/>
                <a:gd name="T2" fmla="*/ 54 w 487"/>
                <a:gd name="T3" fmla="*/ 0 h 487"/>
                <a:gd name="T4" fmla="*/ 109 w 487"/>
                <a:gd name="T5" fmla="*/ 54 h 487"/>
                <a:gd name="T6" fmla="*/ 54 w 487"/>
                <a:gd name="T7" fmla="*/ 109 h 487"/>
                <a:gd name="T8" fmla="*/ 0 w 487"/>
                <a:gd name="T9" fmla="*/ 54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487">
                  <a:moveTo>
                    <a:pt x="0" y="243"/>
                  </a:moveTo>
                  <a:cubicBezTo>
                    <a:pt x="0" y="108"/>
                    <a:pt x="109" y="0"/>
                    <a:pt x="243" y="0"/>
                  </a:cubicBezTo>
                  <a:cubicBezTo>
                    <a:pt x="377" y="0"/>
                    <a:pt x="486" y="108"/>
                    <a:pt x="486" y="243"/>
                  </a:cubicBezTo>
                  <a:cubicBezTo>
                    <a:pt x="486" y="377"/>
                    <a:pt x="377" y="486"/>
                    <a:pt x="243" y="486"/>
                  </a:cubicBezTo>
                  <a:cubicBezTo>
                    <a:pt x="109" y="486"/>
                    <a:pt x="0" y="377"/>
                    <a:pt x="0" y="2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14"/>
            <p:cNvSpPr>
              <a:spLocks noChangeArrowheads="1"/>
            </p:cNvSpPr>
            <p:nvPr/>
          </p:nvSpPr>
          <p:spPr bwMode="auto">
            <a:xfrm>
              <a:off x="2871" y="1022"/>
              <a:ext cx="110" cy="109"/>
            </a:xfrm>
            <a:custGeom>
              <a:avLst/>
              <a:gdLst>
                <a:gd name="T0" fmla="*/ 0 w 488"/>
                <a:gd name="T1" fmla="*/ 54 h 487"/>
                <a:gd name="T2" fmla="*/ 55 w 488"/>
                <a:gd name="T3" fmla="*/ 0 h 487"/>
                <a:gd name="T4" fmla="*/ 110 w 488"/>
                <a:gd name="T5" fmla="*/ 54 h 487"/>
                <a:gd name="T6" fmla="*/ 55 w 488"/>
                <a:gd name="T7" fmla="*/ 109 h 487"/>
                <a:gd name="T8" fmla="*/ 0 w 488"/>
                <a:gd name="T9" fmla="*/ 54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487">
                  <a:moveTo>
                    <a:pt x="0" y="243"/>
                  </a:moveTo>
                  <a:cubicBezTo>
                    <a:pt x="0" y="108"/>
                    <a:pt x="109" y="0"/>
                    <a:pt x="244" y="0"/>
                  </a:cubicBezTo>
                  <a:cubicBezTo>
                    <a:pt x="378" y="0"/>
                    <a:pt x="487" y="108"/>
                    <a:pt x="487" y="243"/>
                  </a:cubicBezTo>
                  <a:cubicBezTo>
                    <a:pt x="487" y="377"/>
                    <a:pt x="378" y="486"/>
                    <a:pt x="244" y="486"/>
                  </a:cubicBezTo>
                  <a:cubicBezTo>
                    <a:pt x="109" y="486"/>
                    <a:pt x="0" y="377"/>
                    <a:pt x="0" y="24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15"/>
            <p:cNvSpPr>
              <a:spLocks noChangeArrowheads="1"/>
            </p:cNvSpPr>
            <p:nvPr/>
          </p:nvSpPr>
          <p:spPr bwMode="auto">
            <a:xfrm>
              <a:off x="2091" y="1326"/>
              <a:ext cx="1006" cy="91"/>
            </a:xfrm>
            <a:custGeom>
              <a:avLst/>
              <a:gdLst>
                <a:gd name="T0" fmla="*/ 960 w 4440"/>
                <a:gd name="T1" fmla="*/ 91 h 406"/>
                <a:gd name="T2" fmla="*/ 46 w 4440"/>
                <a:gd name="T3" fmla="*/ 91 h 406"/>
                <a:gd name="T4" fmla="*/ 0 w 4440"/>
                <a:gd name="T5" fmla="*/ 46 h 406"/>
                <a:gd name="T6" fmla="*/ 46 w 4440"/>
                <a:gd name="T7" fmla="*/ 0 h 406"/>
                <a:gd name="T8" fmla="*/ 960 w 4440"/>
                <a:gd name="T9" fmla="*/ 0 h 406"/>
                <a:gd name="T10" fmla="*/ 1006 w 4440"/>
                <a:gd name="T11" fmla="*/ 46 h 406"/>
                <a:gd name="T12" fmla="*/ 960 w 4440"/>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40" h="406">
                  <a:moveTo>
                    <a:pt x="4236" y="405"/>
                  </a:moveTo>
                  <a:lnTo>
                    <a:pt x="203" y="405"/>
                  </a:lnTo>
                  <a:cubicBezTo>
                    <a:pt x="91" y="405"/>
                    <a:pt x="0" y="315"/>
                    <a:pt x="0" y="203"/>
                  </a:cubicBezTo>
                  <a:cubicBezTo>
                    <a:pt x="0" y="91"/>
                    <a:pt x="91" y="0"/>
                    <a:pt x="203" y="0"/>
                  </a:cubicBezTo>
                  <a:lnTo>
                    <a:pt x="4236" y="0"/>
                  </a:lnTo>
                  <a:cubicBezTo>
                    <a:pt x="4348" y="0"/>
                    <a:pt x="4439" y="91"/>
                    <a:pt x="4439" y="203"/>
                  </a:cubicBezTo>
                  <a:cubicBezTo>
                    <a:pt x="4439" y="315"/>
                    <a:pt x="4348" y="405"/>
                    <a:pt x="4236"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16"/>
            <p:cNvSpPr>
              <a:spLocks noChangeArrowheads="1"/>
            </p:cNvSpPr>
            <p:nvPr/>
          </p:nvSpPr>
          <p:spPr bwMode="auto">
            <a:xfrm>
              <a:off x="3277" y="1326"/>
              <a:ext cx="1155" cy="91"/>
            </a:xfrm>
            <a:custGeom>
              <a:avLst/>
              <a:gdLst>
                <a:gd name="T0" fmla="*/ 1109 w 5097"/>
                <a:gd name="T1" fmla="*/ 91 h 406"/>
                <a:gd name="T2" fmla="*/ 46 w 5097"/>
                <a:gd name="T3" fmla="*/ 91 h 406"/>
                <a:gd name="T4" fmla="*/ 0 w 5097"/>
                <a:gd name="T5" fmla="*/ 46 h 406"/>
                <a:gd name="T6" fmla="*/ 46 w 5097"/>
                <a:gd name="T7" fmla="*/ 0 h 406"/>
                <a:gd name="T8" fmla="*/ 1109 w 5097"/>
                <a:gd name="T9" fmla="*/ 0 h 406"/>
                <a:gd name="T10" fmla="*/ 1155 w 5097"/>
                <a:gd name="T11" fmla="*/ 46 h 406"/>
                <a:gd name="T12" fmla="*/ 1109 w 5097"/>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97" h="406">
                  <a:moveTo>
                    <a:pt x="4894" y="405"/>
                  </a:moveTo>
                  <a:lnTo>
                    <a:pt x="203" y="405"/>
                  </a:lnTo>
                  <a:cubicBezTo>
                    <a:pt x="91" y="405"/>
                    <a:pt x="0" y="315"/>
                    <a:pt x="0" y="203"/>
                  </a:cubicBezTo>
                  <a:cubicBezTo>
                    <a:pt x="0" y="91"/>
                    <a:pt x="91" y="0"/>
                    <a:pt x="203" y="0"/>
                  </a:cubicBezTo>
                  <a:lnTo>
                    <a:pt x="4894" y="0"/>
                  </a:lnTo>
                  <a:cubicBezTo>
                    <a:pt x="5006" y="0"/>
                    <a:pt x="5096" y="91"/>
                    <a:pt x="5096" y="203"/>
                  </a:cubicBezTo>
                  <a:cubicBezTo>
                    <a:pt x="5096" y="315"/>
                    <a:pt x="5006" y="405"/>
                    <a:pt x="4894"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17"/>
            <p:cNvSpPr>
              <a:spLocks noChangeArrowheads="1"/>
            </p:cNvSpPr>
            <p:nvPr/>
          </p:nvSpPr>
          <p:spPr bwMode="auto">
            <a:xfrm>
              <a:off x="927" y="1326"/>
              <a:ext cx="984" cy="91"/>
            </a:xfrm>
            <a:custGeom>
              <a:avLst/>
              <a:gdLst>
                <a:gd name="T0" fmla="*/ 0 w 4342"/>
                <a:gd name="T1" fmla="*/ 0 h 406"/>
                <a:gd name="T2" fmla="*/ 938 w 4342"/>
                <a:gd name="T3" fmla="*/ 0 h 406"/>
                <a:gd name="T4" fmla="*/ 984 w 4342"/>
                <a:gd name="T5" fmla="*/ 46 h 406"/>
                <a:gd name="T6" fmla="*/ 938 w 4342"/>
                <a:gd name="T7" fmla="*/ 91 h 406"/>
                <a:gd name="T8" fmla="*/ 0 w 4342"/>
                <a:gd name="T9" fmla="*/ 91 h 406"/>
                <a:gd name="T10" fmla="*/ 0 w 4342"/>
                <a:gd name="T11" fmla="*/ 0 h 4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2" h="406">
                  <a:moveTo>
                    <a:pt x="0" y="0"/>
                  </a:moveTo>
                  <a:lnTo>
                    <a:pt x="4138" y="0"/>
                  </a:lnTo>
                  <a:cubicBezTo>
                    <a:pt x="4250" y="0"/>
                    <a:pt x="4341" y="91"/>
                    <a:pt x="4341" y="203"/>
                  </a:cubicBezTo>
                  <a:cubicBezTo>
                    <a:pt x="4341" y="315"/>
                    <a:pt x="4250" y="405"/>
                    <a:pt x="4138" y="405"/>
                  </a:cubicBezTo>
                  <a:lnTo>
                    <a:pt x="0" y="405"/>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18"/>
            <p:cNvSpPr>
              <a:spLocks noChangeArrowheads="1"/>
            </p:cNvSpPr>
            <p:nvPr/>
          </p:nvSpPr>
          <p:spPr bwMode="auto">
            <a:xfrm>
              <a:off x="2338" y="1761"/>
              <a:ext cx="109" cy="110"/>
            </a:xfrm>
            <a:custGeom>
              <a:avLst/>
              <a:gdLst>
                <a:gd name="T0" fmla="*/ 0 w 487"/>
                <a:gd name="T1" fmla="*/ 55 h 488"/>
                <a:gd name="T2" fmla="*/ 54 w 487"/>
                <a:gd name="T3" fmla="*/ 0 h 488"/>
                <a:gd name="T4" fmla="*/ 109 w 487"/>
                <a:gd name="T5" fmla="*/ 55 h 488"/>
                <a:gd name="T6" fmla="*/ 54 w 487"/>
                <a:gd name="T7" fmla="*/ 110 h 488"/>
                <a:gd name="T8" fmla="*/ 0 w 487"/>
                <a:gd name="T9" fmla="*/ 55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488">
                  <a:moveTo>
                    <a:pt x="0" y="243"/>
                  </a:moveTo>
                  <a:cubicBezTo>
                    <a:pt x="0" y="109"/>
                    <a:pt x="109" y="0"/>
                    <a:pt x="243" y="0"/>
                  </a:cubicBezTo>
                  <a:cubicBezTo>
                    <a:pt x="378" y="0"/>
                    <a:pt x="486" y="109"/>
                    <a:pt x="486" y="243"/>
                  </a:cubicBezTo>
                  <a:cubicBezTo>
                    <a:pt x="486" y="378"/>
                    <a:pt x="378" y="487"/>
                    <a:pt x="243" y="487"/>
                  </a:cubicBezTo>
                  <a:cubicBezTo>
                    <a:pt x="109" y="487"/>
                    <a:pt x="0" y="378"/>
                    <a:pt x="0" y="2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9"/>
            <p:cNvSpPr>
              <a:spLocks noChangeArrowheads="1"/>
            </p:cNvSpPr>
            <p:nvPr/>
          </p:nvSpPr>
          <p:spPr bwMode="auto">
            <a:xfrm>
              <a:off x="4602" y="1766"/>
              <a:ext cx="110" cy="104"/>
            </a:xfrm>
            <a:custGeom>
              <a:avLst/>
              <a:gdLst>
                <a:gd name="T0" fmla="*/ 110 w 488"/>
                <a:gd name="T1" fmla="*/ 52 h 465"/>
                <a:gd name="T2" fmla="*/ 102 w 488"/>
                <a:gd name="T3" fmla="*/ 78 h 465"/>
                <a:gd name="T4" fmla="*/ 82 w 488"/>
                <a:gd name="T5" fmla="*/ 97 h 465"/>
                <a:gd name="T6" fmla="*/ 55 w 488"/>
                <a:gd name="T7" fmla="*/ 104 h 465"/>
                <a:gd name="T8" fmla="*/ 28 w 488"/>
                <a:gd name="T9" fmla="*/ 97 h 465"/>
                <a:gd name="T10" fmla="*/ 7 w 488"/>
                <a:gd name="T11" fmla="*/ 78 h 465"/>
                <a:gd name="T12" fmla="*/ 0 w 488"/>
                <a:gd name="T13" fmla="*/ 52 h 465"/>
                <a:gd name="T14" fmla="*/ 7 w 488"/>
                <a:gd name="T15" fmla="*/ 26 h 465"/>
                <a:gd name="T16" fmla="*/ 28 w 488"/>
                <a:gd name="T17" fmla="*/ 7 h 465"/>
                <a:gd name="T18" fmla="*/ 55 w 488"/>
                <a:gd name="T19" fmla="*/ 0 h 465"/>
                <a:gd name="T20" fmla="*/ 82 w 488"/>
                <a:gd name="T21" fmla="*/ 7 h 465"/>
                <a:gd name="T22" fmla="*/ 102 w 488"/>
                <a:gd name="T23" fmla="*/ 26 h 465"/>
                <a:gd name="T24" fmla="*/ 110 w 488"/>
                <a:gd name="T25" fmla="*/ 52 h 4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8" h="465">
                  <a:moveTo>
                    <a:pt x="487" y="232"/>
                  </a:moveTo>
                  <a:cubicBezTo>
                    <a:pt x="487" y="275"/>
                    <a:pt x="477" y="311"/>
                    <a:pt x="454" y="348"/>
                  </a:cubicBezTo>
                  <a:cubicBezTo>
                    <a:pt x="432" y="385"/>
                    <a:pt x="404" y="411"/>
                    <a:pt x="365" y="433"/>
                  </a:cubicBezTo>
                  <a:cubicBezTo>
                    <a:pt x="326" y="454"/>
                    <a:pt x="289" y="464"/>
                    <a:pt x="244" y="464"/>
                  </a:cubicBezTo>
                  <a:cubicBezTo>
                    <a:pt x="200" y="464"/>
                    <a:pt x="161" y="454"/>
                    <a:pt x="122" y="433"/>
                  </a:cubicBezTo>
                  <a:cubicBezTo>
                    <a:pt x="83" y="411"/>
                    <a:pt x="55" y="385"/>
                    <a:pt x="33" y="348"/>
                  </a:cubicBezTo>
                  <a:cubicBezTo>
                    <a:pt x="11" y="311"/>
                    <a:pt x="0" y="275"/>
                    <a:pt x="0" y="232"/>
                  </a:cubicBezTo>
                  <a:cubicBezTo>
                    <a:pt x="0" y="189"/>
                    <a:pt x="11" y="153"/>
                    <a:pt x="33" y="116"/>
                  </a:cubicBezTo>
                  <a:cubicBezTo>
                    <a:pt x="55" y="79"/>
                    <a:pt x="83" y="52"/>
                    <a:pt x="122" y="31"/>
                  </a:cubicBezTo>
                  <a:cubicBezTo>
                    <a:pt x="161" y="9"/>
                    <a:pt x="199" y="0"/>
                    <a:pt x="244" y="0"/>
                  </a:cubicBezTo>
                  <a:cubicBezTo>
                    <a:pt x="288" y="0"/>
                    <a:pt x="326" y="9"/>
                    <a:pt x="365" y="31"/>
                  </a:cubicBezTo>
                  <a:cubicBezTo>
                    <a:pt x="404" y="52"/>
                    <a:pt x="432" y="79"/>
                    <a:pt x="454" y="116"/>
                  </a:cubicBezTo>
                  <a:cubicBezTo>
                    <a:pt x="477" y="153"/>
                    <a:pt x="487" y="189"/>
                    <a:pt x="487" y="232"/>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20"/>
            <p:cNvSpPr>
              <a:spLocks noChangeArrowheads="1"/>
            </p:cNvSpPr>
            <p:nvPr/>
          </p:nvSpPr>
          <p:spPr bwMode="auto">
            <a:xfrm>
              <a:off x="927" y="1772"/>
              <a:ext cx="1378" cy="91"/>
            </a:xfrm>
            <a:custGeom>
              <a:avLst/>
              <a:gdLst>
                <a:gd name="T0" fmla="*/ 0 w 6079"/>
                <a:gd name="T1" fmla="*/ 0 h 407"/>
                <a:gd name="T2" fmla="*/ 1332 w 6079"/>
                <a:gd name="T3" fmla="*/ 0 h 407"/>
                <a:gd name="T4" fmla="*/ 1378 w 6079"/>
                <a:gd name="T5" fmla="*/ 45 h 407"/>
                <a:gd name="T6" fmla="*/ 1332 w 6079"/>
                <a:gd name="T7" fmla="*/ 91 h 407"/>
                <a:gd name="T8" fmla="*/ 0 w 6079"/>
                <a:gd name="T9" fmla="*/ 91 h 407"/>
                <a:gd name="T10" fmla="*/ 0 w 6079"/>
                <a:gd name="T11" fmla="*/ 0 h 4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9" h="407">
                  <a:moveTo>
                    <a:pt x="0" y="0"/>
                  </a:moveTo>
                  <a:lnTo>
                    <a:pt x="5875" y="0"/>
                  </a:lnTo>
                  <a:cubicBezTo>
                    <a:pt x="5987" y="0"/>
                    <a:pt x="6078" y="91"/>
                    <a:pt x="6078" y="203"/>
                  </a:cubicBezTo>
                  <a:cubicBezTo>
                    <a:pt x="6078" y="315"/>
                    <a:pt x="5987" y="406"/>
                    <a:pt x="5875" y="406"/>
                  </a:cubicBezTo>
                  <a:lnTo>
                    <a:pt x="0" y="406"/>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21"/>
            <p:cNvSpPr>
              <a:spLocks noChangeArrowheads="1"/>
            </p:cNvSpPr>
            <p:nvPr/>
          </p:nvSpPr>
          <p:spPr bwMode="auto">
            <a:xfrm>
              <a:off x="2490" y="1772"/>
              <a:ext cx="2069" cy="91"/>
            </a:xfrm>
            <a:custGeom>
              <a:avLst/>
              <a:gdLst>
                <a:gd name="T0" fmla="*/ 2023 w 9128"/>
                <a:gd name="T1" fmla="*/ 91 h 407"/>
                <a:gd name="T2" fmla="*/ 46 w 9128"/>
                <a:gd name="T3" fmla="*/ 91 h 407"/>
                <a:gd name="T4" fmla="*/ 0 w 9128"/>
                <a:gd name="T5" fmla="*/ 45 h 407"/>
                <a:gd name="T6" fmla="*/ 46 w 9128"/>
                <a:gd name="T7" fmla="*/ 0 h 407"/>
                <a:gd name="T8" fmla="*/ 2023 w 9128"/>
                <a:gd name="T9" fmla="*/ 0 h 407"/>
                <a:gd name="T10" fmla="*/ 2069 w 9128"/>
                <a:gd name="T11" fmla="*/ 45 h 407"/>
                <a:gd name="T12" fmla="*/ 2023 w 9128"/>
                <a:gd name="T13" fmla="*/ 9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28" h="407">
                  <a:moveTo>
                    <a:pt x="8924" y="406"/>
                  </a:moveTo>
                  <a:lnTo>
                    <a:pt x="202" y="406"/>
                  </a:lnTo>
                  <a:cubicBezTo>
                    <a:pt x="90" y="406"/>
                    <a:pt x="0" y="315"/>
                    <a:pt x="0" y="203"/>
                  </a:cubicBezTo>
                  <a:cubicBezTo>
                    <a:pt x="0" y="91"/>
                    <a:pt x="90" y="0"/>
                    <a:pt x="202" y="0"/>
                  </a:cubicBezTo>
                  <a:lnTo>
                    <a:pt x="8924" y="0"/>
                  </a:lnTo>
                  <a:cubicBezTo>
                    <a:pt x="9036" y="0"/>
                    <a:pt x="9127" y="91"/>
                    <a:pt x="9127" y="203"/>
                  </a:cubicBezTo>
                  <a:cubicBezTo>
                    <a:pt x="9127" y="315"/>
                    <a:pt x="9036" y="406"/>
                    <a:pt x="8924" y="4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22"/>
            <p:cNvSpPr>
              <a:spLocks noChangeArrowheads="1"/>
            </p:cNvSpPr>
            <p:nvPr/>
          </p:nvSpPr>
          <p:spPr bwMode="auto">
            <a:xfrm>
              <a:off x="1942" y="1613"/>
              <a:ext cx="110" cy="109"/>
            </a:xfrm>
            <a:custGeom>
              <a:avLst/>
              <a:gdLst>
                <a:gd name="T0" fmla="*/ 110 w 488"/>
                <a:gd name="T1" fmla="*/ 54 h 487"/>
                <a:gd name="T2" fmla="*/ 102 w 488"/>
                <a:gd name="T3" fmla="*/ 82 h 487"/>
                <a:gd name="T4" fmla="*/ 82 w 488"/>
                <a:gd name="T5" fmla="*/ 102 h 487"/>
                <a:gd name="T6" fmla="*/ 55 w 488"/>
                <a:gd name="T7" fmla="*/ 109 h 487"/>
                <a:gd name="T8" fmla="*/ 28 w 488"/>
                <a:gd name="T9" fmla="*/ 102 h 487"/>
                <a:gd name="T10" fmla="*/ 7 w 488"/>
                <a:gd name="T11" fmla="*/ 82 h 487"/>
                <a:gd name="T12" fmla="*/ 0 w 488"/>
                <a:gd name="T13" fmla="*/ 54 h 487"/>
                <a:gd name="T14" fmla="*/ 7 w 488"/>
                <a:gd name="T15" fmla="*/ 27 h 487"/>
                <a:gd name="T16" fmla="*/ 28 w 488"/>
                <a:gd name="T17" fmla="*/ 7 h 487"/>
                <a:gd name="T18" fmla="*/ 55 w 488"/>
                <a:gd name="T19" fmla="*/ 0 h 487"/>
                <a:gd name="T20" fmla="*/ 82 w 488"/>
                <a:gd name="T21" fmla="*/ 7 h 487"/>
                <a:gd name="T22" fmla="*/ 102 w 488"/>
                <a:gd name="T23" fmla="*/ 27 h 487"/>
                <a:gd name="T24" fmla="*/ 110 w 488"/>
                <a:gd name="T25" fmla="*/ 54 h 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8" h="487">
                  <a:moveTo>
                    <a:pt x="487" y="243"/>
                  </a:moveTo>
                  <a:cubicBezTo>
                    <a:pt x="487" y="288"/>
                    <a:pt x="476" y="326"/>
                    <a:pt x="454" y="365"/>
                  </a:cubicBezTo>
                  <a:cubicBezTo>
                    <a:pt x="432" y="404"/>
                    <a:pt x="404" y="431"/>
                    <a:pt x="365" y="454"/>
                  </a:cubicBezTo>
                  <a:cubicBezTo>
                    <a:pt x="326" y="476"/>
                    <a:pt x="288" y="486"/>
                    <a:pt x="244" y="486"/>
                  </a:cubicBezTo>
                  <a:cubicBezTo>
                    <a:pt x="199" y="486"/>
                    <a:pt x="161" y="476"/>
                    <a:pt x="122" y="454"/>
                  </a:cubicBezTo>
                  <a:cubicBezTo>
                    <a:pt x="83" y="431"/>
                    <a:pt x="55" y="404"/>
                    <a:pt x="33" y="365"/>
                  </a:cubicBezTo>
                  <a:cubicBezTo>
                    <a:pt x="11" y="326"/>
                    <a:pt x="0" y="288"/>
                    <a:pt x="0" y="243"/>
                  </a:cubicBezTo>
                  <a:cubicBezTo>
                    <a:pt x="0" y="198"/>
                    <a:pt x="11" y="160"/>
                    <a:pt x="33" y="122"/>
                  </a:cubicBezTo>
                  <a:cubicBezTo>
                    <a:pt x="55" y="83"/>
                    <a:pt x="83" y="55"/>
                    <a:pt x="122" y="33"/>
                  </a:cubicBezTo>
                  <a:cubicBezTo>
                    <a:pt x="161" y="10"/>
                    <a:pt x="199" y="0"/>
                    <a:pt x="244" y="0"/>
                  </a:cubicBezTo>
                  <a:cubicBezTo>
                    <a:pt x="288" y="0"/>
                    <a:pt x="326" y="10"/>
                    <a:pt x="365" y="33"/>
                  </a:cubicBezTo>
                  <a:cubicBezTo>
                    <a:pt x="404" y="55"/>
                    <a:pt x="432" y="83"/>
                    <a:pt x="454" y="122"/>
                  </a:cubicBezTo>
                  <a:cubicBezTo>
                    <a:pt x="476" y="160"/>
                    <a:pt x="487" y="198"/>
                    <a:pt x="487" y="24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23"/>
            <p:cNvSpPr>
              <a:spLocks noChangeArrowheads="1"/>
            </p:cNvSpPr>
            <p:nvPr/>
          </p:nvSpPr>
          <p:spPr bwMode="auto">
            <a:xfrm>
              <a:off x="3947" y="1613"/>
              <a:ext cx="109" cy="109"/>
            </a:xfrm>
            <a:custGeom>
              <a:avLst/>
              <a:gdLst>
                <a:gd name="T0" fmla="*/ 109 w 487"/>
                <a:gd name="T1" fmla="*/ 54 h 487"/>
                <a:gd name="T2" fmla="*/ 102 w 487"/>
                <a:gd name="T3" fmla="*/ 82 h 487"/>
                <a:gd name="T4" fmla="*/ 82 w 487"/>
                <a:gd name="T5" fmla="*/ 102 h 487"/>
                <a:gd name="T6" fmla="*/ 54 w 487"/>
                <a:gd name="T7" fmla="*/ 109 h 487"/>
                <a:gd name="T8" fmla="*/ 27 w 487"/>
                <a:gd name="T9" fmla="*/ 102 h 487"/>
                <a:gd name="T10" fmla="*/ 7 w 487"/>
                <a:gd name="T11" fmla="*/ 82 h 487"/>
                <a:gd name="T12" fmla="*/ 0 w 487"/>
                <a:gd name="T13" fmla="*/ 54 h 487"/>
                <a:gd name="T14" fmla="*/ 7 w 487"/>
                <a:gd name="T15" fmla="*/ 27 h 487"/>
                <a:gd name="T16" fmla="*/ 27 w 487"/>
                <a:gd name="T17" fmla="*/ 7 h 487"/>
                <a:gd name="T18" fmla="*/ 54 w 487"/>
                <a:gd name="T19" fmla="*/ 0 h 487"/>
                <a:gd name="T20" fmla="*/ 82 w 487"/>
                <a:gd name="T21" fmla="*/ 7 h 487"/>
                <a:gd name="T22" fmla="*/ 102 w 487"/>
                <a:gd name="T23" fmla="*/ 27 h 487"/>
                <a:gd name="T24" fmla="*/ 109 w 487"/>
                <a:gd name="T25" fmla="*/ 54 h 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7" h="487">
                  <a:moveTo>
                    <a:pt x="486" y="243"/>
                  </a:moveTo>
                  <a:cubicBezTo>
                    <a:pt x="486" y="288"/>
                    <a:pt x="477" y="326"/>
                    <a:pt x="454" y="365"/>
                  </a:cubicBezTo>
                  <a:cubicBezTo>
                    <a:pt x="432" y="404"/>
                    <a:pt x="404" y="431"/>
                    <a:pt x="365" y="454"/>
                  </a:cubicBezTo>
                  <a:cubicBezTo>
                    <a:pt x="327" y="476"/>
                    <a:pt x="288" y="486"/>
                    <a:pt x="243" y="486"/>
                  </a:cubicBezTo>
                  <a:cubicBezTo>
                    <a:pt x="198" y="486"/>
                    <a:pt x="160" y="476"/>
                    <a:pt x="121" y="454"/>
                  </a:cubicBezTo>
                  <a:cubicBezTo>
                    <a:pt x="83" y="431"/>
                    <a:pt x="55" y="404"/>
                    <a:pt x="32" y="365"/>
                  </a:cubicBezTo>
                  <a:cubicBezTo>
                    <a:pt x="10" y="326"/>
                    <a:pt x="0" y="288"/>
                    <a:pt x="0" y="243"/>
                  </a:cubicBezTo>
                  <a:cubicBezTo>
                    <a:pt x="0" y="198"/>
                    <a:pt x="10" y="160"/>
                    <a:pt x="32" y="122"/>
                  </a:cubicBezTo>
                  <a:cubicBezTo>
                    <a:pt x="55" y="83"/>
                    <a:pt x="83" y="55"/>
                    <a:pt x="121" y="33"/>
                  </a:cubicBezTo>
                  <a:cubicBezTo>
                    <a:pt x="160" y="10"/>
                    <a:pt x="198" y="0"/>
                    <a:pt x="243" y="0"/>
                  </a:cubicBezTo>
                  <a:cubicBezTo>
                    <a:pt x="288" y="0"/>
                    <a:pt x="327" y="10"/>
                    <a:pt x="365" y="33"/>
                  </a:cubicBezTo>
                  <a:cubicBezTo>
                    <a:pt x="404" y="55"/>
                    <a:pt x="432" y="83"/>
                    <a:pt x="454" y="122"/>
                  </a:cubicBezTo>
                  <a:cubicBezTo>
                    <a:pt x="477" y="160"/>
                    <a:pt x="486" y="198"/>
                    <a:pt x="486" y="24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24"/>
            <p:cNvSpPr>
              <a:spLocks noChangeArrowheads="1"/>
            </p:cNvSpPr>
            <p:nvPr/>
          </p:nvSpPr>
          <p:spPr bwMode="auto">
            <a:xfrm>
              <a:off x="2091" y="1624"/>
              <a:ext cx="1819" cy="91"/>
            </a:xfrm>
            <a:custGeom>
              <a:avLst/>
              <a:gdLst>
                <a:gd name="T0" fmla="*/ 1773 w 8024"/>
                <a:gd name="T1" fmla="*/ 91 h 407"/>
                <a:gd name="T2" fmla="*/ 46 w 8024"/>
                <a:gd name="T3" fmla="*/ 91 h 407"/>
                <a:gd name="T4" fmla="*/ 0 w 8024"/>
                <a:gd name="T5" fmla="*/ 45 h 407"/>
                <a:gd name="T6" fmla="*/ 46 w 8024"/>
                <a:gd name="T7" fmla="*/ 0 h 407"/>
                <a:gd name="T8" fmla="*/ 1773 w 8024"/>
                <a:gd name="T9" fmla="*/ 0 h 407"/>
                <a:gd name="T10" fmla="*/ 1819 w 8024"/>
                <a:gd name="T11" fmla="*/ 45 h 407"/>
                <a:gd name="T12" fmla="*/ 1773 w 8024"/>
                <a:gd name="T13" fmla="*/ 9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24" h="407">
                  <a:moveTo>
                    <a:pt x="7821" y="406"/>
                  </a:moveTo>
                  <a:lnTo>
                    <a:pt x="203" y="406"/>
                  </a:lnTo>
                  <a:cubicBezTo>
                    <a:pt x="91" y="406"/>
                    <a:pt x="0" y="315"/>
                    <a:pt x="0" y="203"/>
                  </a:cubicBezTo>
                  <a:cubicBezTo>
                    <a:pt x="0" y="91"/>
                    <a:pt x="91" y="0"/>
                    <a:pt x="203" y="0"/>
                  </a:cubicBezTo>
                  <a:lnTo>
                    <a:pt x="7821" y="0"/>
                  </a:lnTo>
                  <a:cubicBezTo>
                    <a:pt x="7933" y="0"/>
                    <a:pt x="8023" y="91"/>
                    <a:pt x="8023" y="203"/>
                  </a:cubicBezTo>
                  <a:cubicBezTo>
                    <a:pt x="8023" y="315"/>
                    <a:pt x="7933" y="406"/>
                    <a:pt x="7821" y="4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2" name="Freeform 25"/>
            <p:cNvSpPr>
              <a:spLocks noChangeArrowheads="1"/>
            </p:cNvSpPr>
            <p:nvPr/>
          </p:nvSpPr>
          <p:spPr bwMode="auto">
            <a:xfrm>
              <a:off x="927" y="1624"/>
              <a:ext cx="984" cy="91"/>
            </a:xfrm>
            <a:custGeom>
              <a:avLst/>
              <a:gdLst>
                <a:gd name="T0" fmla="*/ 0 w 4342"/>
                <a:gd name="T1" fmla="*/ 0 h 407"/>
                <a:gd name="T2" fmla="*/ 938 w 4342"/>
                <a:gd name="T3" fmla="*/ 0 h 407"/>
                <a:gd name="T4" fmla="*/ 984 w 4342"/>
                <a:gd name="T5" fmla="*/ 45 h 407"/>
                <a:gd name="T6" fmla="*/ 938 w 4342"/>
                <a:gd name="T7" fmla="*/ 91 h 407"/>
                <a:gd name="T8" fmla="*/ 0 w 4342"/>
                <a:gd name="T9" fmla="*/ 91 h 407"/>
                <a:gd name="T10" fmla="*/ 0 w 4342"/>
                <a:gd name="T11" fmla="*/ 0 h 4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2" h="407">
                  <a:moveTo>
                    <a:pt x="0" y="0"/>
                  </a:moveTo>
                  <a:lnTo>
                    <a:pt x="4138" y="0"/>
                  </a:lnTo>
                  <a:cubicBezTo>
                    <a:pt x="4250" y="0"/>
                    <a:pt x="4341" y="91"/>
                    <a:pt x="4341" y="203"/>
                  </a:cubicBezTo>
                  <a:cubicBezTo>
                    <a:pt x="4341" y="315"/>
                    <a:pt x="4250" y="406"/>
                    <a:pt x="4138" y="406"/>
                  </a:cubicBezTo>
                  <a:lnTo>
                    <a:pt x="0" y="406"/>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3" name="Freeform 26"/>
            <p:cNvSpPr>
              <a:spLocks noChangeArrowheads="1"/>
            </p:cNvSpPr>
            <p:nvPr/>
          </p:nvSpPr>
          <p:spPr bwMode="auto">
            <a:xfrm>
              <a:off x="927" y="2070"/>
              <a:ext cx="1378" cy="91"/>
            </a:xfrm>
            <a:custGeom>
              <a:avLst/>
              <a:gdLst>
                <a:gd name="T0" fmla="*/ 0 w 6079"/>
                <a:gd name="T1" fmla="*/ 0 h 406"/>
                <a:gd name="T2" fmla="*/ 1332 w 6079"/>
                <a:gd name="T3" fmla="*/ 0 h 406"/>
                <a:gd name="T4" fmla="*/ 1378 w 6079"/>
                <a:gd name="T5" fmla="*/ 45 h 406"/>
                <a:gd name="T6" fmla="*/ 1332 w 6079"/>
                <a:gd name="T7" fmla="*/ 91 h 406"/>
                <a:gd name="T8" fmla="*/ 0 w 6079"/>
                <a:gd name="T9" fmla="*/ 91 h 406"/>
                <a:gd name="T10" fmla="*/ 0 w 6079"/>
                <a:gd name="T11" fmla="*/ 0 h 4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9" h="406">
                  <a:moveTo>
                    <a:pt x="0" y="0"/>
                  </a:moveTo>
                  <a:lnTo>
                    <a:pt x="5875" y="0"/>
                  </a:lnTo>
                  <a:cubicBezTo>
                    <a:pt x="5987" y="0"/>
                    <a:pt x="6078" y="91"/>
                    <a:pt x="6078" y="202"/>
                  </a:cubicBezTo>
                  <a:cubicBezTo>
                    <a:pt x="6078" y="314"/>
                    <a:pt x="5987" y="405"/>
                    <a:pt x="5875" y="405"/>
                  </a:cubicBezTo>
                  <a:lnTo>
                    <a:pt x="0" y="405"/>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4" name="Freeform 27"/>
            <p:cNvSpPr>
              <a:spLocks noChangeArrowheads="1"/>
            </p:cNvSpPr>
            <p:nvPr/>
          </p:nvSpPr>
          <p:spPr bwMode="auto">
            <a:xfrm>
              <a:off x="2511" y="2070"/>
              <a:ext cx="1436" cy="91"/>
            </a:xfrm>
            <a:custGeom>
              <a:avLst/>
              <a:gdLst>
                <a:gd name="T0" fmla="*/ 1390 w 6335"/>
                <a:gd name="T1" fmla="*/ 91 h 406"/>
                <a:gd name="T2" fmla="*/ 46 w 6335"/>
                <a:gd name="T3" fmla="*/ 91 h 406"/>
                <a:gd name="T4" fmla="*/ 0 w 6335"/>
                <a:gd name="T5" fmla="*/ 45 h 406"/>
                <a:gd name="T6" fmla="*/ 46 w 6335"/>
                <a:gd name="T7" fmla="*/ 0 h 406"/>
                <a:gd name="T8" fmla="*/ 1390 w 6335"/>
                <a:gd name="T9" fmla="*/ 0 h 406"/>
                <a:gd name="T10" fmla="*/ 1436 w 6335"/>
                <a:gd name="T11" fmla="*/ 45 h 406"/>
                <a:gd name="T12" fmla="*/ 1390 w 6335"/>
                <a:gd name="T13" fmla="*/ 91 h 4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35" h="406">
                  <a:moveTo>
                    <a:pt x="6131" y="405"/>
                  </a:moveTo>
                  <a:lnTo>
                    <a:pt x="203" y="405"/>
                  </a:lnTo>
                  <a:cubicBezTo>
                    <a:pt x="91" y="405"/>
                    <a:pt x="0" y="314"/>
                    <a:pt x="0" y="202"/>
                  </a:cubicBezTo>
                  <a:cubicBezTo>
                    <a:pt x="0" y="91"/>
                    <a:pt x="91" y="0"/>
                    <a:pt x="203" y="0"/>
                  </a:cubicBezTo>
                  <a:lnTo>
                    <a:pt x="6131" y="0"/>
                  </a:lnTo>
                  <a:cubicBezTo>
                    <a:pt x="6243" y="0"/>
                    <a:pt x="6334" y="91"/>
                    <a:pt x="6334" y="202"/>
                  </a:cubicBezTo>
                  <a:cubicBezTo>
                    <a:pt x="6334" y="314"/>
                    <a:pt x="6243" y="405"/>
                    <a:pt x="6131" y="4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5" name="Freeform 28"/>
            <p:cNvSpPr>
              <a:spLocks noChangeArrowheads="1"/>
            </p:cNvSpPr>
            <p:nvPr/>
          </p:nvSpPr>
          <p:spPr bwMode="auto">
            <a:xfrm>
              <a:off x="1305" y="1909"/>
              <a:ext cx="109" cy="110"/>
            </a:xfrm>
            <a:custGeom>
              <a:avLst/>
              <a:gdLst>
                <a:gd name="T0" fmla="*/ 0 w 487"/>
                <a:gd name="T1" fmla="*/ 55 h 488"/>
                <a:gd name="T2" fmla="*/ 54 w 487"/>
                <a:gd name="T3" fmla="*/ 0 h 488"/>
                <a:gd name="T4" fmla="*/ 109 w 487"/>
                <a:gd name="T5" fmla="*/ 55 h 488"/>
                <a:gd name="T6" fmla="*/ 54 w 487"/>
                <a:gd name="T7" fmla="*/ 110 h 488"/>
                <a:gd name="T8" fmla="*/ 0 w 487"/>
                <a:gd name="T9" fmla="*/ 55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488">
                  <a:moveTo>
                    <a:pt x="0" y="243"/>
                  </a:moveTo>
                  <a:cubicBezTo>
                    <a:pt x="0" y="109"/>
                    <a:pt x="109" y="0"/>
                    <a:pt x="243" y="0"/>
                  </a:cubicBezTo>
                  <a:cubicBezTo>
                    <a:pt x="378" y="0"/>
                    <a:pt x="486" y="109"/>
                    <a:pt x="486" y="243"/>
                  </a:cubicBezTo>
                  <a:cubicBezTo>
                    <a:pt x="486" y="378"/>
                    <a:pt x="378" y="487"/>
                    <a:pt x="243" y="487"/>
                  </a:cubicBezTo>
                  <a:cubicBezTo>
                    <a:pt x="109" y="487"/>
                    <a:pt x="0" y="378"/>
                    <a:pt x="0" y="24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6" name="Freeform 29"/>
            <p:cNvSpPr>
              <a:spLocks noChangeArrowheads="1"/>
            </p:cNvSpPr>
            <p:nvPr/>
          </p:nvSpPr>
          <p:spPr bwMode="auto">
            <a:xfrm>
              <a:off x="3130" y="1909"/>
              <a:ext cx="109" cy="110"/>
            </a:xfrm>
            <a:custGeom>
              <a:avLst/>
              <a:gdLst>
                <a:gd name="T0" fmla="*/ 0 w 486"/>
                <a:gd name="T1" fmla="*/ 55 h 488"/>
                <a:gd name="T2" fmla="*/ 55 w 486"/>
                <a:gd name="T3" fmla="*/ 0 h 488"/>
                <a:gd name="T4" fmla="*/ 109 w 486"/>
                <a:gd name="T5" fmla="*/ 55 h 488"/>
                <a:gd name="T6" fmla="*/ 55 w 486"/>
                <a:gd name="T7" fmla="*/ 110 h 488"/>
                <a:gd name="T8" fmla="*/ 0 w 486"/>
                <a:gd name="T9" fmla="*/ 55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488">
                  <a:moveTo>
                    <a:pt x="0" y="243"/>
                  </a:moveTo>
                  <a:cubicBezTo>
                    <a:pt x="0" y="109"/>
                    <a:pt x="109" y="0"/>
                    <a:pt x="243" y="0"/>
                  </a:cubicBezTo>
                  <a:cubicBezTo>
                    <a:pt x="376" y="0"/>
                    <a:pt x="485" y="109"/>
                    <a:pt x="485" y="243"/>
                  </a:cubicBezTo>
                  <a:cubicBezTo>
                    <a:pt x="485" y="378"/>
                    <a:pt x="376" y="487"/>
                    <a:pt x="243" y="487"/>
                  </a:cubicBezTo>
                  <a:cubicBezTo>
                    <a:pt x="109" y="487"/>
                    <a:pt x="0" y="378"/>
                    <a:pt x="0" y="2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7" name="Freeform 30"/>
            <p:cNvSpPr>
              <a:spLocks noChangeArrowheads="1"/>
            </p:cNvSpPr>
            <p:nvPr/>
          </p:nvSpPr>
          <p:spPr bwMode="auto">
            <a:xfrm>
              <a:off x="1454" y="1921"/>
              <a:ext cx="1643" cy="91"/>
            </a:xfrm>
            <a:custGeom>
              <a:avLst/>
              <a:gdLst>
                <a:gd name="T0" fmla="*/ 1597 w 7250"/>
                <a:gd name="T1" fmla="*/ 91 h 407"/>
                <a:gd name="T2" fmla="*/ 46 w 7250"/>
                <a:gd name="T3" fmla="*/ 91 h 407"/>
                <a:gd name="T4" fmla="*/ 0 w 7250"/>
                <a:gd name="T5" fmla="*/ 45 h 407"/>
                <a:gd name="T6" fmla="*/ 46 w 7250"/>
                <a:gd name="T7" fmla="*/ 0 h 407"/>
                <a:gd name="T8" fmla="*/ 1597 w 7250"/>
                <a:gd name="T9" fmla="*/ 0 h 407"/>
                <a:gd name="T10" fmla="*/ 1643 w 7250"/>
                <a:gd name="T11" fmla="*/ 45 h 407"/>
                <a:gd name="T12" fmla="*/ 1597 w 7250"/>
                <a:gd name="T13" fmla="*/ 9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50" h="407">
                  <a:moveTo>
                    <a:pt x="7046" y="406"/>
                  </a:moveTo>
                  <a:lnTo>
                    <a:pt x="202" y="406"/>
                  </a:lnTo>
                  <a:cubicBezTo>
                    <a:pt x="90" y="406"/>
                    <a:pt x="0" y="315"/>
                    <a:pt x="0" y="203"/>
                  </a:cubicBezTo>
                  <a:cubicBezTo>
                    <a:pt x="0" y="91"/>
                    <a:pt x="90" y="0"/>
                    <a:pt x="202" y="0"/>
                  </a:cubicBezTo>
                  <a:lnTo>
                    <a:pt x="7046" y="0"/>
                  </a:lnTo>
                  <a:cubicBezTo>
                    <a:pt x="7158" y="0"/>
                    <a:pt x="7249" y="91"/>
                    <a:pt x="7249" y="203"/>
                  </a:cubicBezTo>
                  <a:cubicBezTo>
                    <a:pt x="7249" y="315"/>
                    <a:pt x="7158" y="406"/>
                    <a:pt x="7046" y="4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8" name="Freeform 31"/>
            <p:cNvSpPr>
              <a:spLocks noChangeArrowheads="1"/>
            </p:cNvSpPr>
            <p:nvPr/>
          </p:nvSpPr>
          <p:spPr bwMode="auto">
            <a:xfrm>
              <a:off x="3277" y="1921"/>
              <a:ext cx="1014" cy="91"/>
            </a:xfrm>
            <a:custGeom>
              <a:avLst/>
              <a:gdLst>
                <a:gd name="T0" fmla="*/ 968 w 4478"/>
                <a:gd name="T1" fmla="*/ 91 h 407"/>
                <a:gd name="T2" fmla="*/ 46 w 4478"/>
                <a:gd name="T3" fmla="*/ 91 h 407"/>
                <a:gd name="T4" fmla="*/ 0 w 4478"/>
                <a:gd name="T5" fmla="*/ 45 h 407"/>
                <a:gd name="T6" fmla="*/ 46 w 4478"/>
                <a:gd name="T7" fmla="*/ 0 h 407"/>
                <a:gd name="T8" fmla="*/ 968 w 4478"/>
                <a:gd name="T9" fmla="*/ 0 h 407"/>
                <a:gd name="T10" fmla="*/ 1014 w 4478"/>
                <a:gd name="T11" fmla="*/ 45 h 407"/>
                <a:gd name="T12" fmla="*/ 968 w 4478"/>
                <a:gd name="T13" fmla="*/ 9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8" h="407">
                  <a:moveTo>
                    <a:pt x="4275" y="406"/>
                  </a:moveTo>
                  <a:lnTo>
                    <a:pt x="203" y="406"/>
                  </a:lnTo>
                  <a:cubicBezTo>
                    <a:pt x="91" y="406"/>
                    <a:pt x="0" y="315"/>
                    <a:pt x="0" y="203"/>
                  </a:cubicBezTo>
                  <a:cubicBezTo>
                    <a:pt x="0" y="91"/>
                    <a:pt x="91" y="0"/>
                    <a:pt x="203" y="0"/>
                  </a:cubicBezTo>
                  <a:lnTo>
                    <a:pt x="4275" y="0"/>
                  </a:lnTo>
                  <a:cubicBezTo>
                    <a:pt x="4386" y="0"/>
                    <a:pt x="4477" y="91"/>
                    <a:pt x="4477" y="203"/>
                  </a:cubicBezTo>
                  <a:cubicBezTo>
                    <a:pt x="4477" y="315"/>
                    <a:pt x="4386" y="406"/>
                    <a:pt x="4275" y="4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9" name="Freeform 32"/>
            <p:cNvSpPr>
              <a:spLocks noChangeArrowheads="1"/>
            </p:cNvSpPr>
            <p:nvPr/>
          </p:nvSpPr>
          <p:spPr bwMode="auto">
            <a:xfrm>
              <a:off x="927" y="1921"/>
              <a:ext cx="346" cy="91"/>
            </a:xfrm>
            <a:custGeom>
              <a:avLst/>
              <a:gdLst>
                <a:gd name="T0" fmla="*/ 0 w 1532"/>
                <a:gd name="T1" fmla="*/ 0 h 407"/>
                <a:gd name="T2" fmla="*/ 300 w 1532"/>
                <a:gd name="T3" fmla="*/ 0 h 407"/>
                <a:gd name="T4" fmla="*/ 346 w 1532"/>
                <a:gd name="T5" fmla="*/ 45 h 407"/>
                <a:gd name="T6" fmla="*/ 300 w 1532"/>
                <a:gd name="T7" fmla="*/ 91 h 407"/>
                <a:gd name="T8" fmla="*/ 0 w 1532"/>
                <a:gd name="T9" fmla="*/ 91 h 407"/>
                <a:gd name="T10" fmla="*/ 0 w 1532"/>
                <a:gd name="T11" fmla="*/ 0 h 4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2" h="407">
                  <a:moveTo>
                    <a:pt x="0" y="0"/>
                  </a:moveTo>
                  <a:lnTo>
                    <a:pt x="1328" y="0"/>
                  </a:lnTo>
                  <a:cubicBezTo>
                    <a:pt x="1440" y="0"/>
                    <a:pt x="1531" y="91"/>
                    <a:pt x="1531" y="203"/>
                  </a:cubicBezTo>
                  <a:cubicBezTo>
                    <a:pt x="1531" y="315"/>
                    <a:pt x="1440" y="406"/>
                    <a:pt x="1328" y="406"/>
                  </a:cubicBezTo>
                  <a:lnTo>
                    <a:pt x="0" y="406"/>
                  </a:lnTo>
                  <a:lnTo>
                    <a:pt x="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0" name="Freeform 33"/>
            <p:cNvSpPr>
              <a:spLocks noChangeArrowheads="1"/>
            </p:cNvSpPr>
            <p:nvPr/>
          </p:nvSpPr>
          <p:spPr bwMode="auto">
            <a:xfrm>
              <a:off x="2357" y="2057"/>
              <a:ext cx="110" cy="109"/>
            </a:xfrm>
            <a:custGeom>
              <a:avLst/>
              <a:gdLst>
                <a:gd name="T0" fmla="*/ 110 w 488"/>
                <a:gd name="T1" fmla="*/ 54 h 486"/>
                <a:gd name="T2" fmla="*/ 102 w 488"/>
                <a:gd name="T3" fmla="*/ 81 h 486"/>
                <a:gd name="T4" fmla="*/ 82 w 488"/>
                <a:gd name="T5" fmla="*/ 101 h 486"/>
                <a:gd name="T6" fmla="*/ 55 w 488"/>
                <a:gd name="T7" fmla="*/ 109 h 486"/>
                <a:gd name="T8" fmla="*/ 28 w 488"/>
                <a:gd name="T9" fmla="*/ 101 h 486"/>
                <a:gd name="T10" fmla="*/ 7 w 488"/>
                <a:gd name="T11" fmla="*/ 81 h 486"/>
                <a:gd name="T12" fmla="*/ 0 w 488"/>
                <a:gd name="T13" fmla="*/ 54 h 486"/>
                <a:gd name="T14" fmla="*/ 7 w 488"/>
                <a:gd name="T15" fmla="*/ 27 h 486"/>
                <a:gd name="T16" fmla="*/ 28 w 488"/>
                <a:gd name="T17" fmla="*/ 7 h 486"/>
                <a:gd name="T18" fmla="*/ 55 w 488"/>
                <a:gd name="T19" fmla="*/ 0 h 486"/>
                <a:gd name="T20" fmla="*/ 82 w 488"/>
                <a:gd name="T21" fmla="*/ 7 h 486"/>
                <a:gd name="T22" fmla="*/ 102 w 488"/>
                <a:gd name="T23" fmla="*/ 27 h 486"/>
                <a:gd name="T24" fmla="*/ 110 w 488"/>
                <a:gd name="T25" fmla="*/ 54 h 4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8" h="486">
                  <a:moveTo>
                    <a:pt x="487" y="242"/>
                  </a:moveTo>
                  <a:cubicBezTo>
                    <a:pt x="487" y="287"/>
                    <a:pt x="476" y="325"/>
                    <a:pt x="454" y="363"/>
                  </a:cubicBezTo>
                  <a:cubicBezTo>
                    <a:pt x="432" y="402"/>
                    <a:pt x="404" y="430"/>
                    <a:pt x="365" y="452"/>
                  </a:cubicBezTo>
                  <a:cubicBezTo>
                    <a:pt x="326" y="475"/>
                    <a:pt x="287" y="485"/>
                    <a:pt x="243" y="485"/>
                  </a:cubicBezTo>
                  <a:cubicBezTo>
                    <a:pt x="198" y="485"/>
                    <a:pt x="161" y="475"/>
                    <a:pt x="122" y="452"/>
                  </a:cubicBezTo>
                  <a:cubicBezTo>
                    <a:pt x="83" y="430"/>
                    <a:pt x="55" y="402"/>
                    <a:pt x="33" y="363"/>
                  </a:cubicBezTo>
                  <a:cubicBezTo>
                    <a:pt x="10" y="325"/>
                    <a:pt x="0" y="287"/>
                    <a:pt x="0" y="242"/>
                  </a:cubicBezTo>
                  <a:cubicBezTo>
                    <a:pt x="0" y="197"/>
                    <a:pt x="10" y="159"/>
                    <a:pt x="33" y="121"/>
                  </a:cubicBezTo>
                  <a:cubicBezTo>
                    <a:pt x="55" y="82"/>
                    <a:pt x="83" y="54"/>
                    <a:pt x="122" y="32"/>
                  </a:cubicBezTo>
                  <a:cubicBezTo>
                    <a:pt x="161" y="9"/>
                    <a:pt x="199" y="0"/>
                    <a:pt x="243" y="0"/>
                  </a:cubicBezTo>
                  <a:cubicBezTo>
                    <a:pt x="288" y="0"/>
                    <a:pt x="326" y="9"/>
                    <a:pt x="365" y="32"/>
                  </a:cubicBezTo>
                  <a:cubicBezTo>
                    <a:pt x="404" y="54"/>
                    <a:pt x="432" y="82"/>
                    <a:pt x="454" y="121"/>
                  </a:cubicBezTo>
                  <a:cubicBezTo>
                    <a:pt x="476" y="159"/>
                    <a:pt x="487" y="197"/>
                    <a:pt x="487" y="242"/>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1" name="Freeform 34"/>
            <p:cNvSpPr>
              <a:spLocks noChangeArrowheads="1"/>
            </p:cNvSpPr>
            <p:nvPr/>
          </p:nvSpPr>
          <p:spPr bwMode="auto">
            <a:xfrm>
              <a:off x="3989" y="2057"/>
              <a:ext cx="110" cy="109"/>
            </a:xfrm>
            <a:custGeom>
              <a:avLst/>
              <a:gdLst>
                <a:gd name="T0" fmla="*/ 110 w 488"/>
                <a:gd name="T1" fmla="*/ 54 h 486"/>
                <a:gd name="T2" fmla="*/ 102 w 488"/>
                <a:gd name="T3" fmla="*/ 81 h 486"/>
                <a:gd name="T4" fmla="*/ 82 w 488"/>
                <a:gd name="T5" fmla="*/ 101 h 486"/>
                <a:gd name="T6" fmla="*/ 55 w 488"/>
                <a:gd name="T7" fmla="*/ 109 h 486"/>
                <a:gd name="T8" fmla="*/ 28 w 488"/>
                <a:gd name="T9" fmla="*/ 101 h 486"/>
                <a:gd name="T10" fmla="*/ 7 w 488"/>
                <a:gd name="T11" fmla="*/ 81 h 486"/>
                <a:gd name="T12" fmla="*/ 0 w 488"/>
                <a:gd name="T13" fmla="*/ 54 h 486"/>
                <a:gd name="T14" fmla="*/ 7 w 488"/>
                <a:gd name="T15" fmla="*/ 27 h 486"/>
                <a:gd name="T16" fmla="*/ 28 w 488"/>
                <a:gd name="T17" fmla="*/ 7 h 486"/>
                <a:gd name="T18" fmla="*/ 55 w 488"/>
                <a:gd name="T19" fmla="*/ 0 h 486"/>
                <a:gd name="T20" fmla="*/ 82 w 488"/>
                <a:gd name="T21" fmla="*/ 7 h 486"/>
                <a:gd name="T22" fmla="*/ 102 w 488"/>
                <a:gd name="T23" fmla="*/ 27 h 486"/>
                <a:gd name="T24" fmla="*/ 110 w 488"/>
                <a:gd name="T25" fmla="*/ 54 h 4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8" h="486">
                  <a:moveTo>
                    <a:pt x="487" y="242"/>
                  </a:moveTo>
                  <a:cubicBezTo>
                    <a:pt x="487" y="287"/>
                    <a:pt x="477" y="325"/>
                    <a:pt x="454" y="363"/>
                  </a:cubicBezTo>
                  <a:cubicBezTo>
                    <a:pt x="432" y="402"/>
                    <a:pt x="404" y="430"/>
                    <a:pt x="365" y="452"/>
                  </a:cubicBezTo>
                  <a:cubicBezTo>
                    <a:pt x="326" y="475"/>
                    <a:pt x="289" y="485"/>
                    <a:pt x="244" y="485"/>
                  </a:cubicBezTo>
                  <a:cubicBezTo>
                    <a:pt x="200" y="485"/>
                    <a:pt x="161" y="475"/>
                    <a:pt x="122" y="452"/>
                  </a:cubicBezTo>
                  <a:cubicBezTo>
                    <a:pt x="83" y="430"/>
                    <a:pt x="55" y="402"/>
                    <a:pt x="33" y="363"/>
                  </a:cubicBezTo>
                  <a:cubicBezTo>
                    <a:pt x="11" y="325"/>
                    <a:pt x="0" y="287"/>
                    <a:pt x="0" y="242"/>
                  </a:cubicBezTo>
                  <a:cubicBezTo>
                    <a:pt x="0" y="197"/>
                    <a:pt x="11" y="159"/>
                    <a:pt x="33" y="121"/>
                  </a:cubicBezTo>
                  <a:cubicBezTo>
                    <a:pt x="55" y="82"/>
                    <a:pt x="83" y="54"/>
                    <a:pt x="122" y="32"/>
                  </a:cubicBezTo>
                  <a:cubicBezTo>
                    <a:pt x="161" y="9"/>
                    <a:pt x="199" y="0"/>
                    <a:pt x="244" y="0"/>
                  </a:cubicBezTo>
                  <a:cubicBezTo>
                    <a:pt x="288" y="0"/>
                    <a:pt x="326" y="9"/>
                    <a:pt x="365" y="32"/>
                  </a:cubicBezTo>
                  <a:cubicBezTo>
                    <a:pt x="404" y="54"/>
                    <a:pt x="432" y="82"/>
                    <a:pt x="454" y="121"/>
                  </a:cubicBezTo>
                  <a:cubicBezTo>
                    <a:pt x="477" y="159"/>
                    <a:pt x="487" y="197"/>
                    <a:pt x="487" y="242"/>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42" name="Group 1"/>
          <p:cNvGrpSpPr>
            <a:grpSpLocks/>
          </p:cNvGrpSpPr>
          <p:nvPr userDrawn="1"/>
        </p:nvGrpSpPr>
        <p:grpSpPr bwMode="auto">
          <a:xfrm>
            <a:off x="6490220" y="5418645"/>
            <a:ext cx="1857567" cy="455900"/>
            <a:chOff x="2067" y="2109"/>
            <a:chExt cx="2461" cy="604"/>
          </a:xfrm>
          <a:solidFill>
            <a:schemeClr val="bg1"/>
          </a:solidFill>
        </p:grpSpPr>
        <p:sp>
          <p:nvSpPr>
            <p:cNvPr id="43"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4"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667726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pattern3">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19576"/>
            <a:ext cx="7743825" cy="803562"/>
          </a:xfrm>
        </p:spPr>
        <p:txBody>
          <a:bodyPr/>
          <a:lstStyle>
            <a:lvl1pPr>
              <a:defRPr>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457201" y="5364159"/>
            <a:ext cx="5638800" cy="543738"/>
          </a:xfrm>
        </p:spPr>
        <p:txBody>
          <a:bodyPr anchor="b"/>
          <a:lstStyle>
            <a:lvl1pPr marL="0" indent="0" algn="l">
              <a:spcAft>
                <a:spcPts val="0"/>
              </a:spcAft>
              <a:buNone/>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1"/>
          <p:cNvGrpSpPr>
            <a:grpSpLocks/>
          </p:cNvGrpSpPr>
          <p:nvPr userDrawn="1"/>
        </p:nvGrpSpPr>
        <p:grpSpPr bwMode="auto">
          <a:xfrm>
            <a:off x="-14288" y="1088538"/>
            <a:ext cx="9149283" cy="2448825"/>
            <a:chOff x="888" y="900"/>
            <a:chExt cx="4607" cy="1233"/>
          </a:xfrm>
        </p:grpSpPr>
        <p:sp>
          <p:nvSpPr>
            <p:cNvPr id="8" name="Freeform 2"/>
            <p:cNvSpPr>
              <a:spLocks noChangeArrowheads="1"/>
            </p:cNvSpPr>
            <p:nvPr/>
          </p:nvSpPr>
          <p:spPr bwMode="auto">
            <a:xfrm>
              <a:off x="1747" y="1465"/>
              <a:ext cx="98" cy="98"/>
            </a:xfrm>
            <a:custGeom>
              <a:avLst/>
              <a:gdLst>
                <a:gd name="T0" fmla="*/ 49 w 436"/>
                <a:gd name="T1" fmla="*/ 98 h 435"/>
                <a:gd name="T2" fmla="*/ 0 w 436"/>
                <a:gd name="T3" fmla="*/ 49 h 435"/>
                <a:gd name="T4" fmla="*/ 49 w 436"/>
                <a:gd name="T5" fmla="*/ 0 h 435"/>
                <a:gd name="T6" fmla="*/ 98 w 436"/>
                <a:gd name="T7" fmla="*/ 49 h 435"/>
                <a:gd name="T8" fmla="*/ 49 w 436"/>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5">
                  <a:moveTo>
                    <a:pt x="217" y="434"/>
                  </a:moveTo>
                  <a:cubicBezTo>
                    <a:pt x="97" y="434"/>
                    <a:pt x="0" y="337"/>
                    <a:pt x="0" y="217"/>
                  </a:cubicBezTo>
                  <a:cubicBezTo>
                    <a:pt x="0" y="97"/>
                    <a:pt x="97" y="0"/>
                    <a:pt x="217" y="0"/>
                  </a:cubicBezTo>
                  <a:cubicBezTo>
                    <a:pt x="337" y="0"/>
                    <a:pt x="435" y="97"/>
                    <a:pt x="435" y="217"/>
                  </a:cubicBezTo>
                  <a:cubicBezTo>
                    <a:pt x="435" y="337"/>
                    <a:pt x="337" y="434"/>
                    <a:pt x="217" y="43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9" name="Freeform 3"/>
            <p:cNvSpPr>
              <a:spLocks noChangeArrowheads="1"/>
            </p:cNvSpPr>
            <p:nvPr/>
          </p:nvSpPr>
          <p:spPr bwMode="auto">
            <a:xfrm>
              <a:off x="2011" y="1611"/>
              <a:ext cx="98" cy="99"/>
            </a:xfrm>
            <a:custGeom>
              <a:avLst/>
              <a:gdLst>
                <a:gd name="T0" fmla="*/ 49 w 435"/>
                <a:gd name="T1" fmla="*/ 98 h 436"/>
                <a:gd name="T2" fmla="*/ 0 w 435"/>
                <a:gd name="T3" fmla="*/ 49 h 436"/>
                <a:gd name="T4" fmla="*/ 49 w 435"/>
                <a:gd name="T5" fmla="*/ 0 h 436"/>
                <a:gd name="T6" fmla="*/ 98 w 435"/>
                <a:gd name="T7" fmla="*/ 49 h 436"/>
                <a:gd name="T8" fmla="*/ 49 w 435"/>
                <a:gd name="T9" fmla="*/ 98 h 4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5" h="436">
                  <a:moveTo>
                    <a:pt x="217" y="435"/>
                  </a:moveTo>
                  <a:cubicBezTo>
                    <a:pt x="97" y="435"/>
                    <a:pt x="0" y="337"/>
                    <a:pt x="0" y="217"/>
                  </a:cubicBezTo>
                  <a:cubicBezTo>
                    <a:pt x="0" y="97"/>
                    <a:pt x="97" y="0"/>
                    <a:pt x="217" y="0"/>
                  </a:cubicBezTo>
                  <a:cubicBezTo>
                    <a:pt x="337" y="0"/>
                    <a:pt x="434" y="97"/>
                    <a:pt x="434" y="217"/>
                  </a:cubicBezTo>
                  <a:cubicBezTo>
                    <a:pt x="434" y="337"/>
                    <a:pt x="337" y="435"/>
                    <a:pt x="217" y="4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4"/>
            <p:cNvSpPr>
              <a:spLocks noChangeArrowheads="1"/>
            </p:cNvSpPr>
            <p:nvPr/>
          </p:nvSpPr>
          <p:spPr bwMode="auto">
            <a:xfrm>
              <a:off x="1409" y="1478"/>
              <a:ext cx="1768" cy="512"/>
            </a:xfrm>
            <a:custGeom>
              <a:avLst/>
              <a:gdLst>
                <a:gd name="T0" fmla="*/ 1727 w 7801"/>
                <a:gd name="T1" fmla="*/ 512 h 2264"/>
                <a:gd name="T2" fmla="*/ 257 w 7801"/>
                <a:gd name="T3" fmla="*/ 512 h 2264"/>
                <a:gd name="T4" fmla="*/ 0 w 7801"/>
                <a:gd name="T5" fmla="*/ 256 h 2264"/>
                <a:gd name="T6" fmla="*/ 257 w 7801"/>
                <a:gd name="T7" fmla="*/ 0 h 2264"/>
                <a:gd name="T8" fmla="*/ 298 w 7801"/>
                <a:gd name="T9" fmla="*/ 41 h 2264"/>
                <a:gd name="T10" fmla="*/ 257 w 7801"/>
                <a:gd name="T11" fmla="*/ 82 h 2264"/>
                <a:gd name="T12" fmla="*/ 82 w 7801"/>
                <a:gd name="T13" fmla="*/ 256 h 2264"/>
                <a:gd name="T14" fmla="*/ 257 w 7801"/>
                <a:gd name="T15" fmla="*/ 430 h 2264"/>
                <a:gd name="T16" fmla="*/ 1727 w 7801"/>
                <a:gd name="T17" fmla="*/ 430 h 2264"/>
                <a:gd name="T18" fmla="*/ 1768 w 7801"/>
                <a:gd name="T19" fmla="*/ 471 h 2264"/>
                <a:gd name="T20" fmla="*/ 1727 w 7801"/>
                <a:gd name="T21" fmla="*/ 512 h 2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01" h="2264">
                  <a:moveTo>
                    <a:pt x="7618" y="2263"/>
                  </a:moveTo>
                  <a:lnTo>
                    <a:pt x="1132" y="2263"/>
                  </a:lnTo>
                  <a:cubicBezTo>
                    <a:pt x="508" y="2263"/>
                    <a:pt x="0" y="1756"/>
                    <a:pt x="0" y="1132"/>
                  </a:cubicBezTo>
                  <a:cubicBezTo>
                    <a:pt x="0" y="508"/>
                    <a:pt x="508" y="0"/>
                    <a:pt x="1132" y="0"/>
                  </a:cubicBezTo>
                  <a:cubicBezTo>
                    <a:pt x="1232" y="0"/>
                    <a:pt x="1313" y="81"/>
                    <a:pt x="1313" y="181"/>
                  </a:cubicBezTo>
                  <a:cubicBezTo>
                    <a:pt x="1313" y="281"/>
                    <a:pt x="1232" y="362"/>
                    <a:pt x="1132" y="362"/>
                  </a:cubicBezTo>
                  <a:cubicBezTo>
                    <a:pt x="708" y="362"/>
                    <a:pt x="362" y="707"/>
                    <a:pt x="362" y="1132"/>
                  </a:cubicBezTo>
                  <a:cubicBezTo>
                    <a:pt x="362" y="1556"/>
                    <a:pt x="708" y="1901"/>
                    <a:pt x="1132" y="1901"/>
                  </a:cubicBezTo>
                  <a:lnTo>
                    <a:pt x="7618" y="1901"/>
                  </a:lnTo>
                  <a:cubicBezTo>
                    <a:pt x="7718" y="1901"/>
                    <a:pt x="7800" y="1982"/>
                    <a:pt x="7800" y="2082"/>
                  </a:cubicBezTo>
                  <a:cubicBezTo>
                    <a:pt x="7800" y="2182"/>
                    <a:pt x="7718" y="2263"/>
                    <a:pt x="7618" y="226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5"/>
            <p:cNvSpPr>
              <a:spLocks noChangeArrowheads="1"/>
            </p:cNvSpPr>
            <p:nvPr/>
          </p:nvSpPr>
          <p:spPr bwMode="auto">
            <a:xfrm>
              <a:off x="1553" y="1621"/>
              <a:ext cx="3062" cy="225"/>
            </a:xfrm>
            <a:custGeom>
              <a:avLst/>
              <a:gdLst>
                <a:gd name="T0" fmla="*/ 3021 w 13505"/>
                <a:gd name="T1" fmla="*/ 225 h 996"/>
                <a:gd name="T2" fmla="*/ 113 w 13505"/>
                <a:gd name="T3" fmla="*/ 225 h 996"/>
                <a:gd name="T4" fmla="*/ 0 w 13505"/>
                <a:gd name="T5" fmla="*/ 113 h 996"/>
                <a:gd name="T6" fmla="*/ 33 w 13505"/>
                <a:gd name="T7" fmla="*/ 33 h 996"/>
                <a:gd name="T8" fmla="*/ 113 w 13505"/>
                <a:gd name="T9" fmla="*/ 0 h 996"/>
                <a:gd name="T10" fmla="*/ 113 w 13505"/>
                <a:gd name="T11" fmla="*/ 0 h 996"/>
                <a:gd name="T12" fmla="*/ 368 w 13505"/>
                <a:gd name="T13" fmla="*/ 0 h 996"/>
                <a:gd name="T14" fmla="*/ 409 w 13505"/>
                <a:gd name="T15" fmla="*/ 41 h 996"/>
                <a:gd name="T16" fmla="*/ 368 w 13505"/>
                <a:gd name="T17" fmla="*/ 82 h 996"/>
                <a:gd name="T18" fmla="*/ 113 w 13505"/>
                <a:gd name="T19" fmla="*/ 82 h 996"/>
                <a:gd name="T20" fmla="*/ 113 w 13505"/>
                <a:gd name="T21" fmla="*/ 82 h 996"/>
                <a:gd name="T22" fmla="*/ 91 w 13505"/>
                <a:gd name="T23" fmla="*/ 91 h 996"/>
                <a:gd name="T24" fmla="*/ 82 w 13505"/>
                <a:gd name="T25" fmla="*/ 113 h 996"/>
                <a:gd name="T26" fmla="*/ 113 w 13505"/>
                <a:gd name="T27" fmla="*/ 143 h 996"/>
                <a:gd name="T28" fmla="*/ 3021 w 13505"/>
                <a:gd name="T29" fmla="*/ 143 h 996"/>
                <a:gd name="T30" fmla="*/ 3062 w 13505"/>
                <a:gd name="T31" fmla="*/ 184 h 996"/>
                <a:gd name="T32" fmla="*/ 3021 w 13505"/>
                <a:gd name="T33" fmla="*/ 225 h 9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05" h="996">
                  <a:moveTo>
                    <a:pt x="13323" y="995"/>
                  </a:moveTo>
                  <a:lnTo>
                    <a:pt x="498" y="995"/>
                  </a:lnTo>
                  <a:cubicBezTo>
                    <a:pt x="223" y="995"/>
                    <a:pt x="0" y="772"/>
                    <a:pt x="0" y="498"/>
                  </a:cubicBezTo>
                  <a:cubicBezTo>
                    <a:pt x="0" y="365"/>
                    <a:pt x="52" y="239"/>
                    <a:pt x="146" y="145"/>
                  </a:cubicBezTo>
                  <a:cubicBezTo>
                    <a:pt x="240" y="51"/>
                    <a:pt x="365" y="0"/>
                    <a:pt x="498" y="0"/>
                  </a:cubicBezTo>
                  <a:lnTo>
                    <a:pt x="1623" y="0"/>
                  </a:lnTo>
                  <a:cubicBezTo>
                    <a:pt x="1723" y="0"/>
                    <a:pt x="1804" y="81"/>
                    <a:pt x="1804" y="181"/>
                  </a:cubicBezTo>
                  <a:cubicBezTo>
                    <a:pt x="1804" y="281"/>
                    <a:pt x="1723" y="362"/>
                    <a:pt x="1623" y="362"/>
                  </a:cubicBezTo>
                  <a:lnTo>
                    <a:pt x="498" y="362"/>
                  </a:lnTo>
                  <a:cubicBezTo>
                    <a:pt x="462" y="362"/>
                    <a:pt x="428" y="376"/>
                    <a:pt x="402" y="402"/>
                  </a:cubicBezTo>
                  <a:cubicBezTo>
                    <a:pt x="376" y="427"/>
                    <a:pt x="362" y="461"/>
                    <a:pt x="362" y="498"/>
                  </a:cubicBezTo>
                  <a:cubicBezTo>
                    <a:pt x="362" y="572"/>
                    <a:pt x="423" y="633"/>
                    <a:pt x="498" y="633"/>
                  </a:cubicBezTo>
                  <a:lnTo>
                    <a:pt x="13323" y="633"/>
                  </a:lnTo>
                  <a:cubicBezTo>
                    <a:pt x="13423" y="633"/>
                    <a:pt x="13504" y="714"/>
                    <a:pt x="13504" y="814"/>
                  </a:cubicBezTo>
                  <a:cubicBezTo>
                    <a:pt x="13504" y="914"/>
                    <a:pt x="13423" y="995"/>
                    <a:pt x="13323" y="99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6"/>
            <p:cNvSpPr>
              <a:spLocks noChangeArrowheads="1"/>
            </p:cNvSpPr>
            <p:nvPr/>
          </p:nvSpPr>
          <p:spPr bwMode="auto">
            <a:xfrm>
              <a:off x="4271" y="1042"/>
              <a:ext cx="98" cy="98"/>
            </a:xfrm>
            <a:custGeom>
              <a:avLst/>
              <a:gdLst>
                <a:gd name="T0" fmla="*/ 49 w 436"/>
                <a:gd name="T1" fmla="*/ 98 h 435"/>
                <a:gd name="T2" fmla="*/ 0 w 436"/>
                <a:gd name="T3" fmla="*/ 49 h 435"/>
                <a:gd name="T4" fmla="*/ 49 w 436"/>
                <a:gd name="T5" fmla="*/ 0 h 435"/>
                <a:gd name="T6" fmla="*/ 98 w 436"/>
                <a:gd name="T7" fmla="*/ 49 h 435"/>
                <a:gd name="T8" fmla="*/ 49 w 436"/>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5">
                  <a:moveTo>
                    <a:pt x="218" y="434"/>
                  </a:moveTo>
                  <a:cubicBezTo>
                    <a:pt x="98" y="434"/>
                    <a:pt x="0" y="337"/>
                    <a:pt x="0" y="217"/>
                  </a:cubicBezTo>
                  <a:cubicBezTo>
                    <a:pt x="0" y="97"/>
                    <a:pt x="98" y="0"/>
                    <a:pt x="218" y="0"/>
                  </a:cubicBezTo>
                  <a:cubicBezTo>
                    <a:pt x="338" y="0"/>
                    <a:pt x="435" y="97"/>
                    <a:pt x="435" y="217"/>
                  </a:cubicBezTo>
                  <a:cubicBezTo>
                    <a:pt x="435" y="337"/>
                    <a:pt x="338" y="434"/>
                    <a:pt x="218" y="4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7"/>
            <p:cNvSpPr>
              <a:spLocks noChangeArrowheads="1"/>
            </p:cNvSpPr>
            <p:nvPr/>
          </p:nvSpPr>
          <p:spPr bwMode="auto">
            <a:xfrm>
              <a:off x="3216" y="900"/>
              <a:ext cx="99" cy="98"/>
            </a:xfrm>
            <a:custGeom>
              <a:avLst/>
              <a:gdLst>
                <a:gd name="T0" fmla="*/ 49 w 436"/>
                <a:gd name="T1" fmla="*/ 98 h 436"/>
                <a:gd name="T2" fmla="*/ 0 w 436"/>
                <a:gd name="T3" fmla="*/ 49 h 436"/>
                <a:gd name="T4" fmla="*/ 49 w 436"/>
                <a:gd name="T5" fmla="*/ 0 h 436"/>
                <a:gd name="T6" fmla="*/ 98 w 436"/>
                <a:gd name="T7" fmla="*/ 49 h 436"/>
                <a:gd name="T8" fmla="*/ 49 w 436"/>
                <a:gd name="T9" fmla="*/ 98 h 4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6">
                  <a:moveTo>
                    <a:pt x="217" y="435"/>
                  </a:moveTo>
                  <a:cubicBezTo>
                    <a:pt x="97" y="435"/>
                    <a:pt x="0" y="338"/>
                    <a:pt x="0" y="218"/>
                  </a:cubicBezTo>
                  <a:cubicBezTo>
                    <a:pt x="0" y="97"/>
                    <a:pt x="97" y="0"/>
                    <a:pt x="217" y="0"/>
                  </a:cubicBezTo>
                  <a:cubicBezTo>
                    <a:pt x="337" y="0"/>
                    <a:pt x="435" y="97"/>
                    <a:pt x="435" y="218"/>
                  </a:cubicBezTo>
                  <a:cubicBezTo>
                    <a:pt x="435" y="338"/>
                    <a:pt x="337" y="435"/>
                    <a:pt x="217" y="43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8"/>
            <p:cNvSpPr>
              <a:spLocks noChangeArrowheads="1"/>
            </p:cNvSpPr>
            <p:nvPr/>
          </p:nvSpPr>
          <p:spPr bwMode="auto">
            <a:xfrm>
              <a:off x="2058" y="1177"/>
              <a:ext cx="98" cy="99"/>
            </a:xfrm>
            <a:custGeom>
              <a:avLst/>
              <a:gdLst>
                <a:gd name="T0" fmla="*/ 49 w 436"/>
                <a:gd name="T1" fmla="*/ 98 h 436"/>
                <a:gd name="T2" fmla="*/ 0 w 436"/>
                <a:gd name="T3" fmla="*/ 49 h 436"/>
                <a:gd name="T4" fmla="*/ 49 w 436"/>
                <a:gd name="T5" fmla="*/ 0 h 436"/>
                <a:gd name="T6" fmla="*/ 98 w 436"/>
                <a:gd name="T7" fmla="*/ 49 h 436"/>
                <a:gd name="T8" fmla="*/ 49 w 436"/>
                <a:gd name="T9" fmla="*/ 98 h 4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6">
                  <a:moveTo>
                    <a:pt x="218" y="435"/>
                  </a:moveTo>
                  <a:cubicBezTo>
                    <a:pt x="98" y="435"/>
                    <a:pt x="0" y="338"/>
                    <a:pt x="0" y="218"/>
                  </a:cubicBezTo>
                  <a:cubicBezTo>
                    <a:pt x="0" y="98"/>
                    <a:pt x="98" y="0"/>
                    <a:pt x="218" y="0"/>
                  </a:cubicBezTo>
                  <a:cubicBezTo>
                    <a:pt x="338" y="0"/>
                    <a:pt x="435" y="98"/>
                    <a:pt x="435" y="218"/>
                  </a:cubicBezTo>
                  <a:cubicBezTo>
                    <a:pt x="435" y="338"/>
                    <a:pt x="338" y="435"/>
                    <a:pt x="218" y="4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9"/>
            <p:cNvSpPr>
              <a:spLocks noChangeArrowheads="1"/>
            </p:cNvSpPr>
            <p:nvPr/>
          </p:nvSpPr>
          <p:spPr bwMode="auto">
            <a:xfrm>
              <a:off x="3341" y="903"/>
              <a:ext cx="2154" cy="81"/>
            </a:xfrm>
            <a:custGeom>
              <a:avLst/>
              <a:gdLst>
                <a:gd name="T0" fmla="*/ 2154 w 9504"/>
                <a:gd name="T1" fmla="*/ 81 h 363"/>
                <a:gd name="T2" fmla="*/ 41 w 9504"/>
                <a:gd name="T3" fmla="*/ 81 h 363"/>
                <a:gd name="T4" fmla="*/ 0 w 9504"/>
                <a:gd name="T5" fmla="*/ 40 h 363"/>
                <a:gd name="T6" fmla="*/ 41 w 9504"/>
                <a:gd name="T7" fmla="*/ 0 h 363"/>
                <a:gd name="T8" fmla="*/ 2154 w 9504"/>
                <a:gd name="T9" fmla="*/ 0 h 363"/>
                <a:gd name="T10" fmla="*/ 2154 w 9504"/>
                <a:gd name="T11" fmla="*/ 81 h 3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04" h="363">
                  <a:moveTo>
                    <a:pt x="9503" y="362"/>
                  </a:moveTo>
                  <a:lnTo>
                    <a:pt x="181" y="362"/>
                  </a:lnTo>
                  <a:cubicBezTo>
                    <a:pt x="81" y="362"/>
                    <a:pt x="0" y="281"/>
                    <a:pt x="0" y="181"/>
                  </a:cubicBezTo>
                  <a:cubicBezTo>
                    <a:pt x="0" y="81"/>
                    <a:pt x="81" y="0"/>
                    <a:pt x="181" y="0"/>
                  </a:cubicBezTo>
                  <a:lnTo>
                    <a:pt x="9503" y="0"/>
                  </a:lnTo>
                  <a:lnTo>
                    <a:pt x="9503" y="362"/>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7" name="Freeform 10"/>
            <p:cNvSpPr>
              <a:spLocks noChangeArrowheads="1"/>
            </p:cNvSpPr>
            <p:nvPr/>
          </p:nvSpPr>
          <p:spPr bwMode="auto">
            <a:xfrm>
              <a:off x="4642" y="1761"/>
              <a:ext cx="98" cy="98"/>
            </a:xfrm>
            <a:custGeom>
              <a:avLst/>
              <a:gdLst>
                <a:gd name="T0" fmla="*/ 49 w 436"/>
                <a:gd name="T1" fmla="*/ 98 h 435"/>
                <a:gd name="T2" fmla="*/ 0 w 436"/>
                <a:gd name="T3" fmla="*/ 49 h 435"/>
                <a:gd name="T4" fmla="*/ 49 w 436"/>
                <a:gd name="T5" fmla="*/ 0 h 435"/>
                <a:gd name="T6" fmla="*/ 98 w 436"/>
                <a:gd name="T7" fmla="*/ 49 h 435"/>
                <a:gd name="T8" fmla="*/ 49 w 436"/>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5">
                  <a:moveTo>
                    <a:pt x="218" y="434"/>
                  </a:moveTo>
                  <a:cubicBezTo>
                    <a:pt x="98" y="434"/>
                    <a:pt x="0" y="337"/>
                    <a:pt x="0" y="217"/>
                  </a:cubicBezTo>
                  <a:cubicBezTo>
                    <a:pt x="0" y="97"/>
                    <a:pt x="98" y="0"/>
                    <a:pt x="218" y="0"/>
                  </a:cubicBezTo>
                  <a:cubicBezTo>
                    <a:pt x="338" y="0"/>
                    <a:pt x="435" y="97"/>
                    <a:pt x="435" y="217"/>
                  </a:cubicBezTo>
                  <a:cubicBezTo>
                    <a:pt x="435" y="337"/>
                    <a:pt x="338" y="434"/>
                    <a:pt x="218" y="4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8" name="Freeform 11"/>
            <p:cNvSpPr>
              <a:spLocks noChangeArrowheads="1"/>
            </p:cNvSpPr>
            <p:nvPr/>
          </p:nvSpPr>
          <p:spPr bwMode="auto">
            <a:xfrm>
              <a:off x="3206" y="1904"/>
              <a:ext cx="98" cy="98"/>
            </a:xfrm>
            <a:custGeom>
              <a:avLst/>
              <a:gdLst>
                <a:gd name="T0" fmla="*/ 49 w 436"/>
                <a:gd name="T1" fmla="*/ 98 h 435"/>
                <a:gd name="T2" fmla="*/ 0 w 436"/>
                <a:gd name="T3" fmla="*/ 49 h 435"/>
                <a:gd name="T4" fmla="*/ 49 w 436"/>
                <a:gd name="T5" fmla="*/ 0 h 435"/>
                <a:gd name="T6" fmla="*/ 98 w 436"/>
                <a:gd name="T7" fmla="*/ 49 h 435"/>
                <a:gd name="T8" fmla="*/ 49 w 436"/>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5">
                  <a:moveTo>
                    <a:pt x="218" y="434"/>
                  </a:moveTo>
                  <a:cubicBezTo>
                    <a:pt x="98" y="434"/>
                    <a:pt x="0" y="337"/>
                    <a:pt x="0" y="217"/>
                  </a:cubicBezTo>
                  <a:cubicBezTo>
                    <a:pt x="0" y="97"/>
                    <a:pt x="98" y="0"/>
                    <a:pt x="218" y="0"/>
                  </a:cubicBezTo>
                  <a:cubicBezTo>
                    <a:pt x="338" y="0"/>
                    <a:pt x="435" y="97"/>
                    <a:pt x="435" y="217"/>
                  </a:cubicBezTo>
                  <a:cubicBezTo>
                    <a:pt x="435" y="337"/>
                    <a:pt x="338" y="434"/>
                    <a:pt x="218" y="43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12"/>
            <p:cNvSpPr>
              <a:spLocks noChangeArrowheads="1"/>
            </p:cNvSpPr>
            <p:nvPr/>
          </p:nvSpPr>
          <p:spPr bwMode="auto">
            <a:xfrm>
              <a:off x="3498" y="1322"/>
              <a:ext cx="98" cy="98"/>
            </a:xfrm>
            <a:custGeom>
              <a:avLst/>
              <a:gdLst>
                <a:gd name="T0" fmla="*/ 49 w 435"/>
                <a:gd name="T1" fmla="*/ 98 h 435"/>
                <a:gd name="T2" fmla="*/ 0 w 435"/>
                <a:gd name="T3" fmla="*/ 49 h 435"/>
                <a:gd name="T4" fmla="*/ 49 w 435"/>
                <a:gd name="T5" fmla="*/ 0 h 435"/>
                <a:gd name="T6" fmla="*/ 98 w 435"/>
                <a:gd name="T7" fmla="*/ 49 h 435"/>
                <a:gd name="T8" fmla="*/ 49 w 435"/>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5" h="435">
                  <a:moveTo>
                    <a:pt x="217" y="434"/>
                  </a:moveTo>
                  <a:cubicBezTo>
                    <a:pt x="97" y="434"/>
                    <a:pt x="0" y="337"/>
                    <a:pt x="0" y="217"/>
                  </a:cubicBezTo>
                  <a:cubicBezTo>
                    <a:pt x="0" y="97"/>
                    <a:pt x="97" y="0"/>
                    <a:pt x="217" y="0"/>
                  </a:cubicBezTo>
                  <a:cubicBezTo>
                    <a:pt x="337" y="0"/>
                    <a:pt x="434" y="97"/>
                    <a:pt x="434" y="217"/>
                  </a:cubicBezTo>
                  <a:cubicBezTo>
                    <a:pt x="434" y="337"/>
                    <a:pt x="337" y="434"/>
                    <a:pt x="217" y="4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13"/>
            <p:cNvSpPr>
              <a:spLocks noChangeArrowheads="1"/>
            </p:cNvSpPr>
            <p:nvPr/>
          </p:nvSpPr>
          <p:spPr bwMode="auto">
            <a:xfrm>
              <a:off x="4787" y="1473"/>
              <a:ext cx="98" cy="98"/>
            </a:xfrm>
            <a:custGeom>
              <a:avLst/>
              <a:gdLst>
                <a:gd name="T0" fmla="*/ 49 w 436"/>
                <a:gd name="T1" fmla="*/ 98 h 435"/>
                <a:gd name="T2" fmla="*/ 0 w 436"/>
                <a:gd name="T3" fmla="*/ 49 h 435"/>
                <a:gd name="T4" fmla="*/ 49 w 436"/>
                <a:gd name="T5" fmla="*/ 0 h 435"/>
                <a:gd name="T6" fmla="*/ 98 w 436"/>
                <a:gd name="T7" fmla="*/ 49 h 435"/>
                <a:gd name="T8" fmla="*/ 49 w 436"/>
                <a:gd name="T9" fmla="*/ 98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435">
                  <a:moveTo>
                    <a:pt x="218" y="434"/>
                  </a:moveTo>
                  <a:cubicBezTo>
                    <a:pt x="98" y="434"/>
                    <a:pt x="0" y="337"/>
                    <a:pt x="0" y="217"/>
                  </a:cubicBezTo>
                  <a:cubicBezTo>
                    <a:pt x="0" y="97"/>
                    <a:pt x="98" y="0"/>
                    <a:pt x="218" y="0"/>
                  </a:cubicBezTo>
                  <a:cubicBezTo>
                    <a:pt x="338" y="0"/>
                    <a:pt x="435" y="97"/>
                    <a:pt x="435" y="217"/>
                  </a:cubicBezTo>
                  <a:cubicBezTo>
                    <a:pt x="435" y="337"/>
                    <a:pt x="338" y="434"/>
                    <a:pt x="218" y="4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14"/>
            <p:cNvSpPr>
              <a:spLocks noChangeArrowheads="1"/>
            </p:cNvSpPr>
            <p:nvPr/>
          </p:nvSpPr>
          <p:spPr bwMode="auto">
            <a:xfrm>
              <a:off x="3626" y="1334"/>
              <a:ext cx="1582" cy="512"/>
            </a:xfrm>
            <a:custGeom>
              <a:avLst/>
              <a:gdLst>
                <a:gd name="T0" fmla="*/ 1180 w 6981"/>
                <a:gd name="T1" fmla="*/ 512 h 2264"/>
                <a:gd name="T2" fmla="*/ 1139 w 6981"/>
                <a:gd name="T3" fmla="*/ 471 h 2264"/>
                <a:gd name="T4" fmla="*/ 1180 w 6981"/>
                <a:gd name="T5" fmla="*/ 430 h 2264"/>
                <a:gd name="T6" fmla="*/ 1325 w 6981"/>
                <a:gd name="T7" fmla="*/ 430 h 2264"/>
                <a:gd name="T8" fmla="*/ 1500 w 6981"/>
                <a:gd name="T9" fmla="*/ 256 h 2264"/>
                <a:gd name="T10" fmla="*/ 1325 w 6981"/>
                <a:gd name="T11" fmla="*/ 82 h 2264"/>
                <a:gd name="T12" fmla="*/ 41 w 6981"/>
                <a:gd name="T13" fmla="*/ 82 h 2264"/>
                <a:gd name="T14" fmla="*/ 0 w 6981"/>
                <a:gd name="T15" fmla="*/ 41 h 2264"/>
                <a:gd name="T16" fmla="*/ 41 w 6981"/>
                <a:gd name="T17" fmla="*/ 0 h 2264"/>
                <a:gd name="T18" fmla="*/ 1325 w 6981"/>
                <a:gd name="T19" fmla="*/ 0 h 2264"/>
                <a:gd name="T20" fmla="*/ 1582 w 6981"/>
                <a:gd name="T21" fmla="*/ 256 h 2264"/>
                <a:gd name="T22" fmla="*/ 1325 w 6981"/>
                <a:gd name="T23" fmla="*/ 512 h 2264"/>
                <a:gd name="T24" fmla="*/ 1180 w 6981"/>
                <a:gd name="T25" fmla="*/ 512 h 2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81" h="2264">
                  <a:moveTo>
                    <a:pt x="5208" y="2263"/>
                  </a:moveTo>
                  <a:cubicBezTo>
                    <a:pt x="5108" y="2263"/>
                    <a:pt x="5027" y="2182"/>
                    <a:pt x="5027" y="2082"/>
                  </a:cubicBezTo>
                  <a:cubicBezTo>
                    <a:pt x="5027" y="1982"/>
                    <a:pt x="5108" y="1901"/>
                    <a:pt x="5208" y="1901"/>
                  </a:cubicBezTo>
                  <a:lnTo>
                    <a:pt x="5848" y="1901"/>
                  </a:lnTo>
                  <a:cubicBezTo>
                    <a:pt x="6273" y="1901"/>
                    <a:pt x="6618" y="1556"/>
                    <a:pt x="6618" y="1132"/>
                  </a:cubicBezTo>
                  <a:cubicBezTo>
                    <a:pt x="6618" y="708"/>
                    <a:pt x="6273" y="362"/>
                    <a:pt x="5848" y="362"/>
                  </a:cubicBezTo>
                  <a:lnTo>
                    <a:pt x="181" y="362"/>
                  </a:lnTo>
                  <a:cubicBezTo>
                    <a:pt x="81" y="362"/>
                    <a:pt x="0" y="281"/>
                    <a:pt x="0" y="181"/>
                  </a:cubicBezTo>
                  <a:cubicBezTo>
                    <a:pt x="0" y="81"/>
                    <a:pt x="81" y="0"/>
                    <a:pt x="181" y="0"/>
                  </a:cubicBezTo>
                  <a:lnTo>
                    <a:pt x="5848" y="0"/>
                  </a:lnTo>
                  <a:cubicBezTo>
                    <a:pt x="6472" y="0"/>
                    <a:pt x="6980" y="508"/>
                    <a:pt x="6980" y="1132"/>
                  </a:cubicBezTo>
                  <a:cubicBezTo>
                    <a:pt x="6980" y="1756"/>
                    <a:pt x="6472" y="2263"/>
                    <a:pt x="5848" y="2263"/>
                  </a:cubicBezTo>
                  <a:lnTo>
                    <a:pt x="5208" y="2263"/>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15"/>
            <p:cNvSpPr>
              <a:spLocks noChangeArrowheads="1"/>
            </p:cNvSpPr>
            <p:nvPr/>
          </p:nvSpPr>
          <p:spPr bwMode="auto">
            <a:xfrm>
              <a:off x="2143" y="1478"/>
              <a:ext cx="2921" cy="225"/>
            </a:xfrm>
            <a:custGeom>
              <a:avLst/>
              <a:gdLst>
                <a:gd name="T0" fmla="*/ 2808 w 12884"/>
                <a:gd name="T1" fmla="*/ 225 h 997"/>
                <a:gd name="T2" fmla="*/ 41 w 12884"/>
                <a:gd name="T3" fmla="*/ 225 h 997"/>
                <a:gd name="T4" fmla="*/ 0 w 12884"/>
                <a:gd name="T5" fmla="*/ 184 h 997"/>
                <a:gd name="T6" fmla="*/ 41 w 12884"/>
                <a:gd name="T7" fmla="*/ 143 h 997"/>
                <a:gd name="T8" fmla="*/ 2808 w 12884"/>
                <a:gd name="T9" fmla="*/ 143 h 997"/>
                <a:gd name="T10" fmla="*/ 2839 w 12884"/>
                <a:gd name="T11" fmla="*/ 112 h 997"/>
                <a:gd name="T12" fmla="*/ 2808 w 12884"/>
                <a:gd name="T13" fmla="*/ 82 h 997"/>
                <a:gd name="T14" fmla="*/ 2767 w 12884"/>
                <a:gd name="T15" fmla="*/ 41 h 997"/>
                <a:gd name="T16" fmla="*/ 2808 w 12884"/>
                <a:gd name="T17" fmla="*/ 0 h 997"/>
                <a:gd name="T18" fmla="*/ 2921 w 12884"/>
                <a:gd name="T19" fmla="*/ 112 h 997"/>
                <a:gd name="T20" fmla="*/ 2808 w 12884"/>
                <a:gd name="T21" fmla="*/ 225 h 9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84" h="997">
                  <a:moveTo>
                    <a:pt x="12385" y="996"/>
                  </a:moveTo>
                  <a:lnTo>
                    <a:pt x="181" y="996"/>
                  </a:lnTo>
                  <a:cubicBezTo>
                    <a:pt x="81" y="996"/>
                    <a:pt x="0" y="915"/>
                    <a:pt x="0" y="815"/>
                  </a:cubicBezTo>
                  <a:cubicBezTo>
                    <a:pt x="0" y="715"/>
                    <a:pt x="81" y="634"/>
                    <a:pt x="181" y="634"/>
                  </a:cubicBezTo>
                  <a:lnTo>
                    <a:pt x="12385" y="634"/>
                  </a:lnTo>
                  <a:cubicBezTo>
                    <a:pt x="12460" y="634"/>
                    <a:pt x="12521" y="573"/>
                    <a:pt x="12521" y="498"/>
                  </a:cubicBezTo>
                  <a:cubicBezTo>
                    <a:pt x="12521" y="423"/>
                    <a:pt x="12460" y="362"/>
                    <a:pt x="12385" y="362"/>
                  </a:cubicBezTo>
                  <a:cubicBezTo>
                    <a:pt x="12285" y="362"/>
                    <a:pt x="12204" y="281"/>
                    <a:pt x="12204" y="181"/>
                  </a:cubicBezTo>
                  <a:cubicBezTo>
                    <a:pt x="12204" y="81"/>
                    <a:pt x="12285" y="0"/>
                    <a:pt x="12385" y="0"/>
                  </a:cubicBezTo>
                  <a:cubicBezTo>
                    <a:pt x="12660" y="0"/>
                    <a:pt x="12883" y="223"/>
                    <a:pt x="12883" y="498"/>
                  </a:cubicBezTo>
                  <a:cubicBezTo>
                    <a:pt x="12883" y="772"/>
                    <a:pt x="12660" y="996"/>
                    <a:pt x="12385" y="99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16"/>
            <p:cNvSpPr>
              <a:spLocks noChangeArrowheads="1"/>
            </p:cNvSpPr>
            <p:nvPr/>
          </p:nvSpPr>
          <p:spPr bwMode="auto">
            <a:xfrm>
              <a:off x="1866" y="1478"/>
              <a:ext cx="2889" cy="81"/>
            </a:xfrm>
            <a:custGeom>
              <a:avLst/>
              <a:gdLst>
                <a:gd name="T0" fmla="*/ 2848 w 12745"/>
                <a:gd name="T1" fmla="*/ 81 h 363"/>
                <a:gd name="T2" fmla="*/ 41 w 12745"/>
                <a:gd name="T3" fmla="*/ 81 h 363"/>
                <a:gd name="T4" fmla="*/ 0 w 12745"/>
                <a:gd name="T5" fmla="*/ 40 h 363"/>
                <a:gd name="T6" fmla="*/ 41 w 12745"/>
                <a:gd name="T7" fmla="*/ 0 h 363"/>
                <a:gd name="T8" fmla="*/ 2848 w 12745"/>
                <a:gd name="T9" fmla="*/ 0 h 363"/>
                <a:gd name="T10" fmla="*/ 2889 w 12745"/>
                <a:gd name="T11" fmla="*/ 40 h 363"/>
                <a:gd name="T12" fmla="*/ 2848 w 12745"/>
                <a:gd name="T13" fmla="*/ 81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45" h="363">
                  <a:moveTo>
                    <a:pt x="12563" y="362"/>
                  </a:moveTo>
                  <a:lnTo>
                    <a:pt x="181" y="362"/>
                  </a:lnTo>
                  <a:cubicBezTo>
                    <a:pt x="81" y="362"/>
                    <a:pt x="0" y="281"/>
                    <a:pt x="0" y="181"/>
                  </a:cubicBezTo>
                  <a:cubicBezTo>
                    <a:pt x="0" y="81"/>
                    <a:pt x="81" y="0"/>
                    <a:pt x="181" y="0"/>
                  </a:cubicBezTo>
                  <a:lnTo>
                    <a:pt x="12563" y="0"/>
                  </a:lnTo>
                  <a:cubicBezTo>
                    <a:pt x="12663" y="0"/>
                    <a:pt x="12744" y="81"/>
                    <a:pt x="12744" y="181"/>
                  </a:cubicBezTo>
                  <a:cubicBezTo>
                    <a:pt x="12744" y="281"/>
                    <a:pt x="12663" y="362"/>
                    <a:pt x="12563" y="362"/>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17"/>
            <p:cNvSpPr>
              <a:spLocks noChangeArrowheads="1"/>
            </p:cNvSpPr>
            <p:nvPr/>
          </p:nvSpPr>
          <p:spPr bwMode="auto">
            <a:xfrm>
              <a:off x="2178" y="1047"/>
              <a:ext cx="2543" cy="225"/>
            </a:xfrm>
            <a:custGeom>
              <a:avLst/>
              <a:gdLst>
                <a:gd name="T0" fmla="*/ 2430 w 11217"/>
                <a:gd name="T1" fmla="*/ 225 h 997"/>
                <a:gd name="T2" fmla="*/ 41 w 11217"/>
                <a:gd name="T3" fmla="*/ 225 h 997"/>
                <a:gd name="T4" fmla="*/ 0 w 11217"/>
                <a:gd name="T5" fmla="*/ 184 h 997"/>
                <a:gd name="T6" fmla="*/ 41 w 11217"/>
                <a:gd name="T7" fmla="*/ 143 h 997"/>
                <a:gd name="T8" fmla="*/ 2430 w 11217"/>
                <a:gd name="T9" fmla="*/ 143 h 997"/>
                <a:gd name="T10" fmla="*/ 2461 w 11217"/>
                <a:gd name="T11" fmla="*/ 112 h 997"/>
                <a:gd name="T12" fmla="*/ 2430 w 11217"/>
                <a:gd name="T13" fmla="*/ 82 h 997"/>
                <a:gd name="T14" fmla="*/ 2257 w 11217"/>
                <a:gd name="T15" fmla="*/ 82 h 997"/>
                <a:gd name="T16" fmla="*/ 2216 w 11217"/>
                <a:gd name="T17" fmla="*/ 41 h 997"/>
                <a:gd name="T18" fmla="*/ 2257 w 11217"/>
                <a:gd name="T19" fmla="*/ 0 h 997"/>
                <a:gd name="T20" fmla="*/ 2430 w 11217"/>
                <a:gd name="T21" fmla="*/ 0 h 997"/>
                <a:gd name="T22" fmla="*/ 2543 w 11217"/>
                <a:gd name="T23" fmla="*/ 112 h 997"/>
                <a:gd name="T24" fmla="*/ 2430 w 11217"/>
                <a:gd name="T25" fmla="*/ 225 h 9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17" h="997">
                  <a:moveTo>
                    <a:pt x="10718" y="996"/>
                  </a:moveTo>
                  <a:lnTo>
                    <a:pt x="181" y="996"/>
                  </a:lnTo>
                  <a:cubicBezTo>
                    <a:pt x="81" y="996"/>
                    <a:pt x="0" y="915"/>
                    <a:pt x="0" y="815"/>
                  </a:cubicBezTo>
                  <a:cubicBezTo>
                    <a:pt x="0" y="715"/>
                    <a:pt x="81" y="633"/>
                    <a:pt x="181" y="633"/>
                  </a:cubicBezTo>
                  <a:lnTo>
                    <a:pt x="10718" y="633"/>
                  </a:lnTo>
                  <a:cubicBezTo>
                    <a:pt x="10793" y="633"/>
                    <a:pt x="10854" y="573"/>
                    <a:pt x="10854" y="498"/>
                  </a:cubicBezTo>
                  <a:cubicBezTo>
                    <a:pt x="10854" y="423"/>
                    <a:pt x="10793" y="362"/>
                    <a:pt x="10718" y="362"/>
                  </a:cubicBezTo>
                  <a:lnTo>
                    <a:pt x="9956" y="362"/>
                  </a:lnTo>
                  <a:cubicBezTo>
                    <a:pt x="9856" y="362"/>
                    <a:pt x="9775" y="281"/>
                    <a:pt x="9775" y="181"/>
                  </a:cubicBezTo>
                  <a:cubicBezTo>
                    <a:pt x="9775" y="81"/>
                    <a:pt x="9856" y="0"/>
                    <a:pt x="9956" y="0"/>
                  </a:cubicBezTo>
                  <a:lnTo>
                    <a:pt x="10718" y="0"/>
                  </a:lnTo>
                  <a:cubicBezTo>
                    <a:pt x="10993" y="0"/>
                    <a:pt x="11216" y="223"/>
                    <a:pt x="11216" y="498"/>
                  </a:cubicBezTo>
                  <a:cubicBezTo>
                    <a:pt x="11216" y="772"/>
                    <a:pt x="10993" y="996"/>
                    <a:pt x="10718" y="99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18"/>
            <p:cNvSpPr>
              <a:spLocks noChangeArrowheads="1"/>
            </p:cNvSpPr>
            <p:nvPr/>
          </p:nvSpPr>
          <p:spPr bwMode="auto">
            <a:xfrm>
              <a:off x="888" y="1909"/>
              <a:ext cx="3361" cy="225"/>
            </a:xfrm>
            <a:custGeom>
              <a:avLst/>
              <a:gdLst>
                <a:gd name="T0" fmla="*/ 0 w 14824"/>
                <a:gd name="T1" fmla="*/ 143 h 996"/>
                <a:gd name="T2" fmla="*/ 3248 w 14824"/>
                <a:gd name="T3" fmla="*/ 143 h 996"/>
                <a:gd name="T4" fmla="*/ 3279 w 14824"/>
                <a:gd name="T5" fmla="*/ 113 h 996"/>
                <a:gd name="T6" fmla="*/ 3248 w 14824"/>
                <a:gd name="T7" fmla="*/ 82 h 996"/>
                <a:gd name="T8" fmla="*/ 2484 w 14824"/>
                <a:gd name="T9" fmla="*/ 82 h 996"/>
                <a:gd name="T10" fmla="*/ 2443 w 14824"/>
                <a:gd name="T11" fmla="*/ 41 h 996"/>
                <a:gd name="T12" fmla="*/ 2484 w 14824"/>
                <a:gd name="T13" fmla="*/ 0 h 996"/>
                <a:gd name="T14" fmla="*/ 3248 w 14824"/>
                <a:gd name="T15" fmla="*/ 0 h 996"/>
                <a:gd name="T16" fmla="*/ 3361 w 14824"/>
                <a:gd name="T17" fmla="*/ 113 h 996"/>
                <a:gd name="T18" fmla="*/ 3248 w 14824"/>
                <a:gd name="T19" fmla="*/ 225 h 996"/>
                <a:gd name="T20" fmla="*/ 0 w 14824"/>
                <a:gd name="T21" fmla="*/ 225 h 996"/>
                <a:gd name="T22" fmla="*/ 0 w 14824"/>
                <a:gd name="T23" fmla="*/ 143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824" h="996">
                  <a:moveTo>
                    <a:pt x="0" y="634"/>
                  </a:moveTo>
                  <a:lnTo>
                    <a:pt x="14325" y="634"/>
                  </a:lnTo>
                  <a:cubicBezTo>
                    <a:pt x="14400" y="634"/>
                    <a:pt x="14461" y="573"/>
                    <a:pt x="14461" y="498"/>
                  </a:cubicBezTo>
                  <a:cubicBezTo>
                    <a:pt x="14461" y="423"/>
                    <a:pt x="14400" y="362"/>
                    <a:pt x="14325" y="362"/>
                  </a:cubicBezTo>
                  <a:lnTo>
                    <a:pt x="10956" y="362"/>
                  </a:lnTo>
                  <a:cubicBezTo>
                    <a:pt x="10856" y="362"/>
                    <a:pt x="10775" y="281"/>
                    <a:pt x="10775" y="181"/>
                  </a:cubicBezTo>
                  <a:cubicBezTo>
                    <a:pt x="10775" y="81"/>
                    <a:pt x="10856" y="0"/>
                    <a:pt x="10956" y="0"/>
                  </a:cubicBezTo>
                  <a:lnTo>
                    <a:pt x="14325" y="0"/>
                  </a:lnTo>
                  <a:cubicBezTo>
                    <a:pt x="14599" y="0"/>
                    <a:pt x="14823" y="223"/>
                    <a:pt x="14823" y="498"/>
                  </a:cubicBezTo>
                  <a:cubicBezTo>
                    <a:pt x="14823" y="773"/>
                    <a:pt x="14599" y="995"/>
                    <a:pt x="14325" y="995"/>
                  </a:cubicBezTo>
                  <a:lnTo>
                    <a:pt x="0" y="995"/>
                  </a:lnTo>
                  <a:lnTo>
                    <a:pt x="0" y="634"/>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9"/>
            <p:cNvSpPr>
              <a:spLocks noChangeArrowheads="1"/>
            </p:cNvSpPr>
            <p:nvPr/>
          </p:nvSpPr>
          <p:spPr bwMode="auto">
            <a:xfrm>
              <a:off x="1279" y="1190"/>
              <a:ext cx="2194" cy="225"/>
            </a:xfrm>
            <a:custGeom>
              <a:avLst/>
              <a:gdLst>
                <a:gd name="T0" fmla="*/ 113 w 9684"/>
                <a:gd name="T1" fmla="*/ 225 h 997"/>
                <a:gd name="T2" fmla="*/ 0 w 9684"/>
                <a:gd name="T3" fmla="*/ 112 h 997"/>
                <a:gd name="T4" fmla="*/ 113 w 9684"/>
                <a:gd name="T5" fmla="*/ 0 h 997"/>
                <a:gd name="T6" fmla="*/ 703 w 9684"/>
                <a:gd name="T7" fmla="*/ 0 h 997"/>
                <a:gd name="T8" fmla="*/ 744 w 9684"/>
                <a:gd name="T9" fmla="*/ 41 h 997"/>
                <a:gd name="T10" fmla="*/ 703 w 9684"/>
                <a:gd name="T11" fmla="*/ 82 h 997"/>
                <a:gd name="T12" fmla="*/ 113 w 9684"/>
                <a:gd name="T13" fmla="*/ 82 h 997"/>
                <a:gd name="T14" fmla="*/ 82 w 9684"/>
                <a:gd name="T15" fmla="*/ 112 h 997"/>
                <a:gd name="T16" fmla="*/ 113 w 9684"/>
                <a:gd name="T17" fmla="*/ 143 h 997"/>
                <a:gd name="T18" fmla="*/ 2154 w 9684"/>
                <a:gd name="T19" fmla="*/ 143 h 997"/>
                <a:gd name="T20" fmla="*/ 2195 w 9684"/>
                <a:gd name="T21" fmla="*/ 184 h 997"/>
                <a:gd name="T22" fmla="*/ 2154 w 9684"/>
                <a:gd name="T23" fmla="*/ 225 h 997"/>
                <a:gd name="T24" fmla="*/ 113 w 9684"/>
                <a:gd name="T25" fmla="*/ 225 h 9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684" h="997">
                  <a:moveTo>
                    <a:pt x="498" y="996"/>
                  </a:moveTo>
                  <a:cubicBezTo>
                    <a:pt x="223" y="996"/>
                    <a:pt x="0" y="773"/>
                    <a:pt x="0" y="498"/>
                  </a:cubicBezTo>
                  <a:cubicBezTo>
                    <a:pt x="0" y="224"/>
                    <a:pt x="223" y="0"/>
                    <a:pt x="498" y="0"/>
                  </a:cubicBezTo>
                  <a:lnTo>
                    <a:pt x="3103" y="0"/>
                  </a:lnTo>
                  <a:cubicBezTo>
                    <a:pt x="3203" y="0"/>
                    <a:pt x="3284" y="82"/>
                    <a:pt x="3284" y="182"/>
                  </a:cubicBezTo>
                  <a:cubicBezTo>
                    <a:pt x="3284" y="282"/>
                    <a:pt x="3203" y="363"/>
                    <a:pt x="3103" y="363"/>
                  </a:cubicBezTo>
                  <a:lnTo>
                    <a:pt x="498" y="363"/>
                  </a:lnTo>
                  <a:cubicBezTo>
                    <a:pt x="423" y="363"/>
                    <a:pt x="362" y="424"/>
                    <a:pt x="362" y="498"/>
                  </a:cubicBezTo>
                  <a:cubicBezTo>
                    <a:pt x="362" y="573"/>
                    <a:pt x="423" y="634"/>
                    <a:pt x="498" y="634"/>
                  </a:cubicBezTo>
                  <a:lnTo>
                    <a:pt x="9502" y="634"/>
                  </a:lnTo>
                  <a:cubicBezTo>
                    <a:pt x="9602" y="634"/>
                    <a:pt x="9683" y="715"/>
                    <a:pt x="9683" y="815"/>
                  </a:cubicBezTo>
                  <a:cubicBezTo>
                    <a:pt x="9683" y="915"/>
                    <a:pt x="9602" y="996"/>
                    <a:pt x="9502" y="996"/>
                  </a:cubicBezTo>
                  <a:lnTo>
                    <a:pt x="498" y="996"/>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20"/>
            <p:cNvSpPr>
              <a:spLocks noChangeArrowheads="1"/>
            </p:cNvSpPr>
            <p:nvPr/>
          </p:nvSpPr>
          <p:spPr bwMode="auto">
            <a:xfrm>
              <a:off x="1811" y="903"/>
              <a:ext cx="2436" cy="225"/>
            </a:xfrm>
            <a:custGeom>
              <a:avLst/>
              <a:gdLst>
                <a:gd name="T0" fmla="*/ 2395 w 10747"/>
                <a:gd name="T1" fmla="*/ 225 h 997"/>
                <a:gd name="T2" fmla="*/ 2395 w 10747"/>
                <a:gd name="T3" fmla="*/ 225 h 997"/>
                <a:gd name="T4" fmla="*/ 113 w 10747"/>
                <a:gd name="T5" fmla="*/ 225 h 997"/>
                <a:gd name="T6" fmla="*/ 113 w 10747"/>
                <a:gd name="T7" fmla="*/ 225 h 997"/>
                <a:gd name="T8" fmla="*/ 33 w 10747"/>
                <a:gd name="T9" fmla="*/ 192 h 997"/>
                <a:gd name="T10" fmla="*/ 0 w 10747"/>
                <a:gd name="T11" fmla="*/ 112 h 997"/>
                <a:gd name="T12" fmla="*/ 113 w 10747"/>
                <a:gd name="T13" fmla="*/ 0 h 997"/>
                <a:gd name="T14" fmla="*/ 1342 w 10747"/>
                <a:gd name="T15" fmla="*/ 0 h 997"/>
                <a:gd name="T16" fmla="*/ 1382 w 10747"/>
                <a:gd name="T17" fmla="*/ 41 h 997"/>
                <a:gd name="T18" fmla="*/ 1342 w 10747"/>
                <a:gd name="T19" fmla="*/ 82 h 997"/>
                <a:gd name="T20" fmla="*/ 1342 w 10747"/>
                <a:gd name="T21" fmla="*/ 82 h 997"/>
                <a:gd name="T22" fmla="*/ 113 w 10747"/>
                <a:gd name="T23" fmla="*/ 82 h 997"/>
                <a:gd name="T24" fmla="*/ 82 w 10747"/>
                <a:gd name="T25" fmla="*/ 112 h 997"/>
                <a:gd name="T26" fmla="*/ 91 w 10747"/>
                <a:gd name="T27" fmla="*/ 134 h 997"/>
                <a:gd name="T28" fmla="*/ 113 w 10747"/>
                <a:gd name="T29" fmla="*/ 143 h 997"/>
                <a:gd name="T30" fmla="*/ 113 w 10747"/>
                <a:gd name="T31" fmla="*/ 143 h 997"/>
                <a:gd name="T32" fmla="*/ 2395 w 10747"/>
                <a:gd name="T33" fmla="*/ 143 h 997"/>
                <a:gd name="T34" fmla="*/ 2436 w 10747"/>
                <a:gd name="T35" fmla="*/ 184 h 997"/>
                <a:gd name="T36" fmla="*/ 2395 w 10747"/>
                <a:gd name="T37" fmla="*/ 225 h 9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47" h="997">
                  <a:moveTo>
                    <a:pt x="10565" y="996"/>
                  </a:moveTo>
                  <a:lnTo>
                    <a:pt x="10565" y="996"/>
                  </a:lnTo>
                  <a:lnTo>
                    <a:pt x="498" y="996"/>
                  </a:lnTo>
                  <a:cubicBezTo>
                    <a:pt x="365" y="996"/>
                    <a:pt x="240" y="944"/>
                    <a:pt x="146" y="850"/>
                  </a:cubicBezTo>
                  <a:cubicBezTo>
                    <a:pt x="52" y="756"/>
                    <a:pt x="0" y="631"/>
                    <a:pt x="0" y="498"/>
                  </a:cubicBezTo>
                  <a:cubicBezTo>
                    <a:pt x="0" y="223"/>
                    <a:pt x="223" y="0"/>
                    <a:pt x="498" y="0"/>
                  </a:cubicBezTo>
                  <a:lnTo>
                    <a:pt x="5919" y="0"/>
                  </a:lnTo>
                  <a:cubicBezTo>
                    <a:pt x="6019" y="0"/>
                    <a:pt x="6099" y="81"/>
                    <a:pt x="6099" y="181"/>
                  </a:cubicBezTo>
                  <a:cubicBezTo>
                    <a:pt x="6099" y="281"/>
                    <a:pt x="6019" y="362"/>
                    <a:pt x="5919" y="362"/>
                  </a:cubicBezTo>
                  <a:lnTo>
                    <a:pt x="498" y="362"/>
                  </a:lnTo>
                  <a:cubicBezTo>
                    <a:pt x="423" y="362"/>
                    <a:pt x="362" y="423"/>
                    <a:pt x="362" y="498"/>
                  </a:cubicBezTo>
                  <a:cubicBezTo>
                    <a:pt x="362" y="534"/>
                    <a:pt x="376" y="568"/>
                    <a:pt x="402" y="594"/>
                  </a:cubicBezTo>
                  <a:cubicBezTo>
                    <a:pt x="428" y="620"/>
                    <a:pt x="462" y="634"/>
                    <a:pt x="498" y="634"/>
                  </a:cubicBezTo>
                  <a:lnTo>
                    <a:pt x="10565" y="634"/>
                  </a:lnTo>
                  <a:cubicBezTo>
                    <a:pt x="10665" y="634"/>
                    <a:pt x="10746" y="715"/>
                    <a:pt x="10746" y="815"/>
                  </a:cubicBezTo>
                  <a:cubicBezTo>
                    <a:pt x="10746" y="915"/>
                    <a:pt x="10665" y="996"/>
                    <a:pt x="10565" y="99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28" name="Group 1"/>
          <p:cNvGrpSpPr>
            <a:grpSpLocks/>
          </p:cNvGrpSpPr>
          <p:nvPr userDrawn="1"/>
        </p:nvGrpSpPr>
        <p:grpSpPr bwMode="auto">
          <a:xfrm>
            <a:off x="6490220" y="5418645"/>
            <a:ext cx="1857567" cy="455900"/>
            <a:chOff x="2067" y="2109"/>
            <a:chExt cx="2461" cy="604"/>
          </a:xfrm>
          <a:solidFill>
            <a:schemeClr val="bg1"/>
          </a:solidFill>
        </p:grpSpPr>
        <p:sp>
          <p:nvSpPr>
            <p:cNvPr id="29"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9987921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pattern4">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19576"/>
            <a:ext cx="7743825" cy="803562"/>
          </a:xfrm>
        </p:spPr>
        <p:txBody>
          <a:bodyPr/>
          <a:lstStyle>
            <a:lvl1pPr>
              <a:defRPr>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457201" y="5364159"/>
            <a:ext cx="5638800" cy="543738"/>
          </a:xfrm>
        </p:spPr>
        <p:txBody>
          <a:bodyPr anchor="b"/>
          <a:lstStyle>
            <a:lvl1pPr marL="0" indent="0" algn="l">
              <a:spcAft>
                <a:spcPts val="0"/>
              </a:spcAft>
              <a:buNone/>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1"/>
          <p:cNvGrpSpPr>
            <a:grpSpLocks/>
          </p:cNvGrpSpPr>
          <p:nvPr userDrawn="1"/>
        </p:nvGrpSpPr>
        <p:grpSpPr bwMode="auto">
          <a:xfrm>
            <a:off x="3869950" y="-40920"/>
            <a:ext cx="5270451" cy="3590944"/>
            <a:chOff x="2380" y="1696"/>
            <a:chExt cx="2636" cy="1796"/>
          </a:xfrm>
        </p:grpSpPr>
        <p:sp>
          <p:nvSpPr>
            <p:cNvPr id="8" name="Freeform 2"/>
            <p:cNvSpPr>
              <a:spLocks noChangeArrowheads="1"/>
            </p:cNvSpPr>
            <p:nvPr/>
          </p:nvSpPr>
          <p:spPr bwMode="auto">
            <a:xfrm>
              <a:off x="3710" y="2193"/>
              <a:ext cx="144" cy="144"/>
            </a:xfrm>
            <a:custGeom>
              <a:avLst/>
              <a:gdLst>
                <a:gd name="T0" fmla="*/ 88 w 640"/>
                <a:gd name="T1" fmla="*/ 135 h 639"/>
                <a:gd name="T2" fmla="*/ 9 w 640"/>
                <a:gd name="T3" fmla="*/ 88 h 639"/>
                <a:gd name="T4" fmla="*/ 55 w 640"/>
                <a:gd name="T5" fmla="*/ 9 h 639"/>
                <a:gd name="T6" fmla="*/ 135 w 640"/>
                <a:gd name="T7" fmla="*/ 55 h 639"/>
                <a:gd name="T8" fmla="*/ 88 w 640"/>
                <a:gd name="T9" fmla="*/ 135 h 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0" h="639">
                  <a:moveTo>
                    <a:pt x="393" y="597"/>
                  </a:moveTo>
                  <a:cubicBezTo>
                    <a:pt x="239" y="638"/>
                    <a:pt x="81" y="546"/>
                    <a:pt x="41" y="392"/>
                  </a:cubicBezTo>
                  <a:cubicBezTo>
                    <a:pt x="0" y="238"/>
                    <a:pt x="92" y="81"/>
                    <a:pt x="246" y="40"/>
                  </a:cubicBezTo>
                  <a:cubicBezTo>
                    <a:pt x="400" y="0"/>
                    <a:pt x="557" y="91"/>
                    <a:pt x="598" y="245"/>
                  </a:cubicBezTo>
                  <a:cubicBezTo>
                    <a:pt x="639" y="398"/>
                    <a:pt x="547" y="556"/>
                    <a:pt x="393" y="597"/>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9" name="Freeform 3"/>
            <p:cNvSpPr>
              <a:spLocks noChangeArrowheads="1"/>
            </p:cNvSpPr>
            <p:nvPr/>
          </p:nvSpPr>
          <p:spPr bwMode="auto">
            <a:xfrm>
              <a:off x="3295" y="1907"/>
              <a:ext cx="144" cy="144"/>
            </a:xfrm>
            <a:custGeom>
              <a:avLst/>
              <a:gdLst>
                <a:gd name="T0" fmla="*/ 88 w 639"/>
                <a:gd name="T1" fmla="*/ 135 h 639"/>
                <a:gd name="T2" fmla="*/ 9 w 639"/>
                <a:gd name="T3" fmla="*/ 89 h 639"/>
                <a:gd name="T4" fmla="*/ 55 w 639"/>
                <a:gd name="T5" fmla="*/ 9 h 639"/>
                <a:gd name="T6" fmla="*/ 135 w 639"/>
                <a:gd name="T7" fmla="*/ 55 h 639"/>
                <a:gd name="T8" fmla="*/ 88 w 639"/>
                <a:gd name="T9" fmla="*/ 135 h 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9" h="639">
                  <a:moveTo>
                    <a:pt x="392" y="598"/>
                  </a:moveTo>
                  <a:cubicBezTo>
                    <a:pt x="239" y="638"/>
                    <a:pt x="81" y="547"/>
                    <a:pt x="40" y="393"/>
                  </a:cubicBezTo>
                  <a:cubicBezTo>
                    <a:pt x="0" y="239"/>
                    <a:pt x="91" y="81"/>
                    <a:pt x="245" y="40"/>
                  </a:cubicBezTo>
                  <a:cubicBezTo>
                    <a:pt x="399" y="0"/>
                    <a:pt x="557" y="92"/>
                    <a:pt x="598" y="245"/>
                  </a:cubicBezTo>
                  <a:cubicBezTo>
                    <a:pt x="638" y="400"/>
                    <a:pt x="546" y="557"/>
                    <a:pt x="392" y="598"/>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4"/>
            <p:cNvSpPr>
              <a:spLocks noChangeArrowheads="1"/>
            </p:cNvSpPr>
            <p:nvPr/>
          </p:nvSpPr>
          <p:spPr bwMode="auto">
            <a:xfrm>
              <a:off x="2556" y="1922"/>
              <a:ext cx="144" cy="144"/>
            </a:xfrm>
            <a:custGeom>
              <a:avLst/>
              <a:gdLst>
                <a:gd name="T0" fmla="*/ 89 w 639"/>
                <a:gd name="T1" fmla="*/ 135 h 640"/>
                <a:gd name="T2" fmla="*/ 9 w 639"/>
                <a:gd name="T3" fmla="*/ 88 h 640"/>
                <a:gd name="T4" fmla="*/ 55 w 639"/>
                <a:gd name="T5" fmla="*/ 9 h 640"/>
                <a:gd name="T6" fmla="*/ 135 w 639"/>
                <a:gd name="T7" fmla="*/ 55 h 640"/>
                <a:gd name="T8" fmla="*/ 89 w 639"/>
                <a:gd name="T9" fmla="*/ 135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9" h="640">
                  <a:moveTo>
                    <a:pt x="393" y="598"/>
                  </a:moveTo>
                  <a:cubicBezTo>
                    <a:pt x="239" y="639"/>
                    <a:pt x="81" y="547"/>
                    <a:pt x="40" y="393"/>
                  </a:cubicBezTo>
                  <a:cubicBezTo>
                    <a:pt x="0" y="239"/>
                    <a:pt x="91" y="81"/>
                    <a:pt x="245" y="41"/>
                  </a:cubicBezTo>
                  <a:cubicBezTo>
                    <a:pt x="399" y="0"/>
                    <a:pt x="557" y="92"/>
                    <a:pt x="598" y="246"/>
                  </a:cubicBezTo>
                  <a:cubicBezTo>
                    <a:pt x="638" y="400"/>
                    <a:pt x="546" y="558"/>
                    <a:pt x="393" y="59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5"/>
            <p:cNvSpPr>
              <a:spLocks noChangeArrowheads="1"/>
            </p:cNvSpPr>
            <p:nvPr/>
          </p:nvSpPr>
          <p:spPr bwMode="auto">
            <a:xfrm>
              <a:off x="4309" y="3341"/>
              <a:ext cx="144" cy="144"/>
            </a:xfrm>
            <a:custGeom>
              <a:avLst/>
              <a:gdLst>
                <a:gd name="T0" fmla="*/ 88 w 640"/>
                <a:gd name="T1" fmla="*/ 135 h 640"/>
                <a:gd name="T2" fmla="*/ 9 w 640"/>
                <a:gd name="T3" fmla="*/ 88 h 640"/>
                <a:gd name="T4" fmla="*/ 55 w 640"/>
                <a:gd name="T5" fmla="*/ 9 h 640"/>
                <a:gd name="T6" fmla="*/ 135 w 640"/>
                <a:gd name="T7" fmla="*/ 55 h 640"/>
                <a:gd name="T8" fmla="*/ 88 w 640"/>
                <a:gd name="T9" fmla="*/ 135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0" h="640">
                  <a:moveTo>
                    <a:pt x="393" y="598"/>
                  </a:moveTo>
                  <a:cubicBezTo>
                    <a:pt x="239" y="639"/>
                    <a:pt x="82" y="547"/>
                    <a:pt x="41" y="393"/>
                  </a:cubicBezTo>
                  <a:cubicBezTo>
                    <a:pt x="0" y="239"/>
                    <a:pt x="92" y="82"/>
                    <a:pt x="246" y="41"/>
                  </a:cubicBezTo>
                  <a:cubicBezTo>
                    <a:pt x="400" y="0"/>
                    <a:pt x="558" y="92"/>
                    <a:pt x="598" y="246"/>
                  </a:cubicBezTo>
                  <a:cubicBezTo>
                    <a:pt x="639" y="400"/>
                    <a:pt x="547" y="558"/>
                    <a:pt x="393" y="59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6"/>
            <p:cNvSpPr>
              <a:spLocks noChangeArrowheads="1"/>
            </p:cNvSpPr>
            <p:nvPr/>
          </p:nvSpPr>
          <p:spPr bwMode="auto">
            <a:xfrm>
              <a:off x="3275" y="2540"/>
              <a:ext cx="144" cy="144"/>
            </a:xfrm>
            <a:custGeom>
              <a:avLst/>
              <a:gdLst>
                <a:gd name="T0" fmla="*/ 88 w 640"/>
                <a:gd name="T1" fmla="*/ 135 h 639"/>
                <a:gd name="T2" fmla="*/ 9 w 640"/>
                <a:gd name="T3" fmla="*/ 89 h 639"/>
                <a:gd name="T4" fmla="*/ 55 w 640"/>
                <a:gd name="T5" fmla="*/ 9 h 639"/>
                <a:gd name="T6" fmla="*/ 135 w 640"/>
                <a:gd name="T7" fmla="*/ 55 h 639"/>
                <a:gd name="T8" fmla="*/ 88 w 640"/>
                <a:gd name="T9" fmla="*/ 135 h 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0" h="639">
                  <a:moveTo>
                    <a:pt x="393" y="598"/>
                  </a:moveTo>
                  <a:cubicBezTo>
                    <a:pt x="239" y="638"/>
                    <a:pt x="81" y="547"/>
                    <a:pt x="40" y="393"/>
                  </a:cubicBezTo>
                  <a:cubicBezTo>
                    <a:pt x="0" y="239"/>
                    <a:pt x="92" y="81"/>
                    <a:pt x="246" y="40"/>
                  </a:cubicBezTo>
                  <a:cubicBezTo>
                    <a:pt x="400" y="0"/>
                    <a:pt x="557" y="91"/>
                    <a:pt x="598" y="245"/>
                  </a:cubicBezTo>
                  <a:cubicBezTo>
                    <a:pt x="639" y="399"/>
                    <a:pt x="547" y="557"/>
                    <a:pt x="393" y="598"/>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7"/>
            <p:cNvSpPr>
              <a:spLocks noChangeArrowheads="1"/>
            </p:cNvSpPr>
            <p:nvPr/>
          </p:nvSpPr>
          <p:spPr bwMode="auto">
            <a:xfrm>
              <a:off x="4474" y="2935"/>
              <a:ext cx="144" cy="144"/>
            </a:xfrm>
            <a:custGeom>
              <a:avLst/>
              <a:gdLst>
                <a:gd name="T0" fmla="*/ 88 w 640"/>
                <a:gd name="T1" fmla="*/ 135 h 640"/>
                <a:gd name="T2" fmla="*/ 9 w 640"/>
                <a:gd name="T3" fmla="*/ 88 h 640"/>
                <a:gd name="T4" fmla="*/ 55 w 640"/>
                <a:gd name="T5" fmla="*/ 9 h 640"/>
                <a:gd name="T6" fmla="*/ 135 w 640"/>
                <a:gd name="T7" fmla="*/ 55 h 640"/>
                <a:gd name="T8" fmla="*/ 88 w 640"/>
                <a:gd name="T9" fmla="*/ 135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0" h="640">
                  <a:moveTo>
                    <a:pt x="393" y="598"/>
                  </a:moveTo>
                  <a:cubicBezTo>
                    <a:pt x="239" y="639"/>
                    <a:pt x="81" y="547"/>
                    <a:pt x="41" y="393"/>
                  </a:cubicBezTo>
                  <a:cubicBezTo>
                    <a:pt x="0" y="239"/>
                    <a:pt x="92" y="81"/>
                    <a:pt x="246" y="41"/>
                  </a:cubicBezTo>
                  <a:cubicBezTo>
                    <a:pt x="400" y="0"/>
                    <a:pt x="558" y="92"/>
                    <a:pt x="598" y="246"/>
                  </a:cubicBezTo>
                  <a:cubicBezTo>
                    <a:pt x="639" y="400"/>
                    <a:pt x="547" y="558"/>
                    <a:pt x="393" y="598"/>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8"/>
            <p:cNvSpPr>
              <a:spLocks noChangeArrowheads="1"/>
            </p:cNvSpPr>
            <p:nvPr/>
          </p:nvSpPr>
          <p:spPr bwMode="auto">
            <a:xfrm>
              <a:off x="4477" y="3107"/>
              <a:ext cx="538" cy="330"/>
            </a:xfrm>
            <a:custGeom>
              <a:avLst/>
              <a:gdLst>
                <a:gd name="T0" fmla="*/ 538 w 2379"/>
                <a:gd name="T1" fmla="*/ 129 h 1459"/>
                <a:gd name="T2" fmla="*/ 74 w 2379"/>
                <a:gd name="T3" fmla="*/ 328 h 1459"/>
                <a:gd name="T4" fmla="*/ 60 w 2379"/>
                <a:gd name="T5" fmla="*/ 330 h 1459"/>
                <a:gd name="T6" fmla="*/ 8 w 2379"/>
                <a:gd name="T7" fmla="*/ 289 h 1459"/>
                <a:gd name="T8" fmla="*/ 46 w 2379"/>
                <a:gd name="T9" fmla="*/ 223 h 1459"/>
                <a:gd name="T10" fmla="*/ 538 w 2379"/>
                <a:gd name="T11" fmla="*/ 0 h 1459"/>
                <a:gd name="T12" fmla="*/ 538 w 2379"/>
                <a:gd name="T13" fmla="*/ 129 h 1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9" h="1459">
                  <a:moveTo>
                    <a:pt x="2378" y="572"/>
                  </a:moveTo>
                  <a:cubicBezTo>
                    <a:pt x="1756" y="955"/>
                    <a:pt x="1069" y="1254"/>
                    <a:pt x="327" y="1450"/>
                  </a:cubicBezTo>
                  <a:cubicBezTo>
                    <a:pt x="307" y="1455"/>
                    <a:pt x="286" y="1458"/>
                    <a:pt x="266" y="1458"/>
                  </a:cubicBezTo>
                  <a:cubicBezTo>
                    <a:pt x="159" y="1458"/>
                    <a:pt x="62" y="1386"/>
                    <a:pt x="34" y="1279"/>
                  </a:cubicBezTo>
                  <a:cubicBezTo>
                    <a:pt x="0" y="1150"/>
                    <a:pt x="76" y="1019"/>
                    <a:pt x="205" y="985"/>
                  </a:cubicBezTo>
                  <a:cubicBezTo>
                    <a:pt x="1002" y="775"/>
                    <a:pt x="1731" y="438"/>
                    <a:pt x="2378" y="0"/>
                  </a:cubicBezTo>
                  <a:lnTo>
                    <a:pt x="2378" y="572"/>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9"/>
            <p:cNvSpPr>
              <a:spLocks noChangeArrowheads="1"/>
            </p:cNvSpPr>
            <p:nvPr/>
          </p:nvSpPr>
          <p:spPr bwMode="auto">
            <a:xfrm>
              <a:off x="2374" y="1696"/>
              <a:ext cx="1904" cy="1796"/>
            </a:xfrm>
            <a:custGeom>
              <a:avLst/>
              <a:gdLst>
                <a:gd name="T0" fmla="*/ 116 w 8400"/>
                <a:gd name="T1" fmla="*/ 0 h 7924"/>
                <a:gd name="T2" fmla="*/ 168 w 8400"/>
                <a:gd name="T3" fmla="*/ 479 h 7924"/>
                <a:gd name="T4" fmla="*/ 1844 w 8400"/>
                <a:gd name="T5" fmla="*/ 1683 h 7924"/>
                <a:gd name="T6" fmla="*/ 1902 w 8400"/>
                <a:gd name="T7" fmla="*/ 1734 h 7924"/>
                <a:gd name="T8" fmla="*/ 1851 w 8400"/>
                <a:gd name="T9" fmla="*/ 1792 h 7924"/>
                <a:gd name="T10" fmla="*/ 1734 w 8400"/>
                <a:gd name="T11" fmla="*/ 1796 h 7924"/>
                <a:gd name="T12" fmla="*/ 62 w 8400"/>
                <a:gd name="T13" fmla="*/ 507 h 7924"/>
                <a:gd name="T14" fmla="*/ 7 w 8400"/>
                <a:gd name="T15" fmla="*/ 0 h 7924"/>
                <a:gd name="T16" fmla="*/ 116 w 8400"/>
                <a:gd name="T17" fmla="*/ 0 h 79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00" h="7924">
                  <a:moveTo>
                    <a:pt x="510" y="0"/>
                  </a:moveTo>
                  <a:cubicBezTo>
                    <a:pt x="480" y="708"/>
                    <a:pt x="556" y="1422"/>
                    <a:pt x="739" y="2115"/>
                  </a:cubicBezTo>
                  <a:cubicBezTo>
                    <a:pt x="1612" y="5424"/>
                    <a:pt x="4721" y="7658"/>
                    <a:pt x="8134" y="7426"/>
                  </a:cubicBezTo>
                  <a:cubicBezTo>
                    <a:pt x="8266" y="7417"/>
                    <a:pt x="8381" y="7518"/>
                    <a:pt x="8390" y="7650"/>
                  </a:cubicBezTo>
                  <a:cubicBezTo>
                    <a:pt x="8399" y="7783"/>
                    <a:pt x="8299" y="7897"/>
                    <a:pt x="8166" y="7906"/>
                  </a:cubicBezTo>
                  <a:cubicBezTo>
                    <a:pt x="7993" y="7917"/>
                    <a:pt x="7820" y="7923"/>
                    <a:pt x="7649" y="7923"/>
                  </a:cubicBezTo>
                  <a:cubicBezTo>
                    <a:pt x="4214" y="7923"/>
                    <a:pt x="1162" y="5601"/>
                    <a:pt x="275" y="2237"/>
                  </a:cubicBezTo>
                  <a:cubicBezTo>
                    <a:pt x="81" y="1504"/>
                    <a:pt x="0" y="750"/>
                    <a:pt x="29" y="0"/>
                  </a:cubicBezTo>
                  <a:lnTo>
                    <a:pt x="51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7" name="Freeform 10"/>
            <p:cNvSpPr>
              <a:spLocks noChangeArrowheads="1"/>
            </p:cNvSpPr>
            <p:nvPr/>
          </p:nvSpPr>
          <p:spPr bwMode="auto">
            <a:xfrm>
              <a:off x="2557" y="1696"/>
              <a:ext cx="2458" cy="1663"/>
            </a:xfrm>
            <a:custGeom>
              <a:avLst/>
              <a:gdLst>
                <a:gd name="T0" fmla="*/ 111 w 10844"/>
                <a:gd name="T1" fmla="*/ 0 h 7337"/>
                <a:gd name="T2" fmla="*/ 112 w 10844"/>
                <a:gd name="T3" fmla="*/ 146 h 7337"/>
                <a:gd name="T4" fmla="*/ 61 w 10844"/>
                <a:gd name="T5" fmla="*/ 203 h 7337"/>
                <a:gd name="T6" fmla="*/ 3 w 10844"/>
                <a:gd name="T7" fmla="*/ 152 h 7337"/>
                <a:gd name="T8" fmla="*/ 2 w 10844"/>
                <a:gd name="T9" fmla="*/ 0 h 7337"/>
                <a:gd name="T10" fmla="*/ 111 w 10844"/>
                <a:gd name="T11" fmla="*/ 0 h 7337"/>
                <a:gd name="T12" fmla="*/ 2458 w 10844"/>
                <a:gd name="T13" fmla="*/ 1324 h 7337"/>
                <a:gd name="T14" fmla="*/ 1947 w 10844"/>
                <a:gd name="T15" fmla="*/ 1565 h 7337"/>
                <a:gd name="T16" fmla="*/ 1552 w 10844"/>
                <a:gd name="T17" fmla="*/ 1617 h 7337"/>
                <a:gd name="T18" fmla="*/ 52 w 10844"/>
                <a:gd name="T19" fmla="*/ 461 h 7337"/>
                <a:gd name="T20" fmla="*/ 91 w 10844"/>
                <a:gd name="T21" fmla="*/ 395 h 7337"/>
                <a:gd name="T22" fmla="*/ 158 w 10844"/>
                <a:gd name="T23" fmla="*/ 434 h 7337"/>
                <a:gd name="T24" fmla="*/ 1919 w 10844"/>
                <a:gd name="T25" fmla="*/ 1460 h 7337"/>
                <a:gd name="T26" fmla="*/ 2458 w 10844"/>
                <a:gd name="T27" fmla="*/ 1187 h 7337"/>
                <a:gd name="T28" fmla="*/ 2458 w 10844"/>
                <a:gd name="T29" fmla="*/ 1324 h 73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44" h="7337">
                  <a:moveTo>
                    <a:pt x="491" y="0"/>
                  </a:moveTo>
                  <a:cubicBezTo>
                    <a:pt x="481" y="214"/>
                    <a:pt x="482" y="428"/>
                    <a:pt x="494" y="643"/>
                  </a:cubicBezTo>
                  <a:cubicBezTo>
                    <a:pt x="502" y="776"/>
                    <a:pt x="400" y="889"/>
                    <a:pt x="268" y="896"/>
                  </a:cubicBezTo>
                  <a:cubicBezTo>
                    <a:pt x="135" y="903"/>
                    <a:pt x="22" y="802"/>
                    <a:pt x="14" y="670"/>
                  </a:cubicBezTo>
                  <a:cubicBezTo>
                    <a:pt x="1" y="446"/>
                    <a:pt x="0" y="223"/>
                    <a:pt x="10" y="0"/>
                  </a:cubicBezTo>
                  <a:lnTo>
                    <a:pt x="491" y="0"/>
                  </a:lnTo>
                  <a:close/>
                  <a:moveTo>
                    <a:pt x="10843" y="5843"/>
                  </a:moveTo>
                  <a:cubicBezTo>
                    <a:pt x="10182" y="6321"/>
                    <a:pt x="9425" y="6686"/>
                    <a:pt x="8591" y="6906"/>
                  </a:cubicBezTo>
                  <a:cubicBezTo>
                    <a:pt x="8008" y="7060"/>
                    <a:pt x="7423" y="7133"/>
                    <a:pt x="6847" y="7133"/>
                  </a:cubicBezTo>
                  <a:cubicBezTo>
                    <a:pt x="3816" y="7134"/>
                    <a:pt x="1040" y="5101"/>
                    <a:pt x="231" y="2036"/>
                  </a:cubicBezTo>
                  <a:cubicBezTo>
                    <a:pt x="197" y="1908"/>
                    <a:pt x="274" y="1776"/>
                    <a:pt x="402" y="1743"/>
                  </a:cubicBezTo>
                  <a:cubicBezTo>
                    <a:pt x="530" y="1709"/>
                    <a:pt x="662" y="1785"/>
                    <a:pt x="696" y="1913"/>
                  </a:cubicBezTo>
                  <a:cubicBezTo>
                    <a:pt x="1590" y="5305"/>
                    <a:pt x="5077" y="7336"/>
                    <a:pt x="8468" y="6442"/>
                  </a:cubicBezTo>
                  <a:cubicBezTo>
                    <a:pt x="9365" y="6206"/>
                    <a:pt x="10166" y="5788"/>
                    <a:pt x="10843" y="5239"/>
                  </a:cubicBezTo>
                  <a:lnTo>
                    <a:pt x="10843" y="5843"/>
                  </a:lnTo>
                  <a:close/>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8" name="Freeform 11"/>
            <p:cNvSpPr>
              <a:spLocks noChangeArrowheads="1"/>
            </p:cNvSpPr>
            <p:nvPr/>
          </p:nvSpPr>
          <p:spPr bwMode="auto">
            <a:xfrm>
              <a:off x="4621" y="2642"/>
              <a:ext cx="395" cy="361"/>
            </a:xfrm>
            <a:custGeom>
              <a:avLst/>
              <a:gdLst>
                <a:gd name="T0" fmla="*/ 395 w 1745"/>
                <a:gd name="T1" fmla="*/ 150 h 1596"/>
                <a:gd name="T2" fmla="*/ 86 w 1745"/>
                <a:gd name="T3" fmla="*/ 355 h 1596"/>
                <a:gd name="T4" fmla="*/ 62 w 1745"/>
                <a:gd name="T5" fmla="*/ 361 h 1596"/>
                <a:gd name="T6" fmla="*/ 13 w 1745"/>
                <a:gd name="T7" fmla="*/ 330 h 1596"/>
                <a:gd name="T8" fmla="*/ 38 w 1745"/>
                <a:gd name="T9" fmla="*/ 257 h 1596"/>
                <a:gd name="T10" fmla="*/ 395 w 1745"/>
                <a:gd name="T11" fmla="*/ 0 h 1596"/>
                <a:gd name="T12" fmla="*/ 395 w 1745"/>
                <a:gd name="T13" fmla="*/ 150 h 15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5" h="1596">
                  <a:moveTo>
                    <a:pt x="1744" y="664"/>
                  </a:moveTo>
                  <a:cubicBezTo>
                    <a:pt x="1333" y="1028"/>
                    <a:pt x="875" y="1332"/>
                    <a:pt x="378" y="1571"/>
                  </a:cubicBezTo>
                  <a:cubicBezTo>
                    <a:pt x="345" y="1587"/>
                    <a:pt x="309" y="1595"/>
                    <a:pt x="274" y="1595"/>
                  </a:cubicBezTo>
                  <a:cubicBezTo>
                    <a:pt x="185" y="1595"/>
                    <a:pt x="99" y="1545"/>
                    <a:pt x="57" y="1459"/>
                  </a:cubicBezTo>
                  <a:cubicBezTo>
                    <a:pt x="0" y="1339"/>
                    <a:pt x="50" y="1196"/>
                    <a:pt x="169" y="1138"/>
                  </a:cubicBezTo>
                  <a:cubicBezTo>
                    <a:pt x="760" y="854"/>
                    <a:pt x="1288" y="472"/>
                    <a:pt x="1744" y="0"/>
                  </a:cubicBezTo>
                  <a:lnTo>
                    <a:pt x="1744" y="664"/>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12"/>
            <p:cNvSpPr>
              <a:spLocks noChangeArrowheads="1"/>
            </p:cNvSpPr>
            <p:nvPr/>
          </p:nvSpPr>
          <p:spPr bwMode="auto">
            <a:xfrm>
              <a:off x="2732" y="1696"/>
              <a:ext cx="1720" cy="1438"/>
            </a:xfrm>
            <a:custGeom>
              <a:avLst/>
              <a:gdLst>
                <a:gd name="T0" fmla="*/ 116 w 7589"/>
                <a:gd name="T1" fmla="*/ 0 h 6345"/>
                <a:gd name="T2" fmla="*/ 156 w 7589"/>
                <a:gd name="T3" fmla="*/ 388 h 6345"/>
                <a:gd name="T4" fmla="*/ 721 w 7589"/>
                <a:gd name="T5" fmla="*/ 1144 h 6345"/>
                <a:gd name="T6" fmla="*/ 1648 w 7589"/>
                <a:gd name="T7" fmla="*/ 1299 h 6345"/>
                <a:gd name="T8" fmla="*/ 1713 w 7589"/>
                <a:gd name="T9" fmla="*/ 1341 h 6345"/>
                <a:gd name="T10" fmla="*/ 1672 w 7589"/>
                <a:gd name="T11" fmla="*/ 1406 h 6345"/>
                <a:gd name="T12" fmla="*/ 1376 w 7589"/>
                <a:gd name="T13" fmla="*/ 1438 h 6345"/>
                <a:gd name="T14" fmla="*/ 664 w 7589"/>
                <a:gd name="T15" fmla="*/ 1237 h 6345"/>
                <a:gd name="T16" fmla="*/ 51 w 7589"/>
                <a:gd name="T17" fmla="*/ 416 h 6345"/>
                <a:gd name="T18" fmla="*/ 7 w 7589"/>
                <a:gd name="T19" fmla="*/ 0 h 6345"/>
                <a:gd name="T20" fmla="*/ 116 w 7589"/>
                <a:gd name="T21" fmla="*/ 0 h 6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89" h="6345">
                  <a:moveTo>
                    <a:pt x="512" y="0"/>
                  </a:moveTo>
                  <a:cubicBezTo>
                    <a:pt x="481" y="563"/>
                    <a:pt x="537" y="1139"/>
                    <a:pt x="689" y="1713"/>
                  </a:cubicBezTo>
                  <a:cubicBezTo>
                    <a:pt x="1058" y="3110"/>
                    <a:pt x="1943" y="4295"/>
                    <a:pt x="3180" y="5048"/>
                  </a:cubicBezTo>
                  <a:cubicBezTo>
                    <a:pt x="4415" y="5799"/>
                    <a:pt x="5868" y="6042"/>
                    <a:pt x="7273" y="5733"/>
                  </a:cubicBezTo>
                  <a:cubicBezTo>
                    <a:pt x="7402" y="5704"/>
                    <a:pt x="7530" y="5786"/>
                    <a:pt x="7559" y="5915"/>
                  </a:cubicBezTo>
                  <a:cubicBezTo>
                    <a:pt x="7588" y="6045"/>
                    <a:pt x="7506" y="6173"/>
                    <a:pt x="7376" y="6202"/>
                  </a:cubicBezTo>
                  <a:cubicBezTo>
                    <a:pt x="6944" y="6297"/>
                    <a:pt x="6507" y="6344"/>
                    <a:pt x="6072" y="6344"/>
                  </a:cubicBezTo>
                  <a:cubicBezTo>
                    <a:pt x="4974" y="6344"/>
                    <a:pt x="3891" y="6043"/>
                    <a:pt x="2930" y="5458"/>
                  </a:cubicBezTo>
                  <a:cubicBezTo>
                    <a:pt x="1586" y="4640"/>
                    <a:pt x="625" y="3353"/>
                    <a:pt x="224" y="1835"/>
                  </a:cubicBezTo>
                  <a:cubicBezTo>
                    <a:pt x="64" y="1228"/>
                    <a:pt x="0" y="611"/>
                    <a:pt x="29" y="0"/>
                  </a:cubicBezTo>
                  <a:lnTo>
                    <a:pt x="512"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13"/>
            <p:cNvSpPr>
              <a:spLocks noChangeArrowheads="1"/>
            </p:cNvSpPr>
            <p:nvPr/>
          </p:nvSpPr>
          <p:spPr bwMode="auto">
            <a:xfrm>
              <a:off x="3414" y="2357"/>
              <a:ext cx="1601" cy="598"/>
            </a:xfrm>
            <a:custGeom>
              <a:avLst/>
              <a:gdLst>
                <a:gd name="T0" fmla="*/ 1601 w 7066"/>
                <a:gd name="T1" fmla="*/ 181 h 2641"/>
                <a:gd name="T2" fmla="*/ 999 w 7066"/>
                <a:gd name="T3" fmla="*/ 559 h 2641"/>
                <a:gd name="T4" fmla="*/ 696 w 7066"/>
                <a:gd name="T5" fmla="*/ 598 h 2641"/>
                <a:gd name="T6" fmla="*/ 32 w 7066"/>
                <a:gd name="T7" fmla="*/ 396 h 2641"/>
                <a:gd name="T8" fmla="*/ 17 w 7066"/>
                <a:gd name="T9" fmla="*/ 320 h 2641"/>
                <a:gd name="T10" fmla="*/ 92 w 7066"/>
                <a:gd name="T11" fmla="*/ 305 h 2641"/>
                <a:gd name="T12" fmla="*/ 972 w 7066"/>
                <a:gd name="T13" fmla="*/ 453 h 2641"/>
                <a:gd name="T14" fmla="*/ 1601 w 7066"/>
                <a:gd name="T15" fmla="*/ 0 h 2641"/>
                <a:gd name="T16" fmla="*/ 1601 w 7066"/>
                <a:gd name="T17" fmla="*/ 181 h 26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66" h="2641">
                  <a:moveTo>
                    <a:pt x="7065" y="798"/>
                  </a:moveTo>
                  <a:cubicBezTo>
                    <a:pt x="6394" y="1586"/>
                    <a:pt x="5484" y="2184"/>
                    <a:pt x="4410" y="2467"/>
                  </a:cubicBezTo>
                  <a:cubicBezTo>
                    <a:pt x="3970" y="2583"/>
                    <a:pt x="3520" y="2640"/>
                    <a:pt x="3073" y="2640"/>
                  </a:cubicBezTo>
                  <a:cubicBezTo>
                    <a:pt x="2040" y="2640"/>
                    <a:pt x="1017" y="2335"/>
                    <a:pt x="140" y="1749"/>
                  </a:cubicBezTo>
                  <a:cubicBezTo>
                    <a:pt x="30" y="1675"/>
                    <a:pt x="0" y="1526"/>
                    <a:pt x="74" y="1415"/>
                  </a:cubicBezTo>
                  <a:cubicBezTo>
                    <a:pt x="148" y="1305"/>
                    <a:pt x="297" y="1275"/>
                    <a:pt x="407" y="1349"/>
                  </a:cubicBezTo>
                  <a:cubicBezTo>
                    <a:pt x="1549" y="2113"/>
                    <a:pt x="2964" y="2351"/>
                    <a:pt x="4288" y="2002"/>
                  </a:cubicBezTo>
                  <a:cubicBezTo>
                    <a:pt x="5475" y="1689"/>
                    <a:pt x="6440" y="954"/>
                    <a:pt x="7065" y="0"/>
                  </a:cubicBezTo>
                  <a:lnTo>
                    <a:pt x="7065" y="798"/>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14"/>
            <p:cNvSpPr>
              <a:spLocks noChangeArrowheads="1"/>
            </p:cNvSpPr>
            <p:nvPr/>
          </p:nvSpPr>
          <p:spPr bwMode="auto">
            <a:xfrm>
              <a:off x="2911" y="1696"/>
              <a:ext cx="384" cy="848"/>
            </a:xfrm>
            <a:custGeom>
              <a:avLst/>
              <a:gdLst>
                <a:gd name="T0" fmla="*/ 116 w 1696"/>
                <a:gd name="T1" fmla="*/ 0 h 3745"/>
                <a:gd name="T2" fmla="*/ 150 w 1696"/>
                <a:gd name="T3" fmla="*/ 342 h 3745"/>
                <a:gd name="T4" fmla="*/ 365 w 1696"/>
                <a:gd name="T5" fmla="*/ 759 h 3745"/>
                <a:gd name="T6" fmla="*/ 358 w 1696"/>
                <a:gd name="T7" fmla="*/ 835 h 3745"/>
                <a:gd name="T8" fmla="*/ 323 w 1696"/>
                <a:gd name="T9" fmla="*/ 848 h 3745"/>
                <a:gd name="T10" fmla="*/ 281 w 1696"/>
                <a:gd name="T11" fmla="*/ 828 h 3745"/>
                <a:gd name="T12" fmla="*/ 45 w 1696"/>
                <a:gd name="T13" fmla="*/ 370 h 3745"/>
                <a:gd name="T14" fmla="*/ 7 w 1696"/>
                <a:gd name="T15" fmla="*/ 0 h 3745"/>
                <a:gd name="T16" fmla="*/ 116 w 1696"/>
                <a:gd name="T17" fmla="*/ 0 h 37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6" h="3745">
                  <a:moveTo>
                    <a:pt x="511" y="0"/>
                  </a:moveTo>
                  <a:cubicBezTo>
                    <a:pt x="480" y="503"/>
                    <a:pt x="530" y="1012"/>
                    <a:pt x="662" y="1512"/>
                  </a:cubicBezTo>
                  <a:cubicBezTo>
                    <a:pt x="842" y="2193"/>
                    <a:pt x="1161" y="2811"/>
                    <a:pt x="1610" y="3350"/>
                  </a:cubicBezTo>
                  <a:cubicBezTo>
                    <a:pt x="1695" y="3452"/>
                    <a:pt x="1681" y="3603"/>
                    <a:pt x="1579" y="3688"/>
                  </a:cubicBezTo>
                  <a:cubicBezTo>
                    <a:pt x="1535" y="3726"/>
                    <a:pt x="1480" y="3744"/>
                    <a:pt x="1426" y="3744"/>
                  </a:cubicBezTo>
                  <a:cubicBezTo>
                    <a:pt x="1357" y="3744"/>
                    <a:pt x="1289" y="3715"/>
                    <a:pt x="1241" y="3658"/>
                  </a:cubicBezTo>
                  <a:cubicBezTo>
                    <a:pt x="747" y="3065"/>
                    <a:pt x="396" y="2384"/>
                    <a:pt x="198" y="1634"/>
                  </a:cubicBezTo>
                  <a:cubicBezTo>
                    <a:pt x="55" y="1093"/>
                    <a:pt x="0" y="543"/>
                    <a:pt x="30" y="0"/>
                  </a:cubicBezTo>
                  <a:lnTo>
                    <a:pt x="511"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15"/>
            <p:cNvSpPr>
              <a:spLocks noChangeArrowheads="1"/>
            </p:cNvSpPr>
            <p:nvPr/>
          </p:nvSpPr>
          <p:spPr bwMode="auto">
            <a:xfrm>
              <a:off x="3090" y="1696"/>
              <a:ext cx="1936" cy="1080"/>
            </a:xfrm>
            <a:custGeom>
              <a:avLst/>
              <a:gdLst>
                <a:gd name="T0" fmla="*/ 117 w 8540"/>
                <a:gd name="T1" fmla="*/ 0 h 4767"/>
                <a:gd name="T2" fmla="*/ 144 w 8540"/>
                <a:gd name="T3" fmla="*/ 297 h 4767"/>
                <a:gd name="T4" fmla="*/ 564 w 8540"/>
                <a:gd name="T5" fmla="*/ 847 h 4767"/>
                <a:gd name="T6" fmla="*/ 1250 w 8540"/>
                <a:gd name="T7" fmla="*/ 941 h 4767"/>
                <a:gd name="T8" fmla="*/ 1801 w 8540"/>
                <a:gd name="T9" fmla="*/ 521 h 4767"/>
                <a:gd name="T10" fmla="*/ 1922 w 8540"/>
                <a:gd name="T11" fmla="*/ 0 h 4767"/>
                <a:gd name="T12" fmla="*/ 1926 w 8540"/>
                <a:gd name="T13" fmla="*/ 0 h 4767"/>
                <a:gd name="T14" fmla="*/ 1926 w 8540"/>
                <a:gd name="T15" fmla="*/ 521 h 4767"/>
                <a:gd name="T16" fmla="*/ 1895 w 8540"/>
                <a:gd name="T17" fmla="*/ 576 h 4767"/>
                <a:gd name="T18" fmla="*/ 1278 w 8540"/>
                <a:gd name="T19" fmla="*/ 1046 h 4767"/>
                <a:gd name="T20" fmla="*/ 1019 w 8540"/>
                <a:gd name="T21" fmla="*/ 1080 h 4767"/>
                <a:gd name="T22" fmla="*/ 509 w 8540"/>
                <a:gd name="T23" fmla="*/ 941 h 4767"/>
                <a:gd name="T24" fmla="*/ 39 w 8540"/>
                <a:gd name="T25" fmla="*/ 325 h 4767"/>
                <a:gd name="T26" fmla="*/ 7 w 8540"/>
                <a:gd name="T27" fmla="*/ 0 h 4767"/>
                <a:gd name="T28" fmla="*/ 117 w 8540"/>
                <a:gd name="T29" fmla="*/ 0 h 47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540" h="4767">
                  <a:moveTo>
                    <a:pt x="514" y="0"/>
                  </a:moveTo>
                  <a:cubicBezTo>
                    <a:pt x="481" y="436"/>
                    <a:pt x="522" y="877"/>
                    <a:pt x="636" y="1310"/>
                  </a:cubicBezTo>
                  <a:cubicBezTo>
                    <a:pt x="907" y="2339"/>
                    <a:pt x="1565" y="3202"/>
                    <a:pt x="2488" y="3739"/>
                  </a:cubicBezTo>
                  <a:cubicBezTo>
                    <a:pt x="3410" y="4277"/>
                    <a:pt x="4486" y="4424"/>
                    <a:pt x="5515" y="4152"/>
                  </a:cubicBezTo>
                  <a:cubicBezTo>
                    <a:pt x="6545" y="3881"/>
                    <a:pt x="7408" y="3222"/>
                    <a:pt x="7945" y="2300"/>
                  </a:cubicBezTo>
                  <a:cubicBezTo>
                    <a:pt x="8357" y="1593"/>
                    <a:pt x="8539" y="797"/>
                    <a:pt x="8480" y="0"/>
                  </a:cubicBezTo>
                  <a:lnTo>
                    <a:pt x="8494" y="0"/>
                  </a:lnTo>
                  <a:lnTo>
                    <a:pt x="8494" y="2298"/>
                  </a:lnTo>
                  <a:cubicBezTo>
                    <a:pt x="8452" y="2381"/>
                    <a:pt x="8408" y="2462"/>
                    <a:pt x="8361" y="2542"/>
                  </a:cubicBezTo>
                  <a:cubicBezTo>
                    <a:pt x="7759" y="3576"/>
                    <a:pt x="6791" y="4312"/>
                    <a:pt x="5638" y="4616"/>
                  </a:cubicBezTo>
                  <a:cubicBezTo>
                    <a:pt x="5259" y="4716"/>
                    <a:pt x="4875" y="4766"/>
                    <a:pt x="4493" y="4766"/>
                  </a:cubicBezTo>
                  <a:cubicBezTo>
                    <a:pt x="3711" y="4766"/>
                    <a:pt x="2940" y="4559"/>
                    <a:pt x="2246" y="4155"/>
                  </a:cubicBezTo>
                  <a:cubicBezTo>
                    <a:pt x="1212" y="3552"/>
                    <a:pt x="475" y="2585"/>
                    <a:pt x="172" y="1433"/>
                  </a:cubicBezTo>
                  <a:cubicBezTo>
                    <a:pt x="47" y="959"/>
                    <a:pt x="0" y="477"/>
                    <a:pt x="32" y="0"/>
                  </a:cubicBezTo>
                  <a:lnTo>
                    <a:pt x="514"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16"/>
            <p:cNvSpPr>
              <a:spLocks noChangeArrowheads="1"/>
            </p:cNvSpPr>
            <p:nvPr/>
          </p:nvSpPr>
          <p:spPr bwMode="auto">
            <a:xfrm>
              <a:off x="3354" y="1696"/>
              <a:ext cx="1602" cy="900"/>
            </a:xfrm>
            <a:custGeom>
              <a:avLst/>
              <a:gdLst>
                <a:gd name="T0" fmla="*/ 1588 w 7067"/>
                <a:gd name="T1" fmla="*/ 0 h 3975"/>
                <a:gd name="T2" fmla="*/ 1477 w 7067"/>
                <a:gd name="T3" fmla="*/ 485 h 3975"/>
                <a:gd name="T4" fmla="*/ 968 w 7067"/>
                <a:gd name="T5" fmla="*/ 872 h 3975"/>
                <a:gd name="T6" fmla="*/ 756 w 7067"/>
                <a:gd name="T7" fmla="*/ 900 h 3975"/>
                <a:gd name="T8" fmla="*/ 413 w 7067"/>
                <a:gd name="T9" fmla="*/ 826 h 3975"/>
                <a:gd name="T10" fmla="*/ 14 w 7067"/>
                <a:gd name="T11" fmla="*/ 450 h 3975"/>
                <a:gd name="T12" fmla="*/ 37 w 7067"/>
                <a:gd name="T13" fmla="*/ 377 h 3975"/>
                <a:gd name="T14" fmla="*/ 111 w 7067"/>
                <a:gd name="T15" fmla="*/ 400 h 3975"/>
                <a:gd name="T16" fmla="*/ 458 w 7067"/>
                <a:gd name="T17" fmla="*/ 727 h 3975"/>
                <a:gd name="T18" fmla="*/ 941 w 7067"/>
                <a:gd name="T19" fmla="*/ 767 h 3975"/>
                <a:gd name="T20" fmla="*/ 1383 w 7067"/>
                <a:gd name="T21" fmla="*/ 431 h 3975"/>
                <a:gd name="T22" fmla="*/ 1479 w 7067"/>
                <a:gd name="T23" fmla="*/ 0 h 3975"/>
                <a:gd name="T24" fmla="*/ 1588 w 7067"/>
                <a:gd name="T25" fmla="*/ 0 h 39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67" h="3975">
                  <a:moveTo>
                    <a:pt x="7005" y="0"/>
                  </a:moveTo>
                  <a:cubicBezTo>
                    <a:pt x="7066" y="743"/>
                    <a:pt x="6898" y="1486"/>
                    <a:pt x="6514" y="2144"/>
                  </a:cubicBezTo>
                  <a:cubicBezTo>
                    <a:pt x="6018" y="2996"/>
                    <a:pt x="5222" y="3602"/>
                    <a:pt x="4271" y="3853"/>
                  </a:cubicBezTo>
                  <a:cubicBezTo>
                    <a:pt x="3965" y="3934"/>
                    <a:pt x="3650" y="3974"/>
                    <a:pt x="3336" y="3974"/>
                  </a:cubicBezTo>
                  <a:cubicBezTo>
                    <a:pt x="2817" y="3974"/>
                    <a:pt x="2299" y="3865"/>
                    <a:pt x="1821" y="3649"/>
                  </a:cubicBezTo>
                  <a:cubicBezTo>
                    <a:pt x="1065" y="3309"/>
                    <a:pt x="441" y="2719"/>
                    <a:pt x="61" y="1988"/>
                  </a:cubicBezTo>
                  <a:cubicBezTo>
                    <a:pt x="0" y="1870"/>
                    <a:pt x="46" y="1726"/>
                    <a:pt x="164" y="1665"/>
                  </a:cubicBezTo>
                  <a:cubicBezTo>
                    <a:pt x="282" y="1604"/>
                    <a:pt x="427" y="1650"/>
                    <a:pt x="488" y="1767"/>
                  </a:cubicBezTo>
                  <a:cubicBezTo>
                    <a:pt x="818" y="2402"/>
                    <a:pt x="1361" y="2915"/>
                    <a:pt x="2019" y="3211"/>
                  </a:cubicBezTo>
                  <a:cubicBezTo>
                    <a:pt x="2686" y="3512"/>
                    <a:pt x="3442" y="3575"/>
                    <a:pt x="4149" y="3388"/>
                  </a:cubicBezTo>
                  <a:cubicBezTo>
                    <a:pt x="4975" y="3171"/>
                    <a:pt x="5667" y="2643"/>
                    <a:pt x="6099" y="1903"/>
                  </a:cubicBezTo>
                  <a:cubicBezTo>
                    <a:pt x="6439" y="1319"/>
                    <a:pt x="6584" y="659"/>
                    <a:pt x="6523" y="0"/>
                  </a:cubicBezTo>
                  <a:lnTo>
                    <a:pt x="7005"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17"/>
            <p:cNvSpPr>
              <a:spLocks noChangeArrowheads="1"/>
            </p:cNvSpPr>
            <p:nvPr/>
          </p:nvSpPr>
          <p:spPr bwMode="auto">
            <a:xfrm>
              <a:off x="3273" y="1696"/>
              <a:ext cx="116" cy="196"/>
            </a:xfrm>
            <a:custGeom>
              <a:avLst/>
              <a:gdLst>
                <a:gd name="T0" fmla="*/ 113 w 515"/>
                <a:gd name="T1" fmla="*/ 0 h 867"/>
                <a:gd name="T2" fmla="*/ 113 w 515"/>
                <a:gd name="T3" fmla="*/ 136 h 867"/>
                <a:gd name="T4" fmla="*/ 64 w 515"/>
                <a:gd name="T5" fmla="*/ 196 h 867"/>
                <a:gd name="T6" fmla="*/ 59 w 515"/>
                <a:gd name="T7" fmla="*/ 196 h 867"/>
                <a:gd name="T8" fmla="*/ 5 w 515"/>
                <a:gd name="T9" fmla="*/ 147 h 867"/>
                <a:gd name="T10" fmla="*/ 4 w 515"/>
                <a:gd name="T11" fmla="*/ 0 h 867"/>
                <a:gd name="T12" fmla="*/ 113 w 515"/>
                <a:gd name="T13" fmla="*/ 0 h 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 h="867">
                  <a:moveTo>
                    <a:pt x="500" y="0"/>
                  </a:moveTo>
                  <a:cubicBezTo>
                    <a:pt x="482" y="200"/>
                    <a:pt x="482" y="401"/>
                    <a:pt x="501" y="602"/>
                  </a:cubicBezTo>
                  <a:cubicBezTo>
                    <a:pt x="514" y="734"/>
                    <a:pt x="417" y="852"/>
                    <a:pt x="285" y="865"/>
                  </a:cubicBezTo>
                  <a:cubicBezTo>
                    <a:pt x="277" y="866"/>
                    <a:pt x="269" y="866"/>
                    <a:pt x="262" y="866"/>
                  </a:cubicBezTo>
                  <a:cubicBezTo>
                    <a:pt x="139" y="866"/>
                    <a:pt x="35" y="773"/>
                    <a:pt x="23" y="649"/>
                  </a:cubicBezTo>
                  <a:cubicBezTo>
                    <a:pt x="2" y="432"/>
                    <a:pt x="0" y="215"/>
                    <a:pt x="18" y="0"/>
                  </a:cubicBezTo>
                  <a:lnTo>
                    <a:pt x="500"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18"/>
            <p:cNvSpPr>
              <a:spLocks noChangeArrowheads="1"/>
            </p:cNvSpPr>
            <p:nvPr/>
          </p:nvSpPr>
          <p:spPr bwMode="auto">
            <a:xfrm>
              <a:off x="3859" y="1696"/>
              <a:ext cx="917" cy="722"/>
            </a:xfrm>
            <a:custGeom>
              <a:avLst/>
              <a:gdLst>
                <a:gd name="T0" fmla="*/ 903 w 4050"/>
                <a:gd name="T1" fmla="*/ 0 h 3187"/>
                <a:gd name="T2" fmla="*/ 817 w 4050"/>
                <a:gd name="T3" fmla="*/ 396 h 3187"/>
                <a:gd name="T4" fmla="*/ 418 w 4050"/>
                <a:gd name="T5" fmla="*/ 700 h 3187"/>
                <a:gd name="T6" fmla="*/ 250 w 4050"/>
                <a:gd name="T7" fmla="*/ 722 h 3187"/>
                <a:gd name="T8" fmla="*/ 44 w 4050"/>
                <a:gd name="T9" fmla="*/ 688 h 3187"/>
                <a:gd name="T10" fmla="*/ 10 w 4050"/>
                <a:gd name="T11" fmla="*/ 619 h 3187"/>
                <a:gd name="T12" fmla="*/ 78 w 4050"/>
                <a:gd name="T13" fmla="*/ 585 h 3187"/>
                <a:gd name="T14" fmla="*/ 390 w 4050"/>
                <a:gd name="T15" fmla="*/ 595 h 3187"/>
                <a:gd name="T16" fmla="*/ 723 w 4050"/>
                <a:gd name="T17" fmla="*/ 341 h 3187"/>
                <a:gd name="T18" fmla="*/ 793 w 4050"/>
                <a:gd name="T19" fmla="*/ 0 h 3187"/>
                <a:gd name="T20" fmla="*/ 903 w 4050"/>
                <a:gd name="T21" fmla="*/ 0 h 3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50" h="3187">
                  <a:moveTo>
                    <a:pt x="3987" y="0"/>
                  </a:moveTo>
                  <a:cubicBezTo>
                    <a:pt x="4049" y="606"/>
                    <a:pt x="3919" y="1213"/>
                    <a:pt x="3607" y="1749"/>
                  </a:cubicBezTo>
                  <a:cubicBezTo>
                    <a:pt x="3218" y="2416"/>
                    <a:pt x="2592" y="2892"/>
                    <a:pt x="1844" y="3090"/>
                  </a:cubicBezTo>
                  <a:cubicBezTo>
                    <a:pt x="1600" y="3154"/>
                    <a:pt x="1352" y="3186"/>
                    <a:pt x="1104" y="3186"/>
                  </a:cubicBezTo>
                  <a:cubicBezTo>
                    <a:pt x="796" y="3186"/>
                    <a:pt x="489" y="3137"/>
                    <a:pt x="194" y="3038"/>
                  </a:cubicBezTo>
                  <a:cubicBezTo>
                    <a:pt x="68" y="2996"/>
                    <a:pt x="0" y="2860"/>
                    <a:pt x="42" y="2734"/>
                  </a:cubicBezTo>
                  <a:cubicBezTo>
                    <a:pt x="83" y="2609"/>
                    <a:pt x="219" y="2540"/>
                    <a:pt x="345" y="2582"/>
                  </a:cubicBezTo>
                  <a:cubicBezTo>
                    <a:pt x="790" y="2730"/>
                    <a:pt x="1266" y="2745"/>
                    <a:pt x="1722" y="2625"/>
                  </a:cubicBezTo>
                  <a:cubicBezTo>
                    <a:pt x="2345" y="2461"/>
                    <a:pt x="2868" y="2063"/>
                    <a:pt x="3192" y="1507"/>
                  </a:cubicBezTo>
                  <a:cubicBezTo>
                    <a:pt x="3461" y="1046"/>
                    <a:pt x="3568" y="521"/>
                    <a:pt x="3503" y="0"/>
                  </a:cubicBezTo>
                  <a:lnTo>
                    <a:pt x="3987"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9"/>
            <p:cNvSpPr>
              <a:spLocks noChangeArrowheads="1"/>
            </p:cNvSpPr>
            <p:nvPr/>
          </p:nvSpPr>
          <p:spPr bwMode="auto">
            <a:xfrm>
              <a:off x="3449" y="1696"/>
              <a:ext cx="279" cy="529"/>
            </a:xfrm>
            <a:custGeom>
              <a:avLst/>
              <a:gdLst>
                <a:gd name="T0" fmla="*/ 117 w 1234"/>
                <a:gd name="T1" fmla="*/ 0 h 2337"/>
                <a:gd name="T2" fmla="*/ 131 w 1234"/>
                <a:gd name="T3" fmla="*/ 206 h 2337"/>
                <a:gd name="T4" fmla="*/ 258 w 1234"/>
                <a:gd name="T5" fmla="*/ 437 h 2337"/>
                <a:gd name="T6" fmla="*/ 255 w 1234"/>
                <a:gd name="T7" fmla="*/ 514 h 2337"/>
                <a:gd name="T8" fmla="*/ 219 w 1234"/>
                <a:gd name="T9" fmla="*/ 529 h 2337"/>
                <a:gd name="T10" fmla="*/ 179 w 1234"/>
                <a:gd name="T11" fmla="*/ 511 h 2337"/>
                <a:gd name="T12" fmla="*/ 26 w 1234"/>
                <a:gd name="T13" fmla="*/ 233 h 2337"/>
                <a:gd name="T14" fmla="*/ 8 w 1234"/>
                <a:gd name="T15" fmla="*/ 0 h 2337"/>
                <a:gd name="T16" fmla="*/ 117 w 1234"/>
                <a:gd name="T17" fmla="*/ 0 h 23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34" h="2337">
                  <a:moveTo>
                    <a:pt x="517" y="0"/>
                  </a:moveTo>
                  <a:cubicBezTo>
                    <a:pt x="481" y="296"/>
                    <a:pt x="499" y="603"/>
                    <a:pt x="579" y="908"/>
                  </a:cubicBezTo>
                  <a:cubicBezTo>
                    <a:pt x="680" y="1290"/>
                    <a:pt x="875" y="1645"/>
                    <a:pt x="1143" y="1932"/>
                  </a:cubicBezTo>
                  <a:cubicBezTo>
                    <a:pt x="1233" y="2029"/>
                    <a:pt x="1228" y="2181"/>
                    <a:pt x="1130" y="2272"/>
                  </a:cubicBezTo>
                  <a:cubicBezTo>
                    <a:pt x="1084" y="2315"/>
                    <a:pt x="1025" y="2336"/>
                    <a:pt x="967" y="2336"/>
                  </a:cubicBezTo>
                  <a:cubicBezTo>
                    <a:pt x="903" y="2336"/>
                    <a:pt x="838" y="2310"/>
                    <a:pt x="791" y="2259"/>
                  </a:cubicBezTo>
                  <a:cubicBezTo>
                    <a:pt x="470" y="1913"/>
                    <a:pt x="236" y="1489"/>
                    <a:pt x="115" y="1030"/>
                  </a:cubicBezTo>
                  <a:cubicBezTo>
                    <a:pt x="24" y="684"/>
                    <a:pt x="0" y="336"/>
                    <a:pt x="35" y="0"/>
                  </a:cubicBezTo>
                  <a:lnTo>
                    <a:pt x="517" y="0"/>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27" name="Group 1"/>
          <p:cNvGrpSpPr>
            <a:grpSpLocks/>
          </p:cNvGrpSpPr>
          <p:nvPr userDrawn="1"/>
        </p:nvGrpSpPr>
        <p:grpSpPr bwMode="auto">
          <a:xfrm>
            <a:off x="6490220" y="5418645"/>
            <a:ext cx="1857567" cy="455900"/>
            <a:chOff x="2067" y="2109"/>
            <a:chExt cx="2461" cy="604"/>
          </a:xfrm>
          <a:solidFill>
            <a:schemeClr val="bg1"/>
          </a:solidFill>
        </p:grpSpPr>
        <p:sp>
          <p:nvSpPr>
            <p:cNvPr id="28"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182708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ert Text--Two-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4" name="TextBox 3"/>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smtClean="0">
                <a:solidFill>
                  <a:srgbClr val="10335A"/>
                </a:solidFill>
                <a:cs typeface="Arial Black"/>
              </a:rPr>
              <a:pPr algn="ctr">
                <a:spcBef>
                  <a:spcPct val="20000"/>
                </a:spcBef>
              </a:pPr>
              <a:t>‹#›</a:t>
            </a:fld>
            <a:endParaRPr lang="en-US" sz="1200" dirty="0" smtClean="0">
              <a:solidFill>
                <a:srgbClr val="10335A"/>
              </a:solidFill>
              <a:cs typeface="Arial Black"/>
            </a:endParaRPr>
          </a:p>
        </p:txBody>
      </p:sp>
      <p:sp>
        <p:nvSpPr>
          <p:cNvPr id="6" name="Text Placeholder 11"/>
          <p:cNvSpPr>
            <a:spLocks noGrp="1"/>
          </p:cNvSpPr>
          <p:nvPr>
            <p:ph type="body" sz="quarter" idx="11"/>
          </p:nvPr>
        </p:nvSpPr>
        <p:spPr>
          <a:xfrm>
            <a:off x="457200" y="1642188"/>
            <a:ext cx="4021493" cy="4273420"/>
          </a:xfrm>
        </p:spPr>
        <p:txBody>
          <a:bodyPr/>
          <a:lstStyle>
            <a:lvl1pPr marL="228600" indent="-228600">
              <a:spcBef>
                <a:spcPts val="1000"/>
              </a:spcBef>
              <a:spcAft>
                <a:spcPts val="600"/>
              </a:spcAft>
              <a:buClr>
                <a:schemeClr val="tx1"/>
              </a:buClr>
              <a:buSzPct val="115000"/>
              <a:defRPr sz="1600" b="1">
                <a:latin typeface="Arial Bold" pitchFamily="34" charset="0"/>
                <a:cs typeface="Arial Bold" pitchFamily="34" charset="0"/>
              </a:defRPr>
            </a:lvl1pPr>
            <a:lvl2pPr marL="457200" indent="-228600">
              <a:spcBef>
                <a:spcPts val="300"/>
              </a:spcBef>
              <a:spcAft>
                <a:spcPts val="300"/>
              </a:spcAft>
              <a:buClr>
                <a:schemeClr val="tx1"/>
              </a:buClr>
              <a:defRPr sz="1600">
                <a:latin typeface="Arial Bold" pitchFamily="34" charset="0"/>
                <a:cs typeface="Arial Bold" pitchFamily="34" charset="0"/>
              </a:defRPr>
            </a:lvl2pPr>
            <a:lvl3pPr marL="685800" indent="-228600">
              <a:spcBef>
                <a:spcPts val="300"/>
              </a:spcBef>
              <a:buClr>
                <a:schemeClr val="tx1"/>
              </a:buClr>
              <a:defRPr sz="14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8" name="Text Placeholder 11"/>
          <p:cNvSpPr>
            <a:spLocks noGrp="1"/>
          </p:cNvSpPr>
          <p:nvPr>
            <p:ph type="body" sz="quarter" idx="13"/>
          </p:nvPr>
        </p:nvSpPr>
        <p:spPr>
          <a:xfrm>
            <a:off x="4702624" y="1642188"/>
            <a:ext cx="3984175" cy="4273420"/>
          </a:xfrm>
        </p:spPr>
        <p:txBody>
          <a:bodyPr/>
          <a:lstStyle>
            <a:lvl1pPr marL="228600" indent="-228600">
              <a:spcBef>
                <a:spcPts val="1000"/>
              </a:spcBef>
              <a:spcAft>
                <a:spcPts val="600"/>
              </a:spcAft>
              <a:buClr>
                <a:schemeClr val="tx1"/>
              </a:buClr>
              <a:buSzPct val="115000"/>
              <a:defRPr sz="1600" b="1">
                <a:latin typeface="Arial Bold" pitchFamily="34" charset="0"/>
                <a:cs typeface="Arial Bold" pitchFamily="34" charset="0"/>
              </a:defRPr>
            </a:lvl1pPr>
            <a:lvl2pPr marL="457200" indent="-228600">
              <a:spcBef>
                <a:spcPts val="300"/>
              </a:spcBef>
              <a:spcAft>
                <a:spcPts val="300"/>
              </a:spcAft>
              <a:buClr>
                <a:schemeClr val="tx1"/>
              </a:buClr>
              <a:defRPr sz="1600">
                <a:latin typeface="Arial Bold" pitchFamily="34" charset="0"/>
                <a:cs typeface="Arial Bold" pitchFamily="34" charset="0"/>
              </a:defRPr>
            </a:lvl2pPr>
            <a:lvl3pPr marL="685800" indent="-228600">
              <a:spcBef>
                <a:spcPts val="300"/>
              </a:spcBef>
              <a:buClr>
                <a:schemeClr val="tx1"/>
              </a:buClr>
              <a:defRPr sz="1400"/>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7" name="Text Placeholder 2"/>
          <p:cNvSpPr>
            <a:spLocks noGrp="1"/>
          </p:cNvSpPr>
          <p:nvPr userDrawn="1">
            <p:ph type="body" sz="quarter" idx="10"/>
          </p:nvPr>
        </p:nvSpPr>
        <p:spPr>
          <a:xfrm>
            <a:off x="457199" y="1166813"/>
            <a:ext cx="4021495" cy="475375"/>
          </a:xfrm>
        </p:spPr>
        <p:txBody>
          <a:bodyPr>
            <a:normAutofit/>
          </a:bodyPr>
          <a:lstStyle>
            <a:lvl1pPr marL="0" indent="0">
              <a:spcBef>
                <a:spcPts val="0"/>
              </a:spcBef>
              <a:buNone/>
              <a:defRPr sz="1800">
                <a:solidFill>
                  <a:schemeClr val="tx1"/>
                </a:solidFill>
                <a:latin typeface="Arial Black" pitchFamily="34" charset="0"/>
              </a:defRPr>
            </a:lvl1pPr>
          </a:lstStyle>
          <a:p>
            <a:pPr lvl="0"/>
            <a:r>
              <a:rPr lang="en-US" smtClean="0"/>
              <a:t>Click to edit Master text styles</a:t>
            </a:r>
          </a:p>
        </p:txBody>
      </p:sp>
      <p:sp>
        <p:nvSpPr>
          <p:cNvPr id="9" name="Text Placeholder 4"/>
          <p:cNvSpPr>
            <a:spLocks noGrp="1"/>
          </p:cNvSpPr>
          <p:nvPr userDrawn="1">
            <p:ph type="body" sz="quarter" idx="12"/>
          </p:nvPr>
        </p:nvSpPr>
        <p:spPr>
          <a:xfrm>
            <a:off x="4702624" y="1166813"/>
            <a:ext cx="3984175" cy="475375"/>
          </a:xfrm>
        </p:spPr>
        <p:txBody>
          <a:bodyPr>
            <a:normAutofit/>
          </a:bodyPr>
          <a:lstStyle>
            <a:lvl1pPr marL="0" indent="0">
              <a:spcBef>
                <a:spcPts val="0"/>
              </a:spcBef>
              <a:buNone/>
              <a:defRPr sz="1800">
                <a:solidFill>
                  <a:schemeClr val="tx1"/>
                </a:solidFill>
                <a:latin typeface="Arial Black" pitchFamily="34" charset="0"/>
              </a:defRPr>
            </a:lvl1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0" y="6270042"/>
            <a:ext cx="1238871" cy="457662"/>
          </a:xfrm>
          <a:prstGeom prst="rect">
            <a:avLst/>
          </a:prstGeom>
        </p:spPr>
      </p:pic>
    </p:spTree>
    <p:extLst>
      <p:ext uri="{BB962C8B-B14F-4D97-AF65-F5344CB8AC3E}">
        <p14:creationId xmlns:p14="http://schemas.microsoft.com/office/powerpoint/2010/main" val="42846714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12"/>
          </p:nvPr>
        </p:nvSpPr>
        <p:spPr/>
        <p:txBody>
          <a:bodyPr/>
          <a:lstStyle/>
          <a:p>
            <a:fld id="{C0D42ABE-EA05-4842-819E-2C916F1CD485}" type="slidenum">
              <a:rPr lang="en-US" smtClean="0">
                <a:solidFill>
                  <a:srgbClr val="696969"/>
                </a:solidFill>
              </a:rPr>
              <a:pPr/>
              <a:t>‹#›</a:t>
            </a:fld>
            <a:endParaRPr lang="en-US" dirty="0">
              <a:solidFill>
                <a:srgbClr val="696969"/>
              </a:solidFill>
            </a:endParaRPr>
          </a:p>
        </p:txBody>
      </p:sp>
    </p:spTree>
    <p:extLst>
      <p:ext uri="{BB962C8B-B14F-4D97-AF65-F5344CB8AC3E}">
        <p14:creationId xmlns:p14="http://schemas.microsoft.com/office/powerpoint/2010/main" val="1552304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rPr>
              <a:t>Vizient Presentation  │  Date  │  Confidential Information</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D42ABE-EA05-4842-819E-2C916F1CD485}" type="slidenum">
              <a:rPr lang="en-US" smtClean="0">
                <a:solidFill>
                  <a:prstClr val="white"/>
                </a:solidFill>
              </a:rPr>
              <a:pPr/>
              <a:t>‹#›</a:t>
            </a:fld>
            <a:endParaRPr lang="en-US" dirty="0">
              <a:solidFill>
                <a:prstClr val="white"/>
              </a:solidFill>
            </a:endParaRPr>
          </a:p>
        </p:txBody>
      </p:sp>
      <p:grpSp>
        <p:nvGrpSpPr>
          <p:cNvPr id="16" name="Group 1"/>
          <p:cNvGrpSpPr>
            <a:grpSpLocks/>
          </p:cNvGrpSpPr>
          <p:nvPr userDrawn="1"/>
        </p:nvGrpSpPr>
        <p:grpSpPr bwMode="auto">
          <a:xfrm>
            <a:off x="7890484" y="6309291"/>
            <a:ext cx="863558" cy="211942"/>
            <a:chOff x="2067" y="2109"/>
            <a:chExt cx="2461" cy="604"/>
          </a:xfrm>
          <a:solidFill>
            <a:schemeClr val="bg1"/>
          </a:solidFill>
        </p:grpSpPr>
        <p:sp>
          <p:nvSpPr>
            <p:cNvPr id="17"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18"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grpSp>
        <p:nvGrpSpPr>
          <p:cNvPr id="19" name="Group 1"/>
          <p:cNvGrpSpPr>
            <a:grpSpLocks/>
          </p:cNvGrpSpPr>
          <p:nvPr userDrawn="1"/>
        </p:nvGrpSpPr>
        <p:grpSpPr bwMode="auto">
          <a:xfrm>
            <a:off x="4755659" y="2576885"/>
            <a:ext cx="3430949" cy="3298452"/>
            <a:chOff x="2690" y="1910"/>
            <a:chExt cx="984" cy="946"/>
          </a:xfrm>
        </p:grpSpPr>
        <p:sp>
          <p:nvSpPr>
            <p:cNvPr id="20" name="Freeform 2"/>
            <p:cNvSpPr>
              <a:spLocks noChangeArrowheads="1"/>
            </p:cNvSpPr>
            <p:nvPr/>
          </p:nvSpPr>
          <p:spPr bwMode="auto">
            <a:xfrm>
              <a:off x="2690" y="1917"/>
              <a:ext cx="984" cy="940"/>
            </a:xfrm>
            <a:custGeom>
              <a:avLst/>
              <a:gdLst>
                <a:gd name="T0" fmla="*/ 2657 w 4345"/>
                <a:gd name="T1" fmla="*/ 3649 h 4149"/>
                <a:gd name="T2" fmla="*/ 2477 w 4345"/>
                <a:gd name="T3" fmla="*/ 3560 h 4149"/>
                <a:gd name="T4" fmla="*/ 1823 w 4345"/>
                <a:gd name="T5" fmla="*/ 2759 h 4149"/>
                <a:gd name="T6" fmla="*/ 1113 w 4345"/>
                <a:gd name="T7" fmla="*/ 2759 h 4149"/>
                <a:gd name="T8" fmla="*/ 972 w 4345"/>
                <a:gd name="T9" fmla="*/ 2618 h 4149"/>
                <a:gd name="T10" fmla="*/ 1113 w 4345"/>
                <a:gd name="T11" fmla="*/ 2477 h 4149"/>
                <a:gd name="T12" fmla="*/ 1890 w 4345"/>
                <a:gd name="T13" fmla="*/ 2477 h 4149"/>
                <a:gd name="T14" fmla="*/ 1999 w 4345"/>
                <a:gd name="T15" fmla="*/ 2529 h 4149"/>
                <a:gd name="T16" fmla="*/ 2606 w 4345"/>
                <a:gd name="T17" fmla="*/ 3272 h 4149"/>
                <a:gd name="T18" fmla="*/ 2606 w 4345"/>
                <a:gd name="T19" fmla="*/ 2618 h 4149"/>
                <a:gd name="T20" fmla="*/ 2747 w 4345"/>
                <a:gd name="T21" fmla="*/ 2477 h 4149"/>
                <a:gd name="T22" fmla="*/ 3568 w 4345"/>
                <a:gd name="T23" fmla="*/ 2477 h 4149"/>
                <a:gd name="T24" fmla="*/ 3568 w 4345"/>
                <a:gd name="T25" fmla="*/ 776 h 4149"/>
                <a:gd name="T26" fmla="*/ 776 w 4345"/>
                <a:gd name="T27" fmla="*/ 776 h 4149"/>
                <a:gd name="T28" fmla="*/ 776 w 4345"/>
                <a:gd name="T29" fmla="*/ 2146 h 4149"/>
                <a:gd name="T30" fmla="*/ 634 w 4345"/>
                <a:gd name="T31" fmla="*/ 2287 h 4149"/>
                <a:gd name="T32" fmla="*/ 493 w 4345"/>
                <a:gd name="T33" fmla="*/ 2146 h 4149"/>
                <a:gd name="T34" fmla="*/ 493 w 4345"/>
                <a:gd name="T35" fmla="*/ 724 h 4149"/>
                <a:gd name="T36" fmla="*/ 723 w 4345"/>
                <a:gd name="T37" fmla="*/ 494 h 4149"/>
                <a:gd name="T38" fmla="*/ 3621 w 4345"/>
                <a:gd name="T39" fmla="*/ 494 h 4149"/>
                <a:gd name="T40" fmla="*/ 3851 w 4345"/>
                <a:gd name="T41" fmla="*/ 724 h 4149"/>
                <a:gd name="T42" fmla="*/ 3851 w 4345"/>
                <a:gd name="T43" fmla="*/ 2530 h 4149"/>
                <a:gd name="T44" fmla="*/ 3621 w 4345"/>
                <a:gd name="T45" fmla="*/ 2759 h 4149"/>
                <a:gd name="T46" fmla="*/ 2888 w 4345"/>
                <a:gd name="T47" fmla="*/ 2759 h 4149"/>
                <a:gd name="T48" fmla="*/ 2888 w 4345"/>
                <a:gd name="T49" fmla="*/ 3420 h 4149"/>
                <a:gd name="T50" fmla="*/ 2657 w 4345"/>
                <a:gd name="T51" fmla="*/ 3649 h 4149"/>
                <a:gd name="T52" fmla="*/ 3195 w 4345"/>
                <a:gd name="T53" fmla="*/ 3911 h 4149"/>
                <a:gd name="T54" fmla="*/ 3382 w 4345"/>
                <a:gd name="T55" fmla="*/ 3425 h 4149"/>
                <a:gd name="T56" fmla="*/ 3382 w 4345"/>
                <a:gd name="T57" fmla="*/ 3257 h 4149"/>
                <a:gd name="T58" fmla="*/ 3621 w 4345"/>
                <a:gd name="T59" fmla="*/ 3257 h 4149"/>
                <a:gd name="T60" fmla="*/ 4344 w 4345"/>
                <a:gd name="T61" fmla="*/ 2534 h 4149"/>
                <a:gd name="T62" fmla="*/ 4344 w 4345"/>
                <a:gd name="T63" fmla="*/ 724 h 4149"/>
                <a:gd name="T64" fmla="*/ 3621 w 4345"/>
                <a:gd name="T65" fmla="*/ 0 h 4149"/>
                <a:gd name="T66" fmla="*/ 3558 w 4345"/>
                <a:gd name="T67" fmla="*/ 0 h 4149"/>
                <a:gd name="T68" fmla="*/ 3417 w 4345"/>
                <a:gd name="T69" fmla="*/ 142 h 4149"/>
                <a:gd name="T70" fmla="*/ 3558 w 4345"/>
                <a:gd name="T71" fmla="*/ 283 h 4149"/>
                <a:gd name="T72" fmla="*/ 3621 w 4345"/>
                <a:gd name="T73" fmla="*/ 283 h 4149"/>
                <a:gd name="T74" fmla="*/ 4062 w 4345"/>
                <a:gd name="T75" fmla="*/ 724 h 4149"/>
                <a:gd name="T76" fmla="*/ 4062 w 4345"/>
                <a:gd name="T77" fmla="*/ 2534 h 4149"/>
                <a:gd name="T78" fmla="*/ 3621 w 4345"/>
                <a:gd name="T79" fmla="*/ 2975 h 4149"/>
                <a:gd name="T80" fmla="*/ 3240 w 4345"/>
                <a:gd name="T81" fmla="*/ 2975 h 4149"/>
                <a:gd name="T82" fmla="*/ 3099 w 4345"/>
                <a:gd name="T83" fmla="*/ 3116 h 4149"/>
                <a:gd name="T84" fmla="*/ 3099 w 4345"/>
                <a:gd name="T85" fmla="*/ 3425 h 4149"/>
                <a:gd name="T86" fmla="*/ 2648 w 4345"/>
                <a:gd name="T87" fmla="*/ 3866 h 4149"/>
                <a:gd name="T88" fmla="*/ 2310 w 4345"/>
                <a:gd name="T89" fmla="*/ 3694 h 4149"/>
                <a:gd name="T90" fmla="*/ 1774 w 4345"/>
                <a:gd name="T91" fmla="*/ 3027 h 4149"/>
                <a:gd name="T92" fmla="*/ 1664 w 4345"/>
                <a:gd name="T93" fmla="*/ 2975 h 4149"/>
                <a:gd name="T94" fmla="*/ 723 w 4345"/>
                <a:gd name="T95" fmla="*/ 2975 h 4149"/>
                <a:gd name="T96" fmla="*/ 282 w 4345"/>
                <a:gd name="T97" fmla="*/ 2534 h 4149"/>
                <a:gd name="T98" fmla="*/ 282 w 4345"/>
                <a:gd name="T99" fmla="*/ 724 h 4149"/>
                <a:gd name="T100" fmla="*/ 723 w 4345"/>
                <a:gd name="T101" fmla="*/ 283 h 4149"/>
                <a:gd name="T102" fmla="*/ 2655 w 4345"/>
                <a:gd name="T103" fmla="*/ 283 h 4149"/>
                <a:gd name="T104" fmla="*/ 2796 w 4345"/>
                <a:gd name="T105" fmla="*/ 142 h 4149"/>
                <a:gd name="T106" fmla="*/ 2655 w 4345"/>
                <a:gd name="T107" fmla="*/ 0 h 4149"/>
                <a:gd name="T108" fmla="*/ 723 w 4345"/>
                <a:gd name="T109" fmla="*/ 0 h 4149"/>
                <a:gd name="T110" fmla="*/ 0 w 4345"/>
                <a:gd name="T111" fmla="*/ 724 h 4149"/>
                <a:gd name="T112" fmla="*/ 0 w 4345"/>
                <a:gd name="T113" fmla="*/ 2534 h 4149"/>
                <a:gd name="T114" fmla="*/ 723 w 4345"/>
                <a:gd name="T115" fmla="*/ 3257 h 4149"/>
                <a:gd name="T116" fmla="*/ 1597 w 4345"/>
                <a:gd name="T117" fmla="*/ 3257 h 4149"/>
                <a:gd name="T118" fmla="*/ 2087 w 4345"/>
                <a:gd name="T119" fmla="*/ 3867 h 4149"/>
                <a:gd name="T120" fmla="*/ 2648 w 4345"/>
                <a:gd name="T121" fmla="*/ 4148 h 4149"/>
                <a:gd name="T122" fmla="*/ 3195 w 4345"/>
                <a:gd name="T123" fmla="*/ 3911 h 4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45" h="4149">
                  <a:moveTo>
                    <a:pt x="2657" y="3649"/>
                  </a:moveTo>
                  <a:cubicBezTo>
                    <a:pt x="2587" y="3649"/>
                    <a:pt x="2520" y="3616"/>
                    <a:pt x="2477" y="3560"/>
                  </a:cubicBezTo>
                  <a:cubicBezTo>
                    <a:pt x="2465" y="3546"/>
                    <a:pt x="2066" y="3056"/>
                    <a:pt x="1823" y="2759"/>
                  </a:cubicBezTo>
                  <a:lnTo>
                    <a:pt x="1113" y="2759"/>
                  </a:lnTo>
                  <a:cubicBezTo>
                    <a:pt x="1035" y="2759"/>
                    <a:pt x="972" y="2696"/>
                    <a:pt x="972" y="2618"/>
                  </a:cubicBezTo>
                  <a:cubicBezTo>
                    <a:pt x="972" y="2540"/>
                    <a:pt x="1035" y="2477"/>
                    <a:pt x="1113" y="2477"/>
                  </a:cubicBezTo>
                  <a:lnTo>
                    <a:pt x="1890" y="2477"/>
                  </a:lnTo>
                  <a:cubicBezTo>
                    <a:pt x="1932" y="2477"/>
                    <a:pt x="1972" y="2496"/>
                    <a:pt x="1999" y="2529"/>
                  </a:cubicBezTo>
                  <a:cubicBezTo>
                    <a:pt x="2341" y="2947"/>
                    <a:pt x="2516" y="3162"/>
                    <a:pt x="2606" y="3272"/>
                  </a:cubicBezTo>
                  <a:lnTo>
                    <a:pt x="2606" y="2618"/>
                  </a:lnTo>
                  <a:cubicBezTo>
                    <a:pt x="2606" y="2540"/>
                    <a:pt x="2669" y="2477"/>
                    <a:pt x="2747" y="2477"/>
                  </a:cubicBezTo>
                  <a:lnTo>
                    <a:pt x="3568" y="2477"/>
                  </a:lnTo>
                  <a:lnTo>
                    <a:pt x="3568" y="776"/>
                  </a:lnTo>
                  <a:lnTo>
                    <a:pt x="776" y="776"/>
                  </a:lnTo>
                  <a:lnTo>
                    <a:pt x="776" y="2146"/>
                  </a:lnTo>
                  <a:cubicBezTo>
                    <a:pt x="776" y="2224"/>
                    <a:pt x="711" y="2287"/>
                    <a:pt x="634" y="2287"/>
                  </a:cubicBezTo>
                  <a:cubicBezTo>
                    <a:pt x="556" y="2287"/>
                    <a:pt x="493" y="2224"/>
                    <a:pt x="493" y="2146"/>
                  </a:cubicBezTo>
                  <a:lnTo>
                    <a:pt x="493" y="724"/>
                  </a:lnTo>
                  <a:cubicBezTo>
                    <a:pt x="493" y="597"/>
                    <a:pt x="596" y="494"/>
                    <a:pt x="723" y="494"/>
                  </a:cubicBezTo>
                  <a:lnTo>
                    <a:pt x="3621" y="494"/>
                  </a:lnTo>
                  <a:cubicBezTo>
                    <a:pt x="3748" y="494"/>
                    <a:pt x="3851" y="597"/>
                    <a:pt x="3851" y="724"/>
                  </a:cubicBezTo>
                  <a:lnTo>
                    <a:pt x="3851" y="2530"/>
                  </a:lnTo>
                  <a:cubicBezTo>
                    <a:pt x="3851" y="2656"/>
                    <a:pt x="3748" y="2759"/>
                    <a:pt x="3621" y="2759"/>
                  </a:cubicBezTo>
                  <a:lnTo>
                    <a:pt x="2888" y="2759"/>
                  </a:lnTo>
                  <a:lnTo>
                    <a:pt x="2888" y="3420"/>
                  </a:lnTo>
                  <a:cubicBezTo>
                    <a:pt x="2888" y="3562"/>
                    <a:pt x="2768" y="3649"/>
                    <a:pt x="2657" y="3649"/>
                  </a:cubicBezTo>
                  <a:close/>
                  <a:moveTo>
                    <a:pt x="3195" y="3911"/>
                  </a:moveTo>
                  <a:cubicBezTo>
                    <a:pt x="3314" y="3779"/>
                    <a:pt x="3382" y="3601"/>
                    <a:pt x="3382" y="3425"/>
                  </a:cubicBezTo>
                  <a:lnTo>
                    <a:pt x="3382" y="3257"/>
                  </a:lnTo>
                  <a:lnTo>
                    <a:pt x="3621" y="3257"/>
                  </a:lnTo>
                  <a:cubicBezTo>
                    <a:pt x="4020" y="3257"/>
                    <a:pt x="4344" y="2933"/>
                    <a:pt x="4344" y="2534"/>
                  </a:cubicBezTo>
                  <a:lnTo>
                    <a:pt x="4344" y="724"/>
                  </a:lnTo>
                  <a:cubicBezTo>
                    <a:pt x="4344" y="325"/>
                    <a:pt x="4020" y="0"/>
                    <a:pt x="3621" y="0"/>
                  </a:cubicBezTo>
                  <a:lnTo>
                    <a:pt x="3558" y="0"/>
                  </a:lnTo>
                  <a:cubicBezTo>
                    <a:pt x="3480" y="0"/>
                    <a:pt x="3417" y="64"/>
                    <a:pt x="3417" y="142"/>
                  </a:cubicBezTo>
                  <a:cubicBezTo>
                    <a:pt x="3417" y="219"/>
                    <a:pt x="3480" y="283"/>
                    <a:pt x="3558" y="283"/>
                  </a:cubicBezTo>
                  <a:lnTo>
                    <a:pt x="3621" y="283"/>
                  </a:lnTo>
                  <a:cubicBezTo>
                    <a:pt x="3864" y="283"/>
                    <a:pt x="4062" y="480"/>
                    <a:pt x="4062" y="724"/>
                  </a:cubicBezTo>
                  <a:lnTo>
                    <a:pt x="4062" y="2534"/>
                  </a:lnTo>
                  <a:cubicBezTo>
                    <a:pt x="4062" y="2777"/>
                    <a:pt x="3864" y="2975"/>
                    <a:pt x="3621" y="2975"/>
                  </a:cubicBezTo>
                  <a:lnTo>
                    <a:pt x="3240" y="2975"/>
                  </a:lnTo>
                  <a:cubicBezTo>
                    <a:pt x="3163" y="2975"/>
                    <a:pt x="3099" y="3038"/>
                    <a:pt x="3099" y="3116"/>
                  </a:cubicBezTo>
                  <a:lnTo>
                    <a:pt x="3099" y="3425"/>
                  </a:lnTo>
                  <a:cubicBezTo>
                    <a:pt x="3099" y="3595"/>
                    <a:pt x="2977" y="3866"/>
                    <a:pt x="2648" y="3866"/>
                  </a:cubicBezTo>
                  <a:cubicBezTo>
                    <a:pt x="2496" y="3866"/>
                    <a:pt x="2374" y="3777"/>
                    <a:pt x="2310" y="3694"/>
                  </a:cubicBezTo>
                  <a:cubicBezTo>
                    <a:pt x="2194" y="3545"/>
                    <a:pt x="1791" y="3048"/>
                    <a:pt x="1774" y="3027"/>
                  </a:cubicBezTo>
                  <a:cubicBezTo>
                    <a:pt x="1747" y="2994"/>
                    <a:pt x="1707" y="2975"/>
                    <a:pt x="1664" y="2975"/>
                  </a:cubicBezTo>
                  <a:lnTo>
                    <a:pt x="723" y="2975"/>
                  </a:lnTo>
                  <a:cubicBezTo>
                    <a:pt x="480" y="2975"/>
                    <a:pt x="282" y="2777"/>
                    <a:pt x="282" y="2534"/>
                  </a:cubicBezTo>
                  <a:lnTo>
                    <a:pt x="282" y="724"/>
                  </a:lnTo>
                  <a:cubicBezTo>
                    <a:pt x="282" y="480"/>
                    <a:pt x="480" y="283"/>
                    <a:pt x="723" y="283"/>
                  </a:cubicBezTo>
                  <a:lnTo>
                    <a:pt x="2655" y="283"/>
                  </a:lnTo>
                  <a:cubicBezTo>
                    <a:pt x="2733" y="283"/>
                    <a:pt x="2796" y="219"/>
                    <a:pt x="2796" y="142"/>
                  </a:cubicBezTo>
                  <a:cubicBezTo>
                    <a:pt x="2796" y="64"/>
                    <a:pt x="2733" y="0"/>
                    <a:pt x="2655" y="0"/>
                  </a:cubicBezTo>
                  <a:lnTo>
                    <a:pt x="723" y="0"/>
                  </a:lnTo>
                  <a:cubicBezTo>
                    <a:pt x="324" y="0"/>
                    <a:pt x="0" y="325"/>
                    <a:pt x="0" y="724"/>
                  </a:cubicBezTo>
                  <a:lnTo>
                    <a:pt x="0" y="2534"/>
                  </a:lnTo>
                  <a:cubicBezTo>
                    <a:pt x="0" y="2933"/>
                    <a:pt x="324" y="3257"/>
                    <a:pt x="723" y="3257"/>
                  </a:cubicBezTo>
                  <a:lnTo>
                    <a:pt x="1597" y="3257"/>
                  </a:lnTo>
                  <a:cubicBezTo>
                    <a:pt x="1706" y="3392"/>
                    <a:pt x="1995" y="3748"/>
                    <a:pt x="2087" y="3867"/>
                  </a:cubicBezTo>
                  <a:cubicBezTo>
                    <a:pt x="2191" y="4003"/>
                    <a:pt x="2394" y="4148"/>
                    <a:pt x="2648" y="4148"/>
                  </a:cubicBezTo>
                  <a:cubicBezTo>
                    <a:pt x="2865" y="4148"/>
                    <a:pt x="3059" y="4064"/>
                    <a:pt x="3195" y="3911"/>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sp>
          <p:nvSpPr>
            <p:cNvPr id="21" name="Freeform 3"/>
            <p:cNvSpPr>
              <a:spLocks noChangeArrowheads="1"/>
            </p:cNvSpPr>
            <p:nvPr/>
          </p:nvSpPr>
          <p:spPr bwMode="auto">
            <a:xfrm>
              <a:off x="2802" y="1910"/>
              <a:ext cx="630" cy="633"/>
            </a:xfrm>
            <a:custGeom>
              <a:avLst/>
              <a:gdLst>
                <a:gd name="T0" fmla="*/ 339 w 2784"/>
                <a:gd name="T1" fmla="*/ 2624 h 2794"/>
                <a:gd name="T2" fmla="*/ 170 w 2784"/>
                <a:gd name="T3" fmla="*/ 2793 h 2794"/>
                <a:gd name="T4" fmla="*/ 0 w 2784"/>
                <a:gd name="T5" fmla="*/ 2624 h 2794"/>
                <a:gd name="T6" fmla="*/ 170 w 2784"/>
                <a:gd name="T7" fmla="*/ 2454 h 2794"/>
                <a:gd name="T8" fmla="*/ 339 w 2784"/>
                <a:gd name="T9" fmla="*/ 2624 h 2794"/>
                <a:gd name="T10" fmla="*/ 2614 w 2784"/>
                <a:gd name="T11" fmla="*/ 0 h 2794"/>
                <a:gd name="T12" fmla="*/ 2445 w 2784"/>
                <a:gd name="T13" fmla="*/ 170 h 2794"/>
                <a:gd name="T14" fmla="*/ 2614 w 2784"/>
                <a:gd name="T15" fmla="*/ 339 h 2794"/>
                <a:gd name="T16" fmla="*/ 2783 w 2784"/>
                <a:gd name="T17" fmla="*/ 170 h 2794"/>
                <a:gd name="T18" fmla="*/ 2614 w 2784"/>
                <a:gd name="T19" fmla="*/ 0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2794">
                  <a:moveTo>
                    <a:pt x="339" y="2624"/>
                  </a:moveTo>
                  <a:cubicBezTo>
                    <a:pt x="339" y="2717"/>
                    <a:pt x="263" y="2793"/>
                    <a:pt x="170" y="2793"/>
                  </a:cubicBezTo>
                  <a:cubicBezTo>
                    <a:pt x="76" y="2793"/>
                    <a:pt x="0" y="2718"/>
                    <a:pt x="0" y="2624"/>
                  </a:cubicBezTo>
                  <a:cubicBezTo>
                    <a:pt x="0" y="2531"/>
                    <a:pt x="76" y="2454"/>
                    <a:pt x="170" y="2454"/>
                  </a:cubicBezTo>
                  <a:cubicBezTo>
                    <a:pt x="263" y="2454"/>
                    <a:pt x="339" y="2530"/>
                    <a:pt x="339" y="2624"/>
                  </a:cubicBezTo>
                  <a:close/>
                  <a:moveTo>
                    <a:pt x="2614" y="0"/>
                  </a:moveTo>
                  <a:cubicBezTo>
                    <a:pt x="2520" y="0"/>
                    <a:pt x="2445" y="76"/>
                    <a:pt x="2445" y="170"/>
                  </a:cubicBezTo>
                  <a:cubicBezTo>
                    <a:pt x="2445" y="263"/>
                    <a:pt x="2521" y="339"/>
                    <a:pt x="2614" y="339"/>
                  </a:cubicBezTo>
                  <a:cubicBezTo>
                    <a:pt x="2708" y="339"/>
                    <a:pt x="2783" y="263"/>
                    <a:pt x="2783" y="170"/>
                  </a:cubicBezTo>
                  <a:cubicBezTo>
                    <a:pt x="2783" y="76"/>
                    <a:pt x="2707" y="0"/>
                    <a:pt x="2614" y="0"/>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3160602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rPr>
              <a:t>Vizient Presentation  │  Date  │  Confidential Information</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D42ABE-EA05-4842-819E-2C916F1CD485}" type="slidenum">
              <a:rPr lang="en-US" smtClean="0">
                <a:solidFill>
                  <a:prstClr val="white"/>
                </a:solidFill>
              </a:rPr>
              <a:pPr/>
              <a:t>‹#›</a:t>
            </a:fld>
            <a:endParaRPr lang="en-US" dirty="0">
              <a:solidFill>
                <a:prstClr val="white"/>
              </a:solidFill>
            </a:endParaRPr>
          </a:p>
        </p:txBody>
      </p:sp>
      <p:grpSp>
        <p:nvGrpSpPr>
          <p:cNvPr id="9" name="Group 1"/>
          <p:cNvGrpSpPr>
            <a:grpSpLocks/>
          </p:cNvGrpSpPr>
          <p:nvPr userDrawn="1"/>
        </p:nvGrpSpPr>
        <p:grpSpPr bwMode="auto">
          <a:xfrm>
            <a:off x="4100945" y="1873443"/>
            <a:ext cx="4565061" cy="4008710"/>
            <a:chOff x="2611" y="1073"/>
            <a:chExt cx="1838" cy="1614"/>
          </a:xfrm>
        </p:grpSpPr>
        <p:sp>
          <p:nvSpPr>
            <p:cNvPr id="10" name="Freeform 2"/>
            <p:cNvSpPr>
              <a:spLocks noChangeArrowheads="1"/>
            </p:cNvSpPr>
            <p:nvPr/>
          </p:nvSpPr>
          <p:spPr bwMode="auto">
            <a:xfrm>
              <a:off x="3439" y="2618"/>
              <a:ext cx="69" cy="69"/>
            </a:xfrm>
            <a:custGeom>
              <a:avLst/>
              <a:gdLst>
                <a:gd name="T0" fmla="*/ 0 w 308"/>
                <a:gd name="T1" fmla="*/ 34 h 309"/>
                <a:gd name="T2" fmla="*/ 35 w 308"/>
                <a:gd name="T3" fmla="*/ 0 h 309"/>
                <a:gd name="T4" fmla="*/ 69 w 308"/>
                <a:gd name="T5" fmla="*/ 34 h 309"/>
                <a:gd name="T6" fmla="*/ 35 w 308"/>
                <a:gd name="T7" fmla="*/ 69 h 309"/>
                <a:gd name="T8" fmla="*/ 0 w 308"/>
                <a:gd name="T9" fmla="*/ 34 h 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309">
                  <a:moveTo>
                    <a:pt x="0" y="154"/>
                  </a:moveTo>
                  <a:cubicBezTo>
                    <a:pt x="0" y="69"/>
                    <a:pt x="68" y="0"/>
                    <a:pt x="154" y="0"/>
                  </a:cubicBezTo>
                  <a:cubicBezTo>
                    <a:pt x="239" y="0"/>
                    <a:pt x="307" y="69"/>
                    <a:pt x="307" y="154"/>
                  </a:cubicBezTo>
                  <a:cubicBezTo>
                    <a:pt x="307" y="239"/>
                    <a:pt x="239" y="308"/>
                    <a:pt x="154" y="308"/>
                  </a:cubicBezTo>
                  <a:cubicBezTo>
                    <a:pt x="68" y="308"/>
                    <a:pt x="0" y="239"/>
                    <a:pt x="0" y="154"/>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3"/>
            <p:cNvSpPr>
              <a:spLocks noChangeArrowheads="1"/>
            </p:cNvSpPr>
            <p:nvPr/>
          </p:nvSpPr>
          <p:spPr bwMode="auto">
            <a:xfrm>
              <a:off x="3827" y="1852"/>
              <a:ext cx="69" cy="69"/>
            </a:xfrm>
            <a:custGeom>
              <a:avLst/>
              <a:gdLst>
                <a:gd name="T0" fmla="*/ 69 w 309"/>
                <a:gd name="T1" fmla="*/ 34 h 309"/>
                <a:gd name="T2" fmla="*/ 64 w 309"/>
                <a:gd name="T3" fmla="*/ 52 h 309"/>
                <a:gd name="T4" fmla="*/ 52 w 309"/>
                <a:gd name="T5" fmla="*/ 64 h 309"/>
                <a:gd name="T6" fmla="*/ 34 w 309"/>
                <a:gd name="T7" fmla="*/ 69 h 309"/>
                <a:gd name="T8" fmla="*/ 17 w 309"/>
                <a:gd name="T9" fmla="*/ 64 h 309"/>
                <a:gd name="T10" fmla="*/ 5 w 309"/>
                <a:gd name="T11" fmla="*/ 52 h 309"/>
                <a:gd name="T12" fmla="*/ 0 w 309"/>
                <a:gd name="T13" fmla="*/ 34 h 309"/>
                <a:gd name="T14" fmla="*/ 5 w 309"/>
                <a:gd name="T15" fmla="*/ 17 h 309"/>
                <a:gd name="T16" fmla="*/ 17 w 309"/>
                <a:gd name="T17" fmla="*/ 5 h 309"/>
                <a:gd name="T18" fmla="*/ 34 w 309"/>
                <a:gd name="T19" fmla="*/ 0 h 309"/>
                <a:gd name="T20" fmla="*/ 52 w 309"/>
                <a:gd name="T21" fmla="*/ 5 h 309"/>
                <a:gd name="T22" fmla="*/ 64 w 309"/>
                <a:gd name="T23" fmla="*/ 17 h 309"/>
                <a:gd name="T24" fmla="*/ 69 w 309"/>
                <a:gd name="T25" fmla="*/ 34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 h="309">
                  <a:moveTo>
                    <a:pt x="308" y="154"/>
                  </a:moveTo>
                  <a:cubicBezTo>
                    <a:pt x="308" y="182"/>
                    <a:pt x="303" y="206"/>
                    <a:pt x="288" y="231"/>
                  </a:cubicBezTo>
                  <a:cubicBezTo>
                    <a:pt x="274" y="255"/>
                    <a:pt x="256" y="273"/>
                    <a:pt x="231" y="287"/>
                  </a:cubicBezTo>
                  <a:cubicBezTo>
                    <a:pt x="207" y="301"/>
                    <a:pt x="183" y="308"/>
                    <a:pt x="154" y="308"/>
                  </a:cubicBezTo>
                  <a:cubicBezTo>
                    <a:pt x="126" y="308"/>
                    <a:pt x="102" y="301"/>
                    <a:pt x="77" y="287"/>
                  </a:cubicBezTo>
                  <a:cubicBezTo>
                    <a:pt x="53" y="273"/>
                    <a:pt x="35" y="255"/>
                    <a:pt x="21" y="231"/>
                  </a:cubicBezTo>
                  <a:cubicBezTo>
                    <a:pt x="7" y="206"/>
                    <a:pt x="0" y="182"/>
                    <a:pt x="0" y="154"/>
                  </a:cubicBezTo>
                  <a:cubicBezTo>
                    <a:pt x="0" y="126"/>
                    <a:pt x="7" y="101"/>
                    <a:pt x="21" y="77"/>
                  </a:cubicBezTo>
                  <a:cubicBezTo>
                    <a:pt x="35" y="52"/>
                    <a:pt x="53" y="35"/>
                    <a:pt x="77" y="21"/>
                  </a:cubicBezTo>
                  <a:cubicBezTo>
                    <a:pt x="102" y="6"/>
                    <a:pt x="126" y="0"/>
                    <a:pt x="154" y="0"/>
                  </a:cubicBezTo>
                  <a:cubicBezTo>
                    <a:pt x="183" y="0"/>
                    <a:pt x="207" y="6"/>
                    <a:pt x="231" y="21"/>
                  </a:cubicBezTo>
                  <a:cubicBezTo>
                    <a:pt x="256" y="35"/>
                    <a:pt x="274" y="52"/>
                    <a:pt x="288" y="77"/>
                  </a:cubicBezTo>
                  <a:cubicBezTo>
                    <a:pt x="303" y="101"/>
                    <a:pt x="308" y="126"/>
                    <a:pt x="308" y="154"/>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4"/>
            <p:cNvSpPr>
              <a:spLocks noChangeArrowheads="1"/>
            </p:cNvSpPr>
            <p:nvPr/>
          </p:nvSpPr>
          <p:spPr bwMode="auto">
            <a:xfrm>
              <a:off x="3563" y="1833"/>
              <a:ext cx="346" cy="731"/>
            </a:xfrm>
            <a:custGeom>
              <a:avLst/>
              <a:gdLst>
                <a:gd name="T0" fmla="*/ 273 w 1528"/>
                <a:gd name="T1" fmla="*/ 731 h 3230"/>
                <a:gd name="T2" fmla="*/ 72 w 1528"/>
                <a:gd name="T3" fmla="*/ 731 h 3230"/>
                <a:gd name="T4" fmla="*/ 0 w 1528"/>
                <a:gd name="T5" fmla="*/ 658 h 3230"/>
                <a:gd name="T6" fmla="*/ 0 w 1528"/>
                <a:gd name="T7" fmla="*/ 73 h 3230"/>
                <a:gd name="T8" fmla="*/ 72 w 1528"/>
                <a:gd name="T9" fmla="*/ 0 h 3230"/>
                <a:gd name="T10" fmla="*/ 215 w 1528"/>
                <a:gd name="T11" fmla="*/ 0 h 3230"/>
                <a:gd name="T12" fmla="*/ 244 w 1528"/>
                <a:gd name="T13" fmla="*/ 29 h 3230"/>
                <a:gd name="T14" fmla="*/ 215 w 1528"/>
                <a:gd name="T15" fmla="*/ 58 h 3230"/>
                <a:gd name="T16" fmla="*/ 72 w 1528"/>
                <a:gd name="T17" fmla="*/ 58 h 3230"/>
                <a:gd name="T18" fmla="*/ 58 w 1528"/>
                <a:gd name="T19" fmla="*/ 73 h 3230"/>
                <a:gd name="T20" fmla="*/ 58 w 1528"/>
                <a:gd name="T21" fmla="*/ 658 h 3230"/>
                <a:gd name="T22" fmla="*/ 72 w 1528"/>
                <a:gd name="T23" fmla="*/ 673 h 3230"/>
                <a:gd name="T24" fmla="*/ 273 w 1528"/>
                <a:gd name="T25" fmla="*/ 673 h 3230"/>
                <a:gd name="T26" fmla="*/ 288 w 1528"/>
                <a:gd name="T27" fmla="*/ 658 h 3230"/>
                <a:gd name="T28" fmla="*/ 288 w 1528"/>
                <a:gd name="T29" fmla="*/ 138 h 3230"/>
                <a:gd name="T30" fmla="*/ 317 w 1528"/>
                <a:gd name="T31" fmla="*/ 109 h 3230"/>
                <a:gd name="T32" fmla="*/ 346 w 1528"/>
                <a:gd name="T33" fmla="*/ 138 h 3230"/>
                <a:gd name="T34" fmla="*/ 346 w 1528"/>
                <a:gd name="T35" fmla="*/ 658 h 3230"/>
                <a:gd name="T36" fmla="*/ 273 w 1528"/>
                <a:gd name="T37" fmla="*/ 731 h 32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28" h="3230">
                  <a:moveTo>
                    <a:pt x="1207" y="3229"/>
                  </a:moveTo>
                  <a:lnTo>
                    <a:pt x="320" y="3229"/>
                  </a:lnTo>
                  <a:cubicBezTo>
                    <a:pt x="143" y="3229"/>
                    <a:pt x="0" y="3085"/>
                    <a:pt x="0" y="2909"/>
                  </a:cubicBezTo>
                  <a:lnTo>
                    <a:pt x="0" y="321"/>
                  </a:lnTo>
                  <a:cubicBezTo>
                    <a:pt x="0" y="144"/>
                    <a:pt x="143" y="0"/>
                    <a:pt x="320" y="0"/>
                  </a:cubicBezTo>
                  <a:lnTo>
                    <a:pt x="950" y="0"/>
                  </a:lnTo>
                  <a:cubicBezTo>
                    <a:pt x="1021" y="0"/>
                    <a:pt x="1078" y="57"/>
                    <a:pt x="1078" y="128"/>
                  </a:cubicBezTo>
                  <a:cubicBezTo>
                    <a:pt x="1078" y="198"/>
                    <a:pt x="1021" y="257"/>
                    <a:pt x="950" y="257"/>
                  </a:cubicBezTo>
                  <a:lnTo>
                    <a:pt x="320" y="257"/>
                  </a:lnTo>
                  <a:cubicBezTo>
                    <a:pt x="285" y="257"/>
                    <a:pt x="256" y="286"/>
                    <a:pt x="256" y="321"/>
                  </a:cubicBezTo>
                  <a:lnTo>
                    <a:pt x="256" y="2909"/>
                  </a:lnTo>
                  <a:cubicBezTo>
                    <a:pt x="256" y="2943"/>
                    <a:pt x="285" y="2973"/>
                    <a:pt x="320" y="2973"/>
                  </a:cubicBezTo>
                  <a:lnTo>
                    <a:pt x="1207" y="2973"/>
                  </a:lnTo>
                  <a:cubicBezTo>
                    <a:pt x="1241" y="2973"/>
                    <a:pt x="1271" y="2943"/>
                    <a:pt x="1271" y="2909"/>
                  </a:cubicBezTo>
                  <a:lnTo>
                    <a:pt x="1271" y="610"/>
                  </a:lnTo>
                  <a:cubicBezTo>
                    <a:pt x="1271" y="539"/>
                    <a:pt x="1328" y="482"/>
                    <a:pt x="1399" y="482"/>
                  </a:cubicBezTo>
                  <a:cubicBezTo>
                    <a:pt x="1470" y="482"/>
                    <a:pt x="1527" y="539"/>
                    <a:pt x="1527" y="610"/>
                  </a:cubicBezTo>
                  <a:lnTo>
                    <a:pt x="1527" y="2909"/>
                  </a:lnTo>
                  <a:cubicBezTo>
                    <a:pt x="1527" y="3085"/>
                    <a:pt x="1383" y="3229"/>
                    <a:pt x="1207" y="322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5"/>
            <p:cNvSpPr>
              <a:spLocks noChangeArrowheads="1"/>
            </p:cNvSpPr>
            <p:nvPr/>
          </p:nvSpPr>
          <p:spPr bwMode="auto">
            <a:xfrm>
              <a:off x="3026" y="1568"/>
              <a:ext cx="346" cy="997"/>
            </a:xfrm>
            <a:custGeom>
              <a:avLst/>
              <a:gdLst>
                <a:gd name="T0" fmla="*/ 273 w 1528"/>
                <a:gd name="T1" fmla="*/ 997 h 4401"/>
                <a:gd name="T2" fmla="*/ 73 w 1528"/>
                <a:gd name="T3" fmla="*/ 997 h 4401"/>
                <a:gd name="T4" fmla="*/ 0 w 1528"/>
                <a:gd name="T5" fmla="*/ 924 h 4401"/>
                <a:gd name="T6" fmla="*/ 0 w 1528"/>
                <a:gd name="T7" fmla="*/ 73 h 4401"/>
                <a:gd name="T8" fmla="*/ 73 w 1528"/>
                <a:gd name="T9" fmla="*/ 0 h 4401"/>
                <a:gd name="T10" fmla="*/ 273 w 1528"/>
                <a:gd name="T11" fmla="*/ 0 h 4401"/>
                <a:gd name="T12" fmla="*/ 346 w 1528"/>
                <a:gd name="T13" fmla="*/ 73 h 4401"/>
                <a:gd name="T14" fmla="*/ 346 w 1528"/>
                <a:gd name="T15" fmla="*/ 924 h 4401"/>
                <a:gd name="T16" fmla="*/ 273 w 1528"/>
                <a:gd name="T17" fmla="*/ 997 h 4401"/>
                <a:gd name="T18" fmla="*/ 73 w 1528"/>
                <a:gd name="T19" fmla="*/ 58 h 4401"/>
                <a:gd name="T20" fmla="*/ 58 w 1528"/>
                <a:gd name="T21" fmla="*/ 73 h 4401"/>
                <a:gd name="T22" fmla="*/ 58 w 1528"/>
                <a:gd name="T23" fmla="*/ 924 h 4401"/>
                <a:gd name="T24" fmla="*/ 73 w 1528"/>
                <a:gd name="T25" fmla="*/ 939 h 4401"/>
                <a:gd name="T26" fmla="*/ 273 w 1528"/>
                <a:gd name="T27" fmla="*/ 939 h 4401"/>
                <a:gd name="T28" fmla="*/ 288 w 1528"/>
                <a:gd name="T29" fmla="*/ 924 h 4401"/>
                <a:gd name="T30" fmla="*/ 288 w 1528"/>
                <a:gd name="T31" fmla="*/ 73 h 4401"/>
                <a:gd name="T32" fmla="*/ 273 w 1528"/>
                <a:gd name="T33" fmla="*/ 58 h 4401"/>
                <a:gd name="T34" fmla="*/ 73 w 1528"/>
                <a:gd name="T35" fmla="*/ 58 h 4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8" h="4401">
                  <a:moveTo>
                    <a:pt x="1207" y="4400"/>
                  </a:moveTo>
                  <a:lnTo>
                    <a:pt x="321" y="4400"/>
                  </a:lnTo>
                  <a:cubicBezTo>
                    <a:pt x="144" y="4400"/>
                    <a:pt x="0" y="4256"/>
                    <a:pt x="0" y="4080"/>
                  </a:cubicBezTo>
                  <a:lnTo>
                    <a:pt x="0" y="321"/>
                  </a:lnTo>
                  <a:cubicBezTo>
                    <a:pt x="0" y="144"/>
                    <a:pt x="144" y="0"/>
                    <a:pt x="321" y="0"/>
                  </a:cubicBezTo>
                  <a:lnTo>
                    <a:pt x="1207" y="0"/>
                  </a:lnTo>
                  <a:cubicBezTo>
                    <a:pt x="1383" y="0"/>
                    <a:pt x="1527" y="144"/>
                    <a:pt x="1527" y="321"/>
                  </a:cubicBezTo>
                  <a:lnTo>
                    <a:pt x="1527" y="4080"/>
                  </a:lnTo>
                  <a:cubicBezTo>
                    <a:pt x="1527" y="4256"/>
                    <a:pt x="1383" y="4400"/>
                    <a:pt x="1207" y="4400"/>
                  </a:cubicBezTo>
                  <a:close/>
                  <a:moveTo>
                    <a:pt x="321" y="257"/>
                  </a:moveTo>
                  <a:cubicBezTo>
                    <a:pt x="286" y="257"/>
                    <a:pt x="257" y="286"/>
                    <a:pt x="257" y="321"/>
                  </a:cubicBezTo>
                  <a:lnTo>
                    <a:pt x="257" y="4080"/>
                  </a:lnTo>
                  <a:cubicBezTo>
                    <a:pt x="257" y="4114"/>
                    <a:pt x="286" y="4144"/>
                    <a:pt x="321" y="4144"/>
                  </a:cubicBezTo>
                  <a:lnTo>
                    <a:pt x="1207" y="4144"/>
                  </a:lnTo>
                  <a:cubicBezTo>
                    <a:pt x="1241" y="4144"/>
                    <a:pt x="1270" y="4114"/>
                    <a:pt x="1270" y="4080"/>
                  </a:cubicBezTo>
                  <a:lnTo>
                    <a:pt x="1270" y="321"/>
                  </a:lnTo>
                  <a:cubicBezTo>
                    <a:pt x="1270" y="286"/>
                    <a:pt x="1241" y="257"/>
                    <a:pt x="1207" y="257"/>
                  </a:cubicBezTo>
                  <a:lnTo>
                    <a:pt x="321" y="257"/>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6"/>
            <p:cNvSpPr>
              <a:spLocks noChangeArrowheads="1"/>
            </p:cNvSpPr>
            <p:nvPr/>
          </p:nvSpPr>
          <p:spPr bwMode="auto">
            <a:xfrm>
              <a:off x="2611" y="1833"/>
              <a:ext cx="346" cy="731"/>
            </a:xfrm>
            <a:custGeom>
              <a:avLst/>
              <a:gdLst>
                <a:gd name="T0" fmla="*/ 273 w 1528"/>
                <a:gd name="T1" fmla="*/ 731 h 3230"/>
                <a:gd name="T2" fmla="*/ 72 w 1528"/>
                <a:gd name="T3" fmla="*/ 731 h 3230"/>
                <a:gd name="T4" fmla="*/ 0 w 1528"/>
                <a:gd name="T5" fmla="*/ 658 h 3230"/>
                <a:gd name="T6" fmla="*/ 0 w 1528"/>
                <a:gd name="T7" fmla="*/ 73 h 3230"/>
                <a:gd name="T8" fmla="*/ 72 w 1528"/>
                <a:gd name="T9" fmla="*/ 0 h 3230"/>
                <a:gd name="T10" fmla="*/ 273 w 1528"/>
                <a:gd name="T11" fmla="*/ 0 h 3230"/>
                <a:gd name="T12" fmla="*/ 346 w 1528"/>
                <a:gd name="T13" fmla="*/ 73 h 3230"/>
                <a:gd name="T14" fmla="*/ 346 w 1528"/>
                <a:gd name="T15" fmla="*/ 658 h 3230"/>
                <a:gd name="T16" fmla="*/ 273 w 1528"/>
                <a:gd name="T17" fmla="*/ 731 h 3230"/>
                <a:gd name="T18" fmla="*/ 72 w 1528"/>
                <a:gd name="T19" fmla="*/ 58 h 3230"/>
                <a:gd name="T20" fmla="*/ 58 w 1528"/>
                <a:gd name="T21" fmla="*/ 73 h 3230"/>
                <a:gd name="T22" fmla="*/ 58 w 1528"/>
                <a:gd name="T23" fmla="*/ 658 h 3230"/>
                <a:gd name="T24" fmla="*/ 72 w 1528"/>
                <a:gd name="T25" fmla="*/ 673 h 3230"/>
                <a:gd name="T26" fmla="*/ 273 w 1528"/>
                <a:gd name="T27" fmla="*/ 673 h 3230"/>
                <a:gd name="T28" fmla="*/ 288 w 1528"/>
                <a:gd name="T29" fmla="*/ 658 h 3230"/>
                <a:gd name="T30" fmla="*/ 288 w 1528"/>
                <a:gd name="T31" fmla="*/ 73 h 3230"/>
                <a:gd name="T32" fmla="*/ 273 w 1528"/>
                <a:gd name="T33" fmla="*/ 58 h 3230"/>
                <a:gd name="T34" fmla="*/ 72 w 1528"/>
                <a:gd name="T35" fmla="*/ 58 h 32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8" h="3230">
                  <a:moveTo>
                    <a:pt x="1207" y="3229"/>
                  </a:moveTo>
                  <a:lnTo>
                    <a:pt x="320" y="3229"/>
                  </a:lnTo>
                  <a:cubicBezTo>
                    <a:pt x="144" y="3229"/>
                    <a:pt x="0" y="3085"/>
                    <a:pt x="0" y="2909"/>
                  </a:cubicBezTo>
                  <a:lnTo>
                    <a:pt x="0" y="321"/>
                  </a:lnTo>
                  <a:cubicBezTo>
                    <a:pt x="0" y="144"/>
                    <a:pt x="144" y="0"/>
                    <a:pt x="320" y="0"/>
                  </a:cubicBezTo>
                  <a:lnTo>
                    <a:pt x="1207" y="0"/>
                  </a:lnTo>
                  <a:cubicBezTo>
                    <a:pt x="1384" y="0"/>
                    <a:pt x="1527" y="144"/>
                    <a:pt x="1527" y="321"/>
                  </a:cubicBezTo>
                  <a:lnTo>
                    <a:pt x="1527" y="2909"/>
                  </a:lnTo>
                  <a:cubicBezTo>
                    <a:pt x="1527" y="3085"/>
                    <a:pt x="1384" y="3229"/>
                    <a:pt x="1207" y="3229"/>
                  </a:cubicBezTo>
                  <a:close/>
                  <a:moveTo>
                    <a:pt x="320" y="257"/>
                  </a:moveTo>
                  <a:cubicBezTo>
                    <a:pt x="286" y="257"/>
                    <a:pt x="256" y="286"/>
                    <a:pt x="256" y="321"/>
                  </a:cubicBezTo>
                  <a:lnTo>
                    <a:pt x="256" y="2909"/>
                  </a:lnTo>
                  <a:cubicBezTo>
                    <a:pt x="256" y="2943"/>
                    <a:pt x="286" y="2973"/>
                    <a:pt x="320" y="2973"/>
                  </a:cubicBezTo>
                  <a:lnTo>
                    <a:pt x="1207" y="2973"/>
                  </a:lnTo>
                  <a:cubicBezTo>
                    <a:pt x="1242" y="2973"/>
                    <a:pt x="1271" y="2943"/>
                    <a:pt x="1271" y="2909"/>
                  </a:cubicBezTo>
                  <a:lnTo>
                    <a:pt x="1271" y="321"/>
                  </a:lnTo>
                  <a:cubicBezTo>
                    <a:pt x="1271" y="286"/>
                    <a:pt x="1242" y="257"/>
                    <a:pt x="1207" y="257"/>
                  </a:cubicBezTo>
                  <a:lnTo>
                    <a:pt x="320" y="257"/>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7"/>
            <p:cNvSpPr>
              <a:spLocks noChangeArrowheads="1"/>
            </p:cNvSpPr>
            <p:nvPr/>
          </p:nvSpPr>
          <p:spPr bwMode="auto">
            <a:xfrm>
              <a:off x="4104" y="1073"/>
              <a:ext cx="346" cy="1492"/>
            </a:xfrm>
            <a:custGeom>
              <a:avLst/>
              <a:gdLst>
                <a:gd name="T0" fmla="*/ 273 w 1528"/>
                <a:gd name="T1" fmla="*/ 1492 h 6582"/>
                <a:gd name="T2" fmla="*/ 72 w 1528"/>
                <a:gd name="T3" fmla="*/ 1492 h 6582"/>
                <a:gd name="T4" fmla="*/ 0 w 1528"/>
                <a:gd name="T5" fmla="*/ 1419 h 6582"/>
                <a:gd name="T6" fmla="*/ 0 w 1528"/>
                <a:gd name="T7" fmla="*/ 73 h 6582"/>
                <a:gd name="T8" fmla="*/ 72 w 1528"/>
                <a:gd name="T9" fmla="*/ 0 h 6582"/>
                <a:gd name="T10" fmla="*/ 273 w 1528"/>
                <a:gd name="T11" fmla="*/ 0 h 6582"/>
                <a:gd name="T12" fmla="*/ 346 w 1528"/>
                <a:gd name="T13" fmla="*/ 73 h 6582"/>
                <a:gd name="T14" fmla="*/ 346 w 1528"/>
                <a:gd name="T15" fmla="*/ 1419 h 6582"/>
                <a:gd name="T16" fmla="*/ 273 w 1528"/>
                <a:gd name="T17" fmla="*/ 1492 h 6582"/>
                <a:gd name="T18" fmla="*/ 58 w 1528"/>
                <a:gd name="T19" fmla="*/ 73 h 6582"/>
                <a:gd name="T20" fmla="*/ 58 w 1528"/>
                <a:gd name="T21" fmla="*/ 1419 h 6582"/>
                <a:gd name="T22" fmla="*/ 72 w 1528"/>
                <a:gd name="T23" fmla="*/ 1434 h 6582"/>
                <a:gd name="T24" fmla="*/ 273 w 1528"/>
                <a:gd name="T25" fmla="*/ 1434 h 6582"/>
                <a:gd name="T26" fmla="*/ 288 w 1528"/>
                <a:gd name="T27" fmla="*/ 1419 h 6582"/>
                <a:gd name="T28" fmla="*/ 288 w 1528"/>
                <a:gd name="T29" fmla="*/ 73 h 6582"/>
                <a:gd name="T30" fmla="*/ 273 w 1528"/>
                <a:gd name="T31" fmla="*/ 58 h 6582"/>
                <a:gd name="T32" fmla="*/ 72 w 1528"/>
                <a:gd name="T33" fmla="*/ 58 h 6582"/>
                <a:gd name="T34" fmla="*/ 58 w 1528"/>
                <a:gd name="T35" fmla="*/ 73 h 6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8" h="6582">
                  <a:moveTo>
                    <a:pt x="1207" y="6581"/>
                  </a:moveTo>
                  <a:lnTo>
                    <a:pt x="320" y="6581"/>
                  </a:lnTo>
                  <a:cubicBezTo>
                    <a:pt x="143" y="6581"/>
                    <a:pt x="0" y="6437"/>
                    <a:pt x="0" y="6261"/>
                  </a:cubicBezTo>
                  <a:lnTo>
                    <a:pt x="0" y="321"/>
                  </a:lnTo>
                  <a:cubicBezTo>
                    <a:pt x="0" y="144"/>
                    <a:pt x="143" y="0"/>
                    <a:pt x="320" y="0"/>
                  </a:cubicBezTo>
                  <a:lnTo>
                    <a:pt x="1207" y="0"/>
                  </a:lnTo>
                  <a:cubicBezTo>
                    <a:pt x="1384" y="0"/>
                    <a:pt x="1527" y="144"/>
                    <a:pt x="1527" y="321"/>
                  </a:cubicBezTo>
                  <a:lnTo>
                    <a:pt x="1527" y="6261"/>
                  </a:lnTo>
                  <a:cubicBezTo>
                    <a:pt x="1527" y="6437"/>
                    <a:pt x="1384" y="6581"/>
                    <a:pt x="1207" y="6581"/>
                  </a:cubicBezTo>
                  <a:close/>
                  <a:moveTo>
                    <a:pt x="256" y="321"/>
                  </a:moveTo>
                  <a:lnTo>
                    <a:pt x="256" y="6261"/>
                  </a:lnTo>
                  <a:cubicBezTo>
                    <a:pt x="256" y="6295"/>
                    <a:pt x="286" y="6325"/>
                    <a:pt x="320" y="6325"/>
                  </a:cubicBezTo>
                  <a:lnTo>
                    <a:pt x="1207" y="6325"/>
                  </a:lnTo>
                  <a:cubicBezTo>
                    <a:pt x="1242" y="6325"/>
                    <a:pt x="1271" y="6295"/>
                    <a:pt x="1271" y="6261"/>
                  </a:cubicBezTo>
                  <a:lnTo>
                    <a:pt x="1271" y="321"/>
                  </a:lnTo>
                  <a:cubicBezTo>
                    <a:pt x="1271" y="286"/>
                    <a:pt x="1242" y="257"/>
                    <a:pt x="1207" y="257"/>
                  </a:cubicBezTo>
                  <a:lnTo>
                    <a:pt x="320" y="257"/>
                  </a:lnTo>
                  <a:cubicBezTo>
                    <a:pt x="286" y="257"/>
                    <a:pt x="256" y="286"/>
                    <a:pt x="256" y="32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8"/>
            <p:cNvSpPr>
              <a:spLocks noChangeArrowheads="1"/>
            </p:cNvSpPr>
            <p:nvPr/>
          </p:nvSpPr>
          <p:spPr bwMode="auto">
            <a:xfrm>
              <a:off x="3442" y="1404"/>
              <a:ext cx="592" cy="1278"/>
            </a:xfrm>
            <a:custGeom>
              <a:avLst/>
              <a:gdLst>
                <a:gd name="T0" fmla="*/ 487 w 2613"/>
                <a:gd name="T1" fmla="*/ 250 h 5638"/>
                <a:gd name="T2" fmla="*/ 456 w 2613"/>
                <a:gd name="T3" fmla="*/ 216 h 5638"/>
                <a:gd name="T4" fmla="*/ 533 w 2613"/>
                <a:gd name="T5" fmla="*/ 74 h 5638"/>
                <a:gd name="T6" fmla="*/ 133 w 2613"/>
                <a:gd name="T7" fmla="*/ 0 h 5638"/>
                <a:gd name="T8" fmla="*/ 59 w 2613"/>
                <a:gd name="T9" fmla="*/ 216 h 5638"/>
                <a:gd name="T10" fmla="*/ 127 w 2613"/>
                <a:gd name="T11" fmla="*/ 237 h 5638"/>
                <a:gd name="T12" fmla="*/ 82 w 2613"/>
                <a:gd name="T13" fmla="*/ 255 h 5638"/>
                <a:gd name="T14" fmla="*/ 0 w 2613"/>
                <a:gd name="T15" fmla="*/ 1149 h 5638"/>
                <a:gd name="T16" fmla="*/ 58 w 2613"/>
                <a:gd name="T17" fmla="*/ 1149 h 5638"/>
                <a:gd name="T18" fmla="*/ 99 w 2613"/>
                <a:gd name="T19" fmla="*/ 311 h 5638"/>
                <a:gd name="T20" fmla="*/ 178 w 2613"/>
                <a:gd name="T21" fmla="*/ 265 h 5638"/>
                <a:gd name="T22" fmla="*/ 396 w 2613"/>
                <a:gd name="T23" fmla="*/ 216 h 5638"/>
                <a:gd name="T24" fmla="*/ 473 w 2613"/>
                <a:gd name="T25" fmla="*/ 306 h 5638"/>
                <a:gd name="T26" fmla="*/ 534 w 2613"/>
                <a:gd name="T27" fmla="*/ 388 h 5638"/>
                <a:gd name="T28" fmla="*/ 476 w 2613"/>
                <a:gd name="T29" fmla="*/ 1220 h 5638"/>
                <a:gd name="T30" fmla="*/ 101 w 2613"/>
                <a:gd name="T31" fmla="*/ 1249 h 5638"/>
                <a:gd name="T32" fmla="*/ 476 w 2613"/>
                <a:gd name="T33" fmla="*/ 1278 h 5638"/>
                <a:gd name="T34" fmla="*/ 592 w 2613"/>
                <a:gd name="T35" fmla="*/ 388 h 5638"/>
                <a:gd name="T36" fmla="*/ 202 w 2613"/>
                <a:gd name="T37" fmla="*/ 58 h 5638"/>
                <a:gd name="T38" fmla="*/ 237 w 2613"/>
                <a:gd name="T39" fmla="*/ 158 h 5638"/>
                <a:gd name="T40" fmla="*/ 202 w 2613"/>
                <a:gd name="T41" fmla="*/ 58 h 5638"/>
                <a:gd name="T42" fmla="*/ 314 w 2613"/>
                <a:gd name="T43" fmla="*/ 58 h 5638"/>
                <a:gd name="T44" fmla="*/ 279 w 2613"/>
                <a:gd name="T45" fmla="*/ 158 h 5638"/>
                <a:gd name="T46" fmla="*/ 356 w 2613"/>
                <a:gd name="T47" fmla="*/ 58 h 5638"/>
                <a:gd name="T48" fmla="*/ 391 w 2613"/>
                <a:gd name="T49" fmla="*/ 158 h 5638"/>
                <a:gd name="T50" fmla="*/ 356 w 2613"/>
                <a:gd name="T51" fmla="*/ 58 h 5638"/>
                <a:gd name="T52" fmla="*/ 475 w 2613"/>
                <a:gd name="T53" fmla="*/ 158 h 5638"/>
                <a:gd name="T54" fmla="*/ 433 w 2613"/>
                <a:gd name="T55" fmla="*/ 58 h 5638"/>
                <a:gd name="T56" fmla="*/ 475 w 2613"/>
                <a:gd name="T57" fmla="*/ 74 h 5638"/>
                <a:gd name="T58" fmla="*/ 133 w 2613"/>
                <a:gd name="T59" fmla="*/ 58 h 5638"/>
                <a:gd name="T60" fmla="*/ 160 w 2613"/>
                <a:gd name="T61" fmla="*/ 158 h 5638"/>
                <a:gd name="T62" fmla="*/ 117 w 2613"/>
                <a:gd name="T63" fmla="*/ 74 h 56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13" h="5638">
                  <a:moveTo>
                    <a:pt x="2248" y="1127"/>
                  </a:moveTo>
                  <a:cubicBezTo>
                    <a:pt x="2208" y="1115"/>
                    <a:pt x="2175" y="1107"/>
                    <a:pt x="2148" y="1101"/>
                  </a:cubicBezTo>
                  <a:cubicBezTo>
                    <a:pt x="2072" y="1083"/>
                    <a:pt x="2072" y="1083"/>
                    <a:pt x="2051" y="1045"/>
                  </a:cubicBezTo>
                  <a:cubicBezTo>
                    <a:pt x="2036" y="1018"/>
                    <a:pt x="2023" y="986"/>
                    <a:pt x="2013" y="953"/>
                  </a:cubicBezTo>
                  <a:lnTo>
                    <a:pt x="2352" y="953"/>
                  </a:lnTo>
                  <a:lnTo>
                    <a:pt x="2352" y="327"/>
                  </a:lnTo>
                  <a:cubicBezTo>
                    <a:pt x="2352" y="147"/>
                    <a:pt x="2206" y="0"/>
                    <a:pt x="2025" y="0"/>
                  </a:cubicBezTo>
                  <a:lnTo>
                    <a:pt x="587" y="0"/>
                  </a:lnTo>
                  <a:cubicBezTo>
                    <a:pt x="406" y="0"/>
                    <a:pt x="259" y="147"/>
                    <a:pt x="259" y="327"/>
                  </a:cubicBezTo>
                  <a:lnTo>
                    <a:pt x="259" y="953"/>
                  </a:lnTo>
                  <a:lnTo>
                    <a:pt x="599" y="953"/>
                  </a:lnTo>
                  <a:cubicBezTo>
                    <a:pt x="589" y="986"/>
                    <a:pt x="576" y="1019"/>
                    <a:pt x="561" y="1045"/>
                  </a:cubicBezTo>
                  <a:cubicBezTo>
                    <a:pt x="540" y="1083"/>
                    <a:pt x="540" y="1083"/>
                    <a:pt x="464" y="1101"/>
                  </a:cubicBezTo>
                  <a:cubicBezTo>
                    <a:pt x="437" y="1107"/>
                    <a:pt x="403" y="1115"/>
                    <a:pt x="364" y="1127"/>
                  </a:cubicBezTo>
                  <a:cubicBezTo>
                    <a:pt x="58" y="1218"/>
                    <a:pt x="0" y="1403"/>
                    <a:pt x="0" y="1712"/>
                  </a:cubicBezTo>
                  <a:lnTo>
                    <a:pt x="0" y="5069"/>
                  </a:lnTo>
                  <a:cubicBezTo>
                    <a:pt x="0" y="5140"/>
                    <a:pt x="57" y="5197"/>
                    <a:pt x="128" y="5197"/>
                  </a:cubicBezTo>
                  <a:cubicBezTo>
                    <a:pt x="199" y="5197"/>
                    <a:pt x="256" y="5140"/>
                    <a:pt x="256" y="5069"/>
                  </a:cubicBezTo>
                  <a:lnTo>
                    <a:pt x="256" y="1712"/>
                  </a:lnTo>
                  <a:cubicBezTo>
                    <a:pt x="256" y="1427"/>
                    <a:pt x="309" y="1411"/>
                    <a:pt x="437" y="1373"/>
                  </a:cubicBezTo>
                  <a:cubicBezTo>
                    <a:pt x="469" y="1363"/>
                    <a:pt x="498" y="1356"/>
                    <a:pt x="523" y="1351"/>
                  </a:cubicBezTo>
                  <a:cubicBezTo>
                    <a:pt x="618" y="1328"/>
                    <a:pt x="708" y="1307"/>
                    <a:pt x="785" y="1171"/>
                  </a:cubicBezTo>
                  <a:cubicBezTo>
                    <a:pt x="824" y="1102"/>
                    <a:pt x="849" y="1018"/>
                    <a:pt x="865" y="953"/>
                  </a:cubicBezTo>
                  <a:lnTo>
                    <a:pt x="1746" y="953"/>
                  </a:lnTo>
                  <a:cubicBezTo>
                    <a:pt x="1762" y="1018"/>
                    <a:pt x="1788" y="1102"/>
                    <a:pt x="1827" y="1171"/>
                  </a:cubicBezTo>
                  <a:cubicBezTo>
                    <a:pt x="1904" y="1307"/>
                    <a:pt x="1994" y="1328"/>
                    <a:pt x="2089" y="1351"/>
                  </a:cubicBezTo>
                  <a:cubicBezTo>
                    <a:pt x="2114" y="1356"/>
                    <a:pt x="2142" y="1363"/>
                    <a:pt x="2174" y="1373"/>
                  </a:cubicBezTo>
                  <a:cubicBezTo>
                    <a:pt x="2302" y="1411"/>
                    <a:pt x="2355" y="1427"/>
                    <a:pt x="2355" y="1712"/>
                  </a:cubicBezTo>
                  <a:lnTo>
                    <a:pt x="2355" y="5136"/>
                  </a:lnTo>
                  <a:cubicBezTo>
                    <a:pt x="2355" y="5305"/>
                    <a:pt x="2276" y="5380"/>
                    <a:pt x="2099" y="5380"/>
                  </a:cubicBezTo>
                  <a:lnTo>
                    <a:pt x="575" y="5380"/>
                  </a:lnTo>
                  <a:cubicBezTo>
                    <a:pt x="504" y="5380"/>
                    <a:pt x="446" y="5437"/>
                    <a:pt x="446" y="5508"/>
                  </a:cubicBezTo>
                  <a:cubicBezTo>
                    <a:pt x="446" y="5579"/>
                    <a:pt x="504" y="5637"/>
                    <a:pt x="575" y="5637"/>
                  </a:cubicBezTo>
                  <a:lnTo>
                    <a:pt x="2099" y="5637"/>
                  </a:lnTo>
                  <a:cubicBezTo>
                    <a:pt x="2415" y="5637"/>
                    <a:pt x="2612" y="5445"/>
                    <a:pt x="2612" y="5136"/>
                  </a:cubicBezTo>
                  <a:lnTo>
                    <a:pt x="2612" y="1712"/>
                  </a:lnTo>
                  <a:cubicBezTo>
                    <a:pt x="2612" y="1403"/>
                    <a:pt x="2554" y="1218"/>
                    <a:pt x="2248" y="1127"/>
                  </a:cubicBezTo>
                  <a:close/>
                  <a:moveTo>
                    <a:pt x="890" y="257"/>
                  </a:moveTo>
                  <a:lnTo>
                    <a:pt x="1047" y="257"/>
                  </a:lnTo>
                  <a:lnTo>
                    <a:pt x="1047" y="696"/>
                  </a:lnTo>
                  <a:lnTo>
                    <a:pt x="890" y="696"/>
                  </a:lnTo>
                  <a:lnTo>
                    <a:pt x="890" y="257"/>
                  </a:lnTo>
                  <a:close/>
                  <a:moveTo>
                    <a:pt x="1230" y="257"/>
                  </a:moveTo>
                  <a:lnTo>
                    <a:pt x="1388" y="257"/>
                  </a:lnTo>
                  <a:lnTo>
                    <a:pt x="1388" y="696"/>
                  </a:lnTo>
                  <a:lnTo>
                    <a:pt x="1230" y="696"/>
                  </a:lnTo>
                  <a:lnTo>
                    <a:pt x="1230" y="257"/>
                  </a:lnTo>
                  <a:close/>
                  <a:moveTo>
                    <a:pt x="1571" y="257"/>
                  </a:moveTo>
                  <a:lnTo>
                    <a:pt x="1728" y="257"/>
                  </a:lnTo>
                  <a:lnTo>
                    <a:pt x="1728" y="696"/>
                  </a:lnTo>
                  <a:lnTo>
                    <a:pt x="1571" y="696"/>
                  </a:lnTo>
                  <a:lnTo>
                    <a:pt x="1571" y="257"/>
                  </a:lnTo>
                  <a:close/>
                  <a:moveTo>
                    <a:pt x="2096" y="327"/>
                  </a:moveTo>
                  <a:lnTo>
                    <a:pt x="2096" y="696"/>
                  </a:lnTo>
                  <a:lnTo>
                    <a:pt x="1912" y="696"/>
                  </a:lnTo>
                  <a:lnTo>
                    <a:pt x="1912" y="257"/>
                  </a:lnTo>
                  <a:lnTo>
                    <a:pt x="2025" y="257"/>
                  </a:lnTo>
                  <a:cubicBezTo>
                    <a:pt x="2064" y="257"/>
                    <a:pt x="2096" y="288"/>
                    <a:pt x="2096" y="327"/>
                  </a:cubicBezTo>
                  <a:close/>
                  <a:moveTo>
                    <a:pt x="516" y="327"/>
                  </a:moveTo>
                  <a:cubicBezTo>
                    <a:pt x="516" y="288"/>
                    <a:pt x="548" y="257"/>
                    <a:pt x="587" y="257"/>
                  </a:cubicBezTo>
                  <a:lnTo>
                    <a:pt x="706" y="257"/>
                  </a:lnTo>
                  <a:lnTo>
                    <a:pt x="706" y="696"/>
                  </a:lnTo>
                  <a:lnTo>
                    <a:pt x="516" y="696"/>
                  </a:lnTo>
                  <a:lnTo>
                    <a:pt x="516" y="327"/>
                  </a:lnTo>
                  <a:close/>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7" name="Group 1"/>
          <p:cNvGrpSpPr>
            <a:grpSpLocks/>
          </p:cNvGrpSpPr>
          <p:nvPr userDrawn="1"/>
        </p:nvGrpSpPr>
        <p:grpSpPr bwMode="auto">
          <a:xfrm>
            <a:off x="7890484" y="6309291"/>
            <a:ext cx="863558" cy="211942"/>
            <a:chOff x="2067" y="2109"/>
            <a:chExt cx="2461" cy="604"/>
          </a:xfrm>
          <a:solidFill>
            <a:schemeClr val="bg1"/>
          </a:solidFill>
        </p:grpSpPr>
        <p:sp>
          <p:nvSpPr>
            <p:cNvPr id="18"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19"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1447365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rPr>
              <a:t>Vizient Presentation  │  Date  │  Confidential Information</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D42ABE-EA05-4842-819E-2C916F1CD485}" type="slidenum">
              <a:rPr lang="en-US" smtClean="0">
                <a:solidFill>
                  <a:prstClr val="white"/>
                </a:solidFill>
              </a:rPr>
              <a:pPr/>
              <a:t>‹#›</a:t>
            </a:fld>
            <a:endParaRPr lang="en-US" dirty="0">
              <a:solidFill>
                <a:prstClr val="white"/>
              </a:solidFill>
            </a:endParaRPr>
          </a:p>
        </p:txBody>
      </p:sp>
      <p:grpSp>
        <p:nvGrpSpPr>
          <p:cNvPr id="9" name="Group 1"/>
          <p:cNvGrpSpPr>
            <a:grpSpLocks/>
          </p:cNvGrpSpPr>
          <p:nvPr userDrawn="1"/>
        </p:nvGrpSpPr>
        <p:grpSpPr bwMode="auto">
          <a:xfrm>
            <a:off x="5392270" y="2691512"/>
            <a:ext cx="3035812" cy="3040452"/>
            <a:chOff x="2875" y="1582"/>
            <a:chExt cx="1309" cy="1311"/>
          </a:xfrm>
        </p:grpSpPr>
        <p:sp>
          <p:nvSpPr>
            <p:cNvPr id="10" name="Freeform 2"/>
            <p:cNvSpPr>
              <a:spLocks noChangeArrowheads="1"/>
            </p:cNvSpPr>
            <p:nvPr/>
          </p:nvSpPr>
          <p:spPr bwMode="auto">
            <a:xfrm>
              <a:off x="4003" y="2543"/>
              <a:ext cx="82" cy="82"/>
            </a:xfrm>
            <a:custGeom>
              <a:avLst/>
              <a:gdLst>
                <a:gd name="T0" fmla="*/ 82 w 365"/>
                <a:gd name="T1" fmla="*/ 41 h 366"/>
                <a:gd name="T2" fmla="*/ 76 w 365"/>
                <a:gd name="T3" fmla="*/ 61 h 366"/>
                <a:gd name="T4" fmla="*/ 61 w 365"/>
                <a:gd name="T5" fmla="*/ 76 h 366"/>
                <a:gd name="T6" fmla="*/ 41 w 365"/>
                <a:gd name="T7" fmla="*/ 82 h 366"/>
                <a:gd name="T8" fmla="*/ 20 w 365"/>
                <a:gd name="T9" fmla="*/ 76 h 366"/>
                <a:gd name="T10" fmla="*/ 5 w 365"/>
                <a:gd name="T11" fmla="*/ 61 h 366"/>
                <a:gd name="T12" fmla="*/ 0 w 365"/>
                <a:gd name="T13" fmla="*/ 41 h 366"/>
                <a:gd name="T14" fmla="*/ 5 w 365"/>
                <a:gd name="T15" fmla="*/ 20 h 366"/>
                <a:gd name="T16" fmla="*/ 20 w 365"/>
                <a:gd name="T17" fmla="*/ 5 h 366"/>
                <a:gd name="T18" fmla="*/ 41 w 365"/>
                <a:gd name="T19" fmla="*/ 0 h 366"/>
                <a:gd name="T20" fmla="*/ 61 w 365"/>
                <a:gd name="T21" fmla="*/ 5 h 366"/>
                <a:gd name="T22" fmla="*/ 76 w 365"/>
                <a:gd name="T23" fmla="*/ 20 h 366"/>
                <a:gd name="T24" fmla="*/ 82 w 365"/>
                <a:gd name="T25" fmla="*/ 41 h 3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5" h="366">
                  <a:moveTo>
                    <a:pt x="364" y="182"/>
                  </a:moveTo>
                  <a:cubicBezTo>
                    <a:pt x="364" y="216"/>
                    <a:pt x="357" y="244"/>
                    <a:pt x="340" y="273"/>
                  </a:cubicBezTo>
                  <a:cubicBezTo>
                    <a:pt x="323" y="303"/>
                    <a:pt x="302" y="323"/>
                    <a:pt x="273" y="340"/>
                  </a:cubicBezTo>
                  <a:cubicBezTo>
                    <a:pt x="244" y="357"/>
                    <a:pt x="216" y="365"/>
                    <a:pt x="182" y="365"/>
                  </a:cubicBezTo>
                  <a:cubicBezTo>
                    <a:pt x="149" y="365"/>
                    <a:pt x="120" y="357"/>
                    <a:pt x="91" y="340"/>
                  </a:cubicBezTo>
                  <a:cubicBezTo>
                    <a:pt x="62" y="323"/>
                    <a:pt x="41" y="303"/>
                    <a:pt x="24" y="273"/>
                  </a:cubicBezTo>
                  <a:cubicBezTo>
                    <a:pt x="7" y="244"/>
                    <a:pt x="0" y="216"/>
                    <a:pt x="0" y="182"/>
                  </a:cubicBezTo>
                  <a:cubicBezTo>
                    <a:pt x="0" y="149"/>
                    <a:pt x="7" y="120"/>
                    <a:pt x="24" y="91"/>
                  </a:cubicBezTo>
                  <a:cubicBezTo>
                    <a:pt x="41" y="62"/>
                    <a:pt x="62" y="41"/>
                    <a:pt x="91" y="24"/>
                  </a:cubicBezTo>
                  <a:cubicBezTo>
                    <a:pt x="120" y="8"/>
                    <a:pt x="148" y="0"/>
                    <a:pt x="182" y="0"/>
                  </a:cubicBezTo>
                  <a:cubicBezTo>
                    <a:pt x="215" y="0"/>
                    <a:pt x="244" y="8"/>
                    <a:pt x="273" y="24"/>
                  </a:cubicBezTo>
                  <a:cubicBezTo>
                    <a:pt x="302" y="41"/>
                    <a:pt x="323" y="62"/>
                    <a:pt x="340" y="91"/>
                  </a:cubicBezTo>
                  <a:cubicBezTo>
                    <a:pt x="357" y="120"/>
                    <a:pt x="364" y="149"/>
                    <a:pt x="364" y="182"/>
                  </a:cubicBezTo>
                </a:path>
              </a:pathLst>
            </a:custGeom>
            <a:solidFill>
              <a:srgbClr val="E05A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3"/>
            <p:cNvSpPr>
              <a:spLocks noChangeArrowheads="1"/>
            </p:cNvSpPr>
            <p:nvPr/>
          </p:nvSpPr>
          <p:spPr bwMode="auto">
            <a:xfrm>
              <a:off x="3487" y="1582"/>
              <a:ext cx="82" cy="82"/>
            </a:xfrm>
            <a:custGeom>
              <a:avLst/>
              <a:gdLst>
                <a:gd name="T0" fmla="*/ 82 w 366"/>
                <a:gd name="T1" fmla="*/ 41 h 365"/>
                <a:gd name="T2" fmla="*/ 76 w 366"/>
                <a:gd name="T3" fmla="*/ 61 h 365"/>
                <a:gd name="T4" fmla="*/ 61 w 366"/>
                <a:gd name="T5" fmla="*/ 76 h 365"/>
                <a:gd name="T6" fmla="*/ 41 w 366"/>
                <a:gd name="T7" fmla="*/ 82 h 365"/>
                <a:gd name="T8" fmla="*/ 21 w 366"/>
                <a:gd name="T9" fmla="*/ 76 h 365"/>
                <a:gd name="T10" fmla="*/ 6 w 366"/>
                <a:gd name="T11" fmla="*/ 61 h 365"/>
                <a:gd name="T12" fmla="*/ 0 w 366"/>
                <a:gd name="T13" fmla="*/ 41 h 365"/>
                <a:gd name="T14" fmla="*/ 6 w 366"/>
                <a:gd name="T15" fmla="*/ 20 h 365"/>
                <a:gd name="T16" fmla="*/ 21 w 366"/>
                <a:gd name="T17" fmla="*/ 5 h 365"/>
                <a:gd name="T18" fmla="*/ 41 w 366"/>
                <a:gd name="T19" fmla="*/ 0 h 365"/>
                <a:gd name="T20" fmla="*/ 61 w 366"/>
                <a:gd name="T21" fmla="*/ 5 h 365"/>
                <a:gd name="T22" fmla="*/ 76 w 366"/>
                <a:gd name="T23" fmla="*/ 20 h 365"/>
                <a:gd name="T24" fmla="*/ 82 w 366"/>
                <a:gd name="T25" fmla="*/ 41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365">
                  <a:moveTo>
                    <a:pt x="365" y="182"/>
                  </a:moveTo>
                  <a:cubicBezTo>
                    <a:pt x="365" y="215"/>
                    <a:pt x="358" y="244"/>
                    <a:pt x="341" y="273"/>
                  </a:cubicBezTo>
                  <a:cubicBezTo>
                    <a:pt x="325" y="302"/>
                    <a:pt x="303" y="323"/>
                    <a:pt x="274" y="340"/>
                  </a:cubicBezTo>
                  <a:cubicBezTo>
                    <a:pt x="245" y="357"/>
                    <a:pt x="217" y="364"/>
                    <a:pt x="183" y="364"/>
                  </a:cubicBezTo>
                  <a:cubicBezTo>
                    <a:pt x="150" y="364"/>
                    <a:pt x="122" y="357"/>
                    <a:pt x="92" y="340"/>
                  </a:cubicBezTo>
                  <a:cubicBezTo>
                    <a:pt x="63" y="323"/>
                    <a:pt x="42" y="302"/>
                    <a:pt x="25" y="273"/>
                  </a:cubicBezTo>
                  <a:cubicBezTo>
                    <a:pt x="8" y="244"/>
                    <a:pt x="0" y="215"/>
                    <a:pt x="0" y="182"/>
                  </a:cubicBezTo>
                  <a:cubicBezTo>
                    <a:pt x="0" y="148"/>
                    <a:pt x="8" y="120"/>
                    <a:pt x="25" y="91"/>
                  </a:cubicBezTo>
                  <a:cubicBezTo>
                    <a:pt x="42" y="62"/>
                    <a:pt x="63" y="41"/>
                    <a:pt x="92" y="24"/>
                  </a:cubicBezTo>
                  <a:cubicBezTo>
                    <a:pt x="122" y="7"/>
                    <a:pt x="149" y="0"/>
                    <a:pt x="183" y="0"/>
                  </a:cubicBezTo>
                  <a:cubicBezTo>
                    <a:pt x="216" y="0"/>
                    <a:pt x="245" y="7"/>
                    <a:pt x="274" y="24"/>
                  </a:cubicBezTo>
                  <a:cubicBezTo>
                    <a:pt x="303" y="41"/>
                    <a:pt x="325" y="62"/>
                    <a:pt x="341" y="91"/>
                  </a:cubicBezTo>
                  <a:cubicBezTo>
                    <a:pt x="358" y="120"/>
                    <a:pt x="365" y="148"/>
                    <a:pt x="365" y="182"/>
                  </a:cubicBezTo>
                </a:path>
              </a:pathLst>
            </a:custGeom>
            <a:solidFill>
              <a:srgbClr val="E05A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4"/>
            <p:cNvSpPr>
              <a:spLocks noChangeArrowheads="1"/>
            </p:cNvSpPr>
            <p:nvPr/>
          </p:nvSpPr>
          <p:spPr bwMode="auto">
            <a:xfrm>
              <a:off x="3333" y="1694"/>
              <a:ext cx="665" cy="861"/>
            </a:xfrm>
            <a:custGeom>
              <a:avLst/>
              <a:gdLst>
                <a:gd name="T0" fmla="*/ 0 w 2937"/>
                <a:gd name="T1" fmla="*/ 544 h 3800"/>
                <a:gd name="T2" fmla="*/ 195 w 2937"/>
                <a:gd name="T3" fmla="*/ 739 h 3800"/>
                <a:gd name="T4" fmla="*/ 340 w 2937"/>
                <a:gd name="T5" fmla="*/ 676 h 3800"/>
                <a:gd name="T6" fmla="*/ 612 w 2937"/>
                <a:gd name="T7" fmla="*/ 856 h 3800"/>
                <a:gd name="T8" fmla="*/ 629 w 2937"/>
                <a:gd name="T9" fmla="*/ 861 h 3800"/>
                <a:gd name="T10" fmla="*/ 655 w 2937"/>
                <a:gd name="T11" fmla="*/ 847 h 3800"/>
                <a:gd name="T12" fmla="*/ 647 w 2937"/>
                <a:gd name="T13" fmla="*/ 804 h 3800"/>
                <a:gd name="T14" fmla="*/ 374 w 2937"/>
                <a:gd name="T15" fmla="*/ 624 h 3800"/>
                <a:gd name="T16" fmla="*/ 391 w 2937"/>
                <a:gd name="T17" fmla="*/ 544 h 3800"/>
                <a:gd name="T18" fmla="*/ 229 w 2937"/>
                <a:gd name="T19" fmla="*/ 351 h 3800"/>
                <a:gd name="T20" fmla="*/ 229 w 2937"/>
                <a:gd name="T21" fmla="*/ 31 h 3800"/>
                <a:gd name="T22" fmla="*/ 198 w 2937"/>
                <a:gd name="T23" fmla="*/ 0 h 3800"/>
                <a:gd name="T24" fmla="*/ 167 w 2937"/>
                <a:gd name="T25" fmla="*/ 31 h 3800"/>
                <a:gd name="T26" fmla="*/ 167 w 2937"/>
                <a:gd name="T27" fmla="*/ 350 h 3800"/>
                <a:gd name="T28" fmla="*/ 0 w 2937"/>
                <a:gd name="T29" fmla="*/ 544 h 3800"/>
                <a:gd name="T30" fmla="*/ 329 w 2937"/>
                <a:gd name="T31" fmla="*/ 544 h 3800"/>
                <a:gd name="T32" fmla="*/ 195 w 2937"/>
                <a:gd name="T33" fmla="*/ 677 h 3800"/>
                <a:gd name="T34" fmla="*/ 62 w 2937"/>
                <a:gd name="T35" fmla="*/ 544 h 3800"/>
                <a:gd name="T36" fmla="*/ 195 w 2937"/>
                <a:gd name="T37" fmla="*/ 410 h 3800"/>
                <a:gd name="T38" fmla="*/ 329 w 2937"/>
                <a:gd name="T39" fmla="*/ 544 h 38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7" h="3800">
                  <a:moveTo>
                    <a:pt x="0" y="2399"/>
                  </a:moveTo>
                  <a:cubicBezTo>
                    <a:pt x="0" y="2875"/>
                    <a:pt x="387" y="3263"/>
                    <a:pt x="863" y="3263"/>
                  </a:cubicBezTo>
                  <a:cubicBezTo>
                    <a:pt x="1116" y="3263"/>
                    <a:pt x="1343" y="3154"/>
                    <a:pt x="1501" y="2982"/>
                  </a:cubicBezTo>
                  <a:lnTo>
                    <a:pt x="2705" y="3776"/>
                  </a:lnTo>
                  <a:cubicBezTo>
                    <a:pt x="2728" y="3792"/>
                    <a:pt x="2755" y="3799"/>
                    <a:pt x="2780" y="3799"/>
                  </a:cubicBezTo>
                  <a:cubicBezTo>
                    <a:pt x="2825" y="3799"/>
                    <a:pt x="2868" y="3777"/>
                    <a:pt x="2895" y="3738"/>
                  </a:cubicBezTo>
                  <a:cubicBezTo>
                    <a:pt x="2936" y="3675"/>
                    <a:pt x="2919" y="3590"/>
                    <a:pt x="2856" y="3548"/>
                  </a:cubicBezTo>
                  <a:lnTo>
                    <a:pt x="1651" y="2753"/>
                  </a:lnTo>
                  <a:cubicBezTo>
                    <a:pt x="1700" y="2645"/>
                    <a:pt x="1728" y="2525"/>
                    <a:pt x="1728" y="2399"/>
                  </a:cubicBezTo>
                  <a:cubicBezTo>
                    <a:pt x="1728" y="1973"/>
                    <a:pt x="1418" y="1618"/>
                    <a:pt x="1012" y="1548"/>
                  </a:cubicBezTo>
                  <a:lnTo>
                    <a:pt x="1012" y="137"/>
                  </a:lnTo>
                  <a:cubicBezTo>
                    <a:pt x="1012" y="61"/>
                    <a:pt x="951" y="0"/>
                    <a:pt x="875" y="0"/>
                  </a:cubicBezTo>
                  <a:cubicBezTo>
                    <a:pt x="800" y="0"/>
                    <a:pt x="738" y="61"/>
                    <a:pt x="738" y="137"/>
                  </a:cubicBezTo>
                  <a:lnTo>
                    <a:pt x="738" y="1544"/>
                  </a:lnTo>
                  <a:cubicBezTo>
                    <a:pt x="321" y="1605"/>
                    <a:pt x="0" y="1965"/>
                    <a:pt x="0" y="2399"/>
                  </a:cubicBezTo>
                  <a:close/>
                  <a:moveTo>
                    <a:pt x="1454" y="2399"/>
                  </a:moveTo>
                  <a:cubicBezTo>
                    <a:pt x="1454" y="2724"/>
                    <a:pt x="1189" y="2989"/>
                    <a:pt x="863" y="2989"/>
                  </a:cubicBezTo>
                  <a:cubicBezTo>
                    <a:pt x="538" y="2989"/>
                    <a:pt x="273" y="2724"/>
                    <a:pt x="273" y="2399"/>
                  </a:cubicBezTo>
                  <a:cubicBezTo>
                    <a:pt x="273" y="2073"/>
                    <a:pt x="538" y="1808"/>
                    <a:pt x="863" y="1808"/>
                  </a:cubicBezTo>
                  <a:cubicBezTo>
                    <a:pt x="1189" y="1808"/>
                    <a:pt x="1454" y="2073"/>
                    <a:pt x="1454" y="2399"/>
                  </a:cubicBezTo>
                  <a:close/>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5"/>
            <p:cNvSpPr>
              <a:spLocks noChangeArrowheads="1"/>
            </p:cNvSpPr>
            <p:nvPr/>
          </p:nvSpPr>
          <p:spPr bwMode="auto">
            <a:xfrm>
              <a:off x="3599" y="1592"/>
              <a:ext cx="85" cy="80"/>
            </a:xfrm>
            <a:custGeom>
              <a:avLst/>
              <a:gdLst>
                <a:gd name="T0" fmla="*/ 35 w 378"/>
                <a:gd name="T1" fmla="*/ 79 h 358"/>
                <a:gd name="T2" fmla="*/ 36 w 378"/>
                <a:gd name="T3" fmla="*/ 79 h 358"/>
                <a:gd name="T4" fmla="*/ 43 w 378"/>
                <a:gd name="T5" fmla="*/ 80 h 358"/>
                <a:gd name="T6" fmla="*/ 81 w 378"/>
                <a:gd name="T7" fmla="*/ 49 h 358"/>
                <a:gd name="T8" fmla="*/ 50 w 378"/>
                <a:gd name="T9" fmla="*/ 4 h 358"/>
                <a:gd name="T10" fmla="*/ 49 w 378"/>
                <a:gd name="T11" fmla="*/ 4 h 358"/>
                <a:gd name="T12" fmla="*/ 4 w 378"/>
                <a:gd name="T13" fmla="*/ 34 h 358"/>
                <a:gd name="T14" fmla="*/ 35 w 378"/>
                <a:gd name="T15" fmla="*/ 79 h 3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8" h="358">
                  <a:moveTo>
                    <a:pt x="155" y="353"/>
                  </a:moveTo>
                  <a:lnTo>
                    <a:pt x="161" y="354"/>
                  </a:lnTo>
                  <a:cubicBezTo>
                    <a:pt x="171" y="356"/>
                    <a:pt x="182" y="357"/>
                    <a:pt x="192" y="357"/>
                  </a:cubicBezTo>
                  <a:cubicBezTo>
                    <a:pt x="273" y="357"/>
                    <a:pt x="344" y="300"/>
                    <a:pt x="359" y="218"/>
                  </a:cubicBezTo>
                  <a:cubicBezTo>
                    <a:pt x="377" y="125"/>
                    <a:pt x="315" y="35"/>
                    <a:pt x="222" y="18"/>
                  </a:cubicBezTo>
                  <a:lnTo>
                    <a:pt x="217" y="17"/>
                  </a:lnTo>
                  <a:cubicBezTo>
                    <a:pt x="124" y="0"/>
                    <a:pt x="35" y="61"/>
                    <a:pt x="18" y="154"/>
                  </a:cubicBezTo>
                  <a:cubicBezTo>
                    <a:pt x="0" y="246"/>
                    <a:pt x="62" y="336"/>
                    <a:pt x="155" y="353"/>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6"/>
            <p:cNvSpPr>
              <a:spLocks noChangeArrowheads="1"/>
            </p:cNvSpPr>
            <p:nvPr/>
          </p:nvSpPr>
          <p:spPr bwMode="auto">
            <a:xfrm>
              <a:off x="4091" y="2074"/>
              <a:ext cx="84" cy="83"/>
            </a:xfrm>
            <a:custGeom>
              <a:avLst/>
              <a:gdLst>
                <a:gd name="T0" fmla="*/ 34 w 377"/>
                <a:gd name="T1" fmla="*/ 4 h 372"/>
                <a:gd name="T2" fmla="*/ 4 w 377"/>
                <a:gd name="T3" fmla="*/ 50 h 372"/>
                <a:gd name="T4" fmla="*/ 5 w 377"/>
                <a:gd name="T5" fmla="*/ 52 h 372"/>
                <a:gd name="T6" fmla="*/ 42 w 377"/>
                <a:gd name="T7" fmla="*/ 83 h 372"/>
                <a:gd name="T8" fmla="*/ 50 w 377"/>
                <a:gd name="T9" fmla="*/ 82 h 372"/>
                <a:gd name="T10" fmla="*/ 80 w 377"/>
                <a:gd name="T11" fmla="*/ 37 h 372"/>
                <a:gd name="T12" fmla="*/ 79 w 377"/>
                <a:gd name="T13" fmla="*/ 34 h 372"/>
                <a:gd name="T14" fmla="*/ 34 w 377"/>
                <a:gd name="T15" fmla="*/ 4 h 3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7" h="372">
                  <a:moveTo>
                    <a:pt x="151" y="19"/>
                  </a:moveTo>
                  <a:cubicBezTo>
                    <a:pt x="59" y="39"/>
                    <a:pt x="0" y="130"/>
                    <a:pt x="19" y="222"/>
                  </a:cubicBezTo>
                  <a:lnTo>
                    <a:pt x="22" y="235"/>
                  </a:lnTo>
                  <a:cubicBezTo>
                    <a:pt x="39" y="315"/>
                    <a:pt x="110" y="371"/>
                    <a:pt x="189" y="371"/>
                  </a:cubicBezTo>
                  <a:cubicBezTo>
                    <a:pt x="201" y="371"/>
                    <a:pt x="212" y="370"/>
                    <a:pt x="224" y="368"/>
                  </a:cubicBezTo>
                  <a:cubicBezTo>
                    <a:pt x="316" y="349"/>
                    <a:pt x="376" y="258"/>
                    <a:pt x="357" y="166"/>
                  </a:cubicBezTo>
                  <a:lnTo>
                    <a:pt x="354" y="151"/>
                  </a:lnTo>
                  <a:cubicBezTo>
                    <a:pt x="334" y="59"/>
                    <a:pt x="244" y="0"/>
                    <a:pt x="151" y="19"/>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7"/>
            <p:cNvSpPr>
              <a:spLocks noChangeArrowheads="1"/>
            </p:cNvSpPr>
            <p:nvPr/>
          </p:nvSpPr>
          <p:spPr bwMode="auto">
            <a:xfrm>
              <a:off x="3821" y="1679"/>
              <a:ext cx="90" cy="84"/>
            </a:xfrm>
            <a:custGeom>
              <a:avLst/>
              <a:gdLst>
                <a:gd name="T0" fmla="*/ 23 w 402"/>
                <a:gd name="T1" fmla="*/ 76 h 374"/>
                <a:gd name="T2" fmla="*/ 25 w 402"/>
                <a:gd name="T3" fmla="*/ 77 h 374"/>
                <a:gd name="T4" fmla="*/ 46 w 402"/>
                <a:gd name="T5" fmla="*/ 84 h 374"/>
                <a:gd name="T6" fmla="*/ 78 w 402"/>
                <a:gd name="T7" fmla="*/ 66 h 374"/>
                <a:gd name="T8" fmla="*/ 67 w 402"/>
                <a:gd name="T9" fmla="*/ 13 h 374"/>
                <a:gd name="T10" fmla="*/ 64 w 402"/>
                <a:gd name="T11" fmla="*/ 11 h 374"/>
                <a:gd name="T12" fmla="*/ 12 w 402"/>
                <a:gd name="T13" fmla="*/ 23 h 374"/>
                <a:gd name="T14" fmla="*/ 23 w 402"/>
                <a:gd name="T15" fmla="*/ 76 h 3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2" h="374">
                  <a:moveTo>
                    <a:pt x="102" y="338"/>
                  </a:moveTo>
                  <a:lnTo>
                    <a:pt x="113" y="345"/>
                  </a:lnTo>
                  <a:cubicBezTo>
                    <a:pt x="141" y="364"/>
                    <a:pt x="174" y="373"/>
                    <a:pt x="206" y="373"/>
                  </a:cubicBezTo>
                  <a:cubicBezTo>
                    <a:pt x="262" y="373"/>
                    <a:pt x="316" y="346"/>
                    <a:pt x="349" y="296"/>
                  </a:cubicBezTo>
                  <a:cubicBezTo>
                    <a:pt x="401" y="217"/>
                    <a:pt x="380" y="112"/>
                    <a:pt x="301" y="60"/>
                  </a:cubicBezTo>
                  <a:lnTo>
                    <a:pt x="288" y="51"/>
                  </a:lnTo>
                  <a:cubicBezTo>
                    <a:pt x="209" y="0"/>
                    <a:pt x="103" y="22"/>
                    <a:pt x="52" y="101"/>
                  </a:cubicBezTo>
                  <a:cubicBezTo>
                    <a:pt x="0" y="180"/>
                    <a:pt x="23" y="286"/>
                    <a:pt x="102" y="338"/>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8"/>
            <p:cNvSpPr>
              <a:spLocks noChangeArrowheads="1"/>
            </p:cNvSpPr>
            <p:nvPr/>
          </p:nvSpPr>
          <p:spPr bwMode="auto">
            <a:xfrm>
              <a:off x="3713" y="1623"/>
              <a:ext cx="90" cy="83"/>
            </a:xfrm>
            <a:custGeom>
              <a:avLst/>
              <a:gdLst>
                <a:gd name="T0" fmla="*/ 29 w 402"/>
                <a:gd name="T1" fmla="*/ 79 h 371"/>
                <a:gd name="T2" fmla="*/ 32 w 402"/>
                <a:gd name="T3" fmla="*/ 80 h 371"/>
                <a:gd name="T4" fmla="*/ 46 w 402"/>
                <a:gd name="T5" fmla="*/ 83 h 371"/>
                <a:gd name="T6" fmla="*/ 82 w 402"/>
                <a:gd name="T7" fmla="*/ 59 h 371"/>
                <a:gd name="T8" fmla="*/ 61 w 402"/>
                <a:gd name="T9" fmla="*/ 9 h 371"/>
                <a:gd name="T10" fmla="*/ 58 w 402"/>
                <a:gd name="T11" fmla="*/ 8 h 371"/>
                <a:gd name="T12" fmla="*/ 8 w 402"/>
                <a:gd name="T13" fmla="*/ 29 h 371"/>
                <a:gd name="T14" fmla="*/ 29 w 402"/>
                <a:gd name="T15" fmla="*/ 79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2" h="371">
                  <a:moveTo>
                    <a:pt x="131" y="352"/>
                  </a:moveTo>
                  <a:lnTo>
                    <a:pt x="143" y="357"/>
                  </a:lnTo>
                  <a:cubicBezTo>
                    <a:pt x="164" y="366"/>
                    <a:pt x="186" y="370"/>
                    <a:pt x="207" y="370"/>
                  </a:cubicBezTo>
                  <a:cubicBezTo>
                    <a:pt x="275" y="370"/>
                    <a:pt x="339" y="329"/>
                    <a:pt x="365" y="263"/>
                  </a:cubicBezTo>
                  <a:cubicBezTo>
                    <a:pt x="401" y="175"/>
                    <a:pt x="359" y="76"/>
                    <a:pt x="271" y="40"/>
                  </a:cubicBezTo>
                  <a:lnTo>
                    <a:pt x="257" y="35"/>
                  </a:lnTo>
                  <a:cubicBezTo>
                    <a:pt x="169" y="0"/>
                    <a:pt x="70" y="43"/>
                    <a:pt x="35" y="130"/>
                  </a:cubicBezTo>
                  <a:cubicBezTo>
                    <a:pt x="0" y="218"/>
                    <a:pt x="43" y="317"/>
                    <a:pt x="131" y="352"/>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7" name="Freeform 9"/>
            <p:cNvSpPr>
              <a:spLocks noChangeArrowheads="1"/>
            </p:cNvSpPr>
            <p:nvPr/>
          </p:nvSpPr>
          <p:spPr bwMode="auto">
            <a:xfrm>
              <a:off x="3917" y="1757"/>
              <a:ext cx="87" cy="83"/>
            </a:xfrm>
            <a:custGeom>
              <a:avLst/>
              <a:gdLst>
                <a:gd name="T0" fmla="*/ 18 w 387"/>
                <a:gd name="T1" fmla="*/ 72 h 370"/>
                <a:gd name="T2" fmla="*/ 45 w 387"/>
                <a:gd name="T3" fmla="*/ 83 h 370"/>
                <a:gd name="T4" fmla="*/ 72 w 387"/>
                <a:gd name="T5" fmla="*/ 71 h 370"/>
                <a:gd name="T6" fmla="*/ 71 w 387"/>
                <a:gd name="T7" fmla="*/ 17 h 370"/>
                <a:gd name="T8" fmla="*/ 69 w 387"/>
                <a:gd name="T9" fmla="*/ 15 h 370"/>
                <a:gd name="T10" fmla="*/ 15 w 387"/>
                <a:gd name="T11" fmla="*/ 15 h 370"/>
                <a:gd name="T12" fmla="*/ 16 w 387"/>
                <a:gd name="T13" fmla="*/ 70 h 370"/>
                <a:gd name="T14" fmla="*/ 18 w 387"/>
                <a:gd name="T15" fmla="*/ 72 h 3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7" h="370">
                  <a:moveTo>
                    <a:pt x="78" y="319"/>
                  </a:moveTo>
                  <a:cubicBezTo>
                    <a:pt x="111" y="352"/>
                    <a:pt x="155" y="369"/>
                    <a:pt x="198" y="369"/>
                  </a:cubicBezTo>
                  <a:cubicBezTo>
                    <a:pt x="242" y="369"/>
                    <a:pt x="286" y="352"/>
                    <a:pt x="319" y="318"/>
                  </a:cubicBezTo>
                  <a:cubicBezTo>
                    <a:pt x="386" y="251"/>
                    <a:pt x="385" y="143"/>
                    <a:pt x="318" y="76"/>
                  </a:cubicBezTo>
                  <a:lnTo>
                    <a:pt x="307" y="65"/>
                  </a:lnTo>
                  <a:cubicBezTo>
                    <a:pt x="240" y="0"/>
                    <a:pt x="132" y="1"/>
                    <a:pt x="66" y="69"/>
                  </a:cubicBezTo>
                  <a:cubicBezTo>
                    <a:pt x="0" y="136"/>
                    <a:pt x="1" y="244"/>
                    <a:pt x="69" y="310"/>
                  </a:cubicBezTo>
                  <a:lnTo>
                    <a:pt x="78" y="319"/>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8" name="Freeform 10"/>
            <p:cNvSpPr>
              <a:spLocks noChangeArrowheads="1"/>
            </p:cNvSpPr>
            <p:nvPr/>
          </p:nvSpPr>
          <p:spPr bwMode="auto">
            <a:xfrm>
              <a:off x="4053" y="1956"/>
              <a:ext cx="89" cy="85"/>
            </a:xfrm>
            <a:custGeom>
              <a:avLst/>
              <a:gdLst>
                <a:gd name="T0" fmla="*/ 45 w 395"/>
                <a:gd name="T1" fmla="*/ 85 h 379"/>
                <a:gd name="T2" fmla="*/ 60 w 395"/>
                <a:gd name="T3" fmla="*/ 82 h 379"/>
                <a:gd name="T4" fmla="*/ 80 w 395"/>
                <a:gd name="T5" fmla="*/ 31 h 379"/>
                <a:gd name="T6" fmla="*/ 79 w 395"/>
                <a:gd name="T7" fmla="*/ 28 h 379"/>
                <a:gd name="T8" fmla="*/ 29 w 395"/>
                <a:gd name="T9" fmla="*/ 8 h 379"/>
                <a:gd name="T10" fmla="*/ 8 w 395"/>
                <a:gd name="T11" fmla="*/ 59 h 379"/>
                <a:gd name="T12" fmla="*/ 10 w 395"/>
                <a:gd name="T13" fmla="*/ 61 h 379"/>
                <a:gd name="T14" fmla="*/ 45 w 395"/>
                <a:gd name="T15" fmla="*/ 85 h 3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5" h="379">
                  <a:moveTo>
                    <a:pt x="200" y="378"/>
                  </a:moveTo>
                  <a:cubicBezTo>
                    <a:pt x="222" y="378"/>
                    <a:pt x="245" y="373"/>
                    <a:pt x="267" y="364"/>
                  </a:cubicBezTo>
                  <a:cubicBezTo>
                    <a:pt x="353" y="327"/>
                    <a:pt x="394" y="227"/>
                    <a:pt x="357" y="140"/>
                  </a:cubicBezTo>
                  <a:lnTo>
                    <a:pt x="352" y="127"/>
                  </a:lnTo>
                  <a:cubicBezTo>
                    <a:pt x="315" y="40"/>
                    <a:pt x="214" y="0"/>
                    <a:pt x="127" y="37"/>
                  </a:cubicBezTo>
                  <a:cubicBezTo>
                    <a:pt x="41" y="74"/>
                    <a:pt x="0" y="174"/>
                    <a:pt x="37" y="261"/>
                  </a:cubicBezTo>
                  <a:lnTo>
                    <a:pt x="43" y="274"/>
                  </a:lnTo>
                  <a:cubicBezTo>
                    <a:pt x="70" y="339"/>
                    <a:pt x="133" y="378"/>
                    <a:pt x="200" y="378"/>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11"/>
            <p:cNvSpPr>
              <a:spLocks noChangeArrowheads="1"/>
            </p:cNvSpPr>
            <p:nvPr/>
          </p:nvSpPr>
          <p:spPr bwMode="auto">
            <a:xfrm>
              <a:off x="4093" y="2316"/>
              <a:ext cx="84" cy="83"/>
            </a:xfrm>
            <a:custGeom>
              <a:avLst/>
              <a:gdLst>
                <a:gd name="T0" fmla="*/ 49 w 375"/>
                <a:gd name="T1" fmla="*/ 4 h 371"/>
                <a:gd name="T2" fmla="*/ 5 w 375"/>
                <a:gd name="T3" fmla="*/ 34 h 371"/>
                <a:gd name="T4" fmla="*/ 4 w 375"/>
                <a:gd name="T5" fmla="*/ 37 h 371"/>
                <a:gd name="T6" fmla="*/ 34 w 375"/>
                <a:gd name="T7" fmla="*/ 82 h 371"/>
                <a:gd name="T8" fmla="*/ 42 w 375"/>
                <a:gd name="T9" fmla="*/ 83 h 371"/>
                <a:gd name="T10" fmla="*/ 79 w 375"/>
                <a:gd name="T11" fmla="*/ 52 h 371"/>
                <a:gd name="T12" fmla="*/ 80 w 375"/>
                <a:gd name="T13" fmla="*/ 48 h 371"/>
                <a:gd name="T14" fmla="*/ 49 w 375"/>
                <a:gd name="T15" fmla="*/ 4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5" h="371">
                  <a:moveTo>
                    <a:pt x="220" y="17"/>
                  </a:moveTo>
                  <a:cubicBezTo>
                    <a:pt x="127" y="0"/>
                    <a:pt x="38" y="61"/>
                    <a:pt x="21" y="154"/>
                  </a:cubicBezTo>
                  <a:lnTo>
                    <a:pt x="18" y="166"/>
                  </a:lnTo>
                  <a:cubicBezTo>
                    <a:pt x="0" y="259"/>
                    <a:pt x="61" y="349"/>
                    <a:pt x="154" y="367"/>
                  </a:cubicBezTo>
                  <a:cubicBezTo>
                    <a:pt x="165" y="369"/>
                    <a:pt x="176" y="370"/>
                    <a:pt x="186" y="370"/>
                  </a:cubicBezTo>
                  <a:cubicBezTo>
                    <a:pt x="267" y="370"/>
                    <a:pt x="338" y="313"/>
                    <a:pt x="354" y="231"/>
                  </a:cubicBezTo>
                  <a:lnTo>
                    <a:pt x="357" y="216"/>
                  </a:lnTo>
                  <a:cubicBezTo>
                    <a:pt x="374" y="123"/>
                    <a:pt x="313" y="34"/>
                    <a:pt x="220" y="17"/>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12"/>
            <p:cNvSpPr>
              <a:spLocks noChangeArrowheads="1"/>
            </p:cNvSpPr>
            <p:nvPr/>
          </p:nvSpPr>
          <p:spPr bwMode="auto">
            <a:xfrm>
              <a:off x="4108" y="2198"/>
              <a:ext cx="77" cy="80"/>
            </a:xfrm>
            <a:custGeom>
              <a:avLst/>
              <a:gdLst>
                <a:gd name="T0" fmla="*/ 38 w 345"/>
                <a:gd name="T1" fmla="*/ 0 h 357"/>
                <a:gd name="T2" fmla="*/ 0 w 345"/>
                <a:gd name="T3" fmla="*/ 39 h 357"/>
                <a:gd name="T4" fmla="*/ 0 w 345"/>
                <a:gd name="T5" fmla="*/ 42 h 357"/>
                <a:gd name="T6" fmla="*/ 38 w 345"/>
                <a:gd name="T7" fmla="*/ 80 h 357"/>
                <a:gd name="T8" fmla="*/ 39 w 345"/>
                <a:gd name="T9" fmla="*/ 80 h 357"/>
                <a:gd name="T10" fmla="*/ 77 w 345"/>
                <a:gd name="T11" fmla="*/ 41 h 357"/>
                <a:gd name="T12" fmla="*/ 77 w 345"/>
                <a:gd name="T13" fmla="*/ 38 h 357"/>
                <a:gd name="T14" fmla="*/ 38 w 345"/>
                <a:gd name="T15" fmla="*/ 0 h 357"/>
                <a:gd name="T16" fmla="*/ 38 w 345"/>
                <a:gd name="T17" fmla="*/ 0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5" h="357">
                  <a:moveTo>
                    <a:pt x="170" y="0"/>
                  </a:moveTo>
                  <a:cubicBezTo>
                    <a:pt x="76" y="1"/>
                    <a:pt x="0" y="78"/>
                    <a:pt x="1" y="173"/>
                  </a:cubicBezTo>
                  <a:lnTo>
                    <a:pt x="1" y="186"/>
                  </a:lnTo>
                  <a:cubicBezTo>
                    <a:pt x="2" y="280"/>
                    <a:pt x="78" y="356"/>
                    <a:pt x="172" y="356"/>
                  </a:cubicBezTo>
                  <a:cubicBezTo>
                    <a:pt x="173" y="356"/>
                    <a:pt x="173" y="356"/>
                    <a:pt x="173" y="356"/>
                  </a:cubicBezTo>
                  <a:cubicBezTo>
                    <a:pt x="268" y="355"/>
                    <a:pt x="344" y="278"/>
                    <a:pt x="343" y="184"/>
                  </a:cubicBezTo>
                  <a:lnTo>
                    <a:pt x="343" y="169"/>
                  </a:lnTo>
                  <a:cubicBezTo>
                    <a:pt x="342" y="75"/>
                    <a:pt x="266" y="0"/>
                    <a:pt x="172" y="0"/>
                  </a:cubicBezTo>
                  <a:cubicBezTo>
                    <a:pt x="171" y="0"/>
                    <a:pt x="171" y="0"/>
                    <a:pt x="170" y="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13"/>
            <p:cNvSpPr>
              <a:spLocks noChangeArrowheads="1"/>
            </p:cNvSpPr>
            <p:nvPr/>
          </p:nvSpPr>
          <p:spPr bwMode="auto">
            <a:xfrm>
              <a:off x="3994" y="1849"/>
              <a:ext cx="89" cy="85"/>
            </a:xfrm>
            <a:custGeom>
              <a:avLst/>
              <a:gdLst>
                <a:gd name="T0" fmla="*/ 77 w 398"/>
                <a:gd name="T1" fmla="*/ 25 h 378"/>
                <a:gd name="T2" fmla="*/ 75 w 398"/>
                <a:gd name="T3" fmla="*/ 22 h 378"/>
                <a:gd name="T4" fmla="*/ 22 w 398"/>
                <a:gd name="T5" fmla="*/ 12 h 378"/>
                <a:gd name="T6" fmla="*/ 12 w 398"/>
                <a:gd name="T7" fmla="*/ 65 h 378"/>
                <a:gd name="T8" fmla="*/ 14 w 398"/>
                <a:gd name="T9" fmla="*/ 68 h 378"/>
                <a:gd name="T10" fmla="*/ 45 w 398"/>
                <a:gd name="T11" fmla="*/ 85 h 378"/>
                <a:gd name="T12" fmla="*/ 67 w 398"/>
                <a:gd name="T13" fmla="*/ 78 h 378"/>
                <a:gd name="T14" fmla="*/ 77 w 398"/>
                <a:gd name="T15" fmla="*/ 25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8" h="378">
                  <a:moveTo>
                    <a:pt x="344" y="110"/>
                  </a:moveTo>
                  <a:lnTo>
                    <a:pt x="336" y="98"/>
                  </a:lnTo>
                  <a:cubicBezTo>
                    <a:pt x="283" y="20"/>
                    <a:pt x="177" y="0"/>
                    <a:pt x="98" y="53"/>
                  </a:cubicBezTo>
                  <a:cubicBezTo>
                    <a:pt x="20" y="106"/>
                    <a:pt x="0" y="212"/>
                    <a:pt x="53" y="290"/>
                  </a:cubicBezTo>
                  <a:lnTo>
                    <a:pt x="61" y="302"/>
                  </a:lnTo>
                  <a:cubicBezTo>
                    <a:pt x="94" y="351"/>
                    <a:pt x="148" y="377"/>
                    <a:pt x="203" y="377"/>
                  </a:cubicBezTo>
                  <a:cubicBezTo>
                    <a:pt x="236" y="377"/>
                    <a:pt x="269" y="367"/>
                    <a:pt x="298" y="347"/>
                  </a:cubicBezTo>
                  <a:cubicBezTo>
                    <a:pt x="377" y="294"/>
                    <a:pt x="397" y="188"/>
                    <a:pt x="344" y="11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14"/>
            <p:cNvSpPr>
              <a:spLocks noChangeArrowheads="1"/>
            </p:cNvSpPr>
            <p:nvPr/>
          </p:nvSpPr>
          <p:spPr bwMode="auto">
            <a:xfrm>
              <a:off x="4057" y="2432"/>
              <a:ext cx="88" cy="83"/>
            </a:xfrm>
            <a:custGeom>
              <a:avLst/>
              <a:gdLst>
                <a:gd name="T0" fmla="*/ 59 w 391"/>
                <a:gd name="T1" fmla="*/ 8 h 371"/>
                <a:gd name="T2" fmla="*/ 9 w 391"/>
                <a:gd name="T3" fmla="*/ 29 h 371"/>
                <a:gd name="T4" fmla="*/ 8 w 391"/>
                <a:gd name="T5" fmla="*/ 30 h 371"/>
                <a:gd name="T6" fmla="*/ 29 w 391"/>
                <a:gd name="T7" fmla="*/ 80 h 371"/>
                <a:gd name="T8" fmla="*/ 44 w 391"/>
                <a:gd name="T9" fmla="*/ 83 h 371"/>
                <a:gd name="T10" fmla="*/ 79 w 391"/>
                <a:gd name="T11" fmla="*/ 59 h 371"/>
                <a:gd name="T12" fmla="*/ 80 w 391"/>
                <a:gd name="T13" fmla="*/ 57 h 371"/>
                <a:gd name="T14" fmla="*/ 59 w 391"/>
                <a:gd name="T15" fmla="*/ 8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1" h="371">
                  <a:moveTo>
                    <a:pt x="261" y="35"/>
                  </a:moveTo>
                  <a:cubicBezTo>
                    <a:pt x="174" y="0"/>
                    <a:pt x="74" y="42"/>
                    <a:pt x="38" y="128"/>
                  </a:cubicBezTo>
                  <a:lnTo>
                    <a:pt x="35" y="135"/>
                  </a:lnTo>
                  <a:cubicBezTo>
                    <a:pt x="0" y="223"/>
                    <a:pt x="43" y="322"/>
                    <a:pt x="130" y="357"/>
                  </a:cubicBezTo>
                  <a:cubicBezTo>
                    <a:pt x="151" y="366"/>
                    <a:pt x="173" y="370"/>
                    <a:pt x="194" y="370"/>
                  </a:cubicBezTo>
                  <a:cubicBezTo>
                    <a:pt x="262" y="370"/>
                    <a:pt x="326" y="329"/>
                    <a:pt x="352" y="263"/>
                  </a:cubicBezTo>
                  <a:lnTo>
                    <a:pt x="355" y="257"/>
                  </a:lnTo>
                  <a:cubicBezTo>
                    <a:pt x="390" y="170"/>
                    <a:pt x="349" y="71"/>
                    <a:pt x="261" y="35"/>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15"/>
            <p:cNvSpPr>
              <a:spLocks noChangeArrowheads="1"/>
            </p:cNvSpPr>
            <p:nvPr/>
          </p:nvSpPr>
          <p:spPr bwMode="auto">
            <a:xfrm>
              <a:off x="2868" y="1598"/>
              <a:ext cx="1142" cy="1295"/>
            </a:xfrm>
            <a:custGeom>
              <a:avLst/>
              <a:gdLst>
                <a:gd name="T0" fmla="*/ 1085 w 5041"/>
                <a:gd name="T1" fmla="*/ 1049 h 5717"/>
                <a:gd name="T2" fmla="*/ 645 w 5041"/>
                <a:gd name="T3" fmla="*/ 1232 h 5717"/>
                <a:gd name="T4" fmla="*/ 70 w 5041"/>
                <a:gd name="T5" fmla="*/ 631 h 5717"/>
                <a:gd name="T6" fmla="*/ 561 w 5041"/>
                <a:gd name="T7" fmla="*/ 64 h 5717"/>
                <a:gd name="T8" fmla="*/ 587 w 5041"/>
                <a:gd name="T9" fmla="*/ 28 h 5717"/>
                <a:gd name="T10" fmla="*/ 551 w 5041"/>
                <a:gd name="T11" fmla="*/ 3 h 5717"/>
                <a:gd name="T12" fmla="*/ 8 w 5041"/>
                <a:gd name="T13" fmla="*/ 629 h 5717"/>
                <a:gd name="T14" fmla="*/ 643 w 5041"/>
                <a:gd name="T15" fmla="*/ 1295 h 5717"/>
                <a:gd name="T16" fmla="*/ 658 w 5041"/>
                <a:gd name="T17" fmla="*/ 1295 h 5717"/>
                <a:gd name="T18" fmla="*/ 1130 w 5041"/>
                <a:gd name="T19" fmla="*/ 1092 h 5717"/>
                <a:gd name="T20" fmla="*/ 1129 w 5041"/>
                <a:gd name="T21" fmla="*/ 1048 h 5717"/>
                <a:gd name="T22" fmla="*/ 1085 w 5041"/>
                <a:gd name="T23" fmla="*/ 1049 h 57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1" h="5717">
                  <a:moveTo>
                    <a:pt x="4790" y="4632"/>
                  </a:moveTo>
                  <a:cubicBezTo>
                    <a:pt x="4286" y="5163"/>
                    <a:pt x="3577" y="5458"/>
                    <a:pt x="2846" y="5441"/>
                  </a:cubicBezTo>
                  <a:cubicBezTo>
                    <a:pt x="1414" y="5408"/>
                    <a:pt x="276" y="4217"/>
                    <a:pt x="309" y="2786"/>
                  </a:cubicBezTo>
                  <a:cubicBezTo>
                    <a:pt x="338" y="1539"/>
                    <a:pt x="1250" y="486"/>
                    <a:pt x="2477" y="283"/>
                  </a:cubicBezTo>
                  <a:cubicBezTo>
                    <a:pt x="2552" y="270"/>
                    <a:pt x="2602" y="200"/>
                    <a:pt x="2590" y="125"/>
                  </a:cubicBezTo>
                  <a:cubicBezTo>
                    <a:pt x="2577" y="51"/>
                    <a:pt x="2507" y="0"/>
                    <a:pt x="2432" y="13"/>
                  </a:cubicBezTo>
                  <a:cubicBezTo>
                    <a:pt x="1076" y="238"/>
                    <a:pt x="68" y="1402"/>
                    <a:pt x="36" y="2779"/>
                  </a:cubicBezTo>
                  <a:cubicBezTo>
                    <a:pt x="0" y="4361"/>
                    <a:pt x="1258" y="5678"/>
                    <a:pt x="2839" y="5715"/>
                  </a:cubicBezTo>
                  <a:cubicBezTo>
                    <a:pt x="2861" y="5715"/>
                    <a:pt x="2883" y="5716"/>
                    <a:pt x="2905" y="5716"/>
                  </a:cubicBezTo>
                  <a:cubicBezTo>
                    <a:pt x="3690" y="5716"/>
                    <a:pt x="4446" y="5392"/>
                    <a:pt x="4988" y="4821"/>
                  </a:cubicBezTo>
                  <a:cubicBezTo>
                    <a:pt x="5040" y="4766"/>
                    <a:pt x="5038" y="4679"/>
                    <a:pt x="4983" y="4627"/>
                  </a:cubicBezTo>
                  <a:cubicBezTo>
                    <a:pt x="4928" y="4575"/>
                    <a:pt x="4842" y="4578"/>
                    <a:pt x="4790" y="4632"/>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24" name="Group 1"/>
          <p:cNvGrpSpPr>
            <a:grpSpLocks/>
          </p:cNvGrpSpPr>
          <p:nvPr userDrawn="1"/>
        </p:nvGrpSpPr>
        <p:grpSpPr bwMode="auto">
          <a:xfrm>
            <a:off x="7890484" y="6309291"/>
            <a:ext cx="863558" cy="211942"/>
            <a:chOff x="2067" y="2109"/>
            <a:chExt cx="2461" cy="604"/>
          </a:xfrm>
          <a:solidFill>
            <a:schemeClr val="bg1"/>
          </a:solidFill>
        </p:grpSpPr>
        <p:sp>
          <p:nvSpPr>
            <p:cNvPr id="25"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26"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160616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turquoi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rPr>
              <a:t>Vizient Presentation  │  Date  │  Confidential Information</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D42ABE-EA05-4842-819E-2C916F1CD485}" type="slidenum">
              <a:rPr lang="en-US" smtClean="0">
                <a:solidFill>
                  <a:prstClr val="white"/>
                </a:solidFill>
              </a:rPr>
              <a:pPr/>
              <a:t>‹#›</a:t>
            </a:fld>
            <a:endParaRPr lang="en-US" dirty="0">
              <a:solidFill>
                <a:prstClr val="white"/>
              </a:solidFill>
            </a:endParaRPr>
          </a:p>
        </p:txBody>
      </p:sp>
      <p:grpSp>
        <p:nvGrpSpPr>
          <p:cNvPr id="9" name="Group 1"/>
          <p:cNvGrpSpPr>
            <a:grpSpLocks/>
          </p:cNvGrpSpPr>
          <p:nvPr userDrawn="1"/>
        </p:nvGrpSpPr>
        <p:grpSpPr bwMode="auto">
          <a:xfrm>
            <a:off x="4008453" y="2139016"/>
            <a:ext cx="4669940" cy="2903631"/>
            <a:chOff x="2623" y="1672"/>
            <a:chExt cx="1819" cy="1131"/>
          </a:xfrm>
        </p:grpSpPr>
        <p:sp>
          <p:nvSpPr>
            <p:cNvPr id="10" name="Freeform 2"/>
            <p:cNvSpPr>
              <a:spLocks noChangeArrowheads="1"/>
            </p:cNvSpPr>
            <p:nvPr/>
          </p:nvSpPr>
          <p:spPr bwMode="auto">
            <a:xfrm>
              <a:off x="2623" y="1672"/>
              <a:ext cx="1819" cy="1131"/>
            </a:xfrm>
            <a:custGeom>
              <a:avLst/>
              <a:gdLst>
                <a:gd name="T0" fmla="*/ 1636 w 8025"/>
                <a:gd name="T1" fmla="*/ 57 h 4993"/>
                <a:gd name="T2" fmla="*/ 1404 w 8025"/>
                <a:gd name="T3" fmla="*/ 57 h 4993"/>
                <a:gd name="T4" fmla="*/ 1309 w 8025"/>
                <a:gd name="T5" fmla="*/ 348 h 4993"/>
                <a:gd name="T6" fmla="*/ 1078 w 8025"/>
                <a:gd name="T7" fmla="*/ 348 h 4993"/>
                <a:gd name="T8" fmla="*/ 983 w 8025"/>
                <a:gd name="T9" fmla="*/ 501 h 4993"/>
                <a:gd name="T10" fmla="*/ 751 w 8025"/>
                <a:gd name="T11" fmla="*/ 501 h 4993"/>
                <a:gd name="T12" fmla="*/ 657 w 8025"/>
                <a:gd name="T13" fmla="*/ 462 h 4993"/>
                <a:gd name="T14" fmla="*/ 425 w 8025"/>
                <a:gd name="T15" fmla="*/ 462 h 4993"/>
                <a:gd name="T16" fmla="*/ 331 w 8025"/>
                <a:gd name="T17" fmla="*/ 630 h 4993"/>
                <a:gd name="T18" fmla="*/ 99 w 8025"/>
                <a:gd name="T19" fmla="*/ 630 h 4993"/>
                <a:gd name="T20" fmla="*/ 0 w 8025"/>
                <a:gd name="T21" fmla="*/ 1104 h 4993"/>
                <a:gd name="T22" fmla="*/ 1819 w 8025"/>
                <a:gd name="T23" fmla="*/ 1104 h 4993"/>
                <a:gd name="T24" fmla="*/ 1579 w 8025"/>
                <a:gd name="T25" fmla="*/ 54 h 4993"/>
                <a:gd name="T26" fmla="*/ 1458 w 8025"/>
                <a:gd name="T27" fmla="*/ 1077 h 4993"/>
                <a:gd name="T28" fmla="*/ 1489 w 8025"/>
                <a:gd name="T29" fmla="*/ 279 h 4993"/>
                <a:gd name="T30" fmla="*/ 1461 w 8025"/>
                <a:gd name="T31" fmla="*/ 54 h 4993"/>
                <a:gd name="T32" fmla="*/ 1309 w 8025"/>
                <a:gd name="T33" fmla="*/ 1077 h 4993"/>
                <a:gd name="T34" fmla="*/ 1172 w 8025"/>
                <a:gd name="T35" fmla="*/ 910 h 4993"/>
                <a:gd name="T36" fmla="*/ 1176 w 8025"/>
                <a:gd name="T37" fmla="*/ 913 h 4993"/>
                <a:gd name="T38" fmla="*/ 1180 w 8025"/>
                <a:gd name="T39" fmla="*/ 915 h 4993"/>
                <a:gd name="T40" fmla="*/ 1189 w 8025"/>
                <a:gd name="T41" fmla="*/ 916 h 4993"/>
                <a:gd name="T42" fmla="*/ 1200 w 8025"/>
                <a:gd name="T43" fmla="*/ 914 h 4993"/>
                <a:gd name="T44" fmla="*/ 1205 w 8025"/>
                <a:gd name="T45" fmla="*/ 910 h 4993"/>
                <a:gd name="T46" fmla="*/ 1210 w 8025"/>
                <a:gd name="T47" fmla="*/ 906 h 4993"/>
                <a:gd name="T48" fmla="*/ 1213 w 8025"/>
                <a:gd name="T49" fmla="*/ 901 h 4993"/>
                <a:gd name="T50" fmla="*/ 1132 w 8025"/>
                <a:gd name="T51" fmla="*/ 1077 h 4993"/>
                <a:gd name="T52" fmla="*/ 1132 w 8025"/>
                <a:gd name="T53" fmla="*/ 348 h 4993"/>
                <a:gd name="T54" fmla="*/ 1256 w 8025"/>
                <a:gd name="T55" fmla="*/ 348 h 4993"/>
                <a:gd name="T56" fmla="*/ 1132 w 8025"/>
                <a:gd name="T57" fmla="*/ 809 h 4993"/>
                <a:gd name="T58" fmla="*/ 1078 w 8025"/>
                <a:gd name="T59" fmla="*/ 1077 h 4993"/>
                <a:gd name="T60" fmla="*/ 1078 w 8025"/>
                <a:gd name="T61" fmla="*/ 835 h 4993"/>
                <a:gd name="T62" fmla="*/ 929 w 8025"/>
                <a:gd name="T63" fmla="*/ 1077 h 4993"/>
                <a:gd name="T64" fmla="*/ 853 w 8025"/>
                <a:gd name="T65" fmla="*/ 656 h 4993"/>
                <a:gd name="T66" fmla="*/ 926 w 8025"/>
                <a:gd name="T67" fmla="*/ 498 h 4993"/>
                <a:gd name="T68" fmla="*/ 869 w 8025"/>
                <a:gd name="T69" fmla="*/ 600 h 4993"/>
                <a:gd name="T70" fmla="*/ 865 w 8025"/>
                <a:gd name="T71" fmla="*/ 598 h 4993"/>
                <a:gd name="T72" fmla="*/ 857 w 8025"/>
                <a:gd name="T73" fmla="*/ 595 h 4993"/>
                <a:gd name="T74" fmla="*/ 849 w 8025"/>
                <a:gd name="T75" fmla="*/ 595 h 4993"/>
                <a:gd name="T76" fmla="*/ 842 w 8025"/>
                <a:gd name="T77" fmla="*/ 597 h 4993"/>
                <a:gd name="T78" fmla="*/ 835 w 8025"/>
                <a:gd name="T79" fmla="*/ 601 h 4993"/>
                <a:gd name="T80" fmla="*/ 805 w 8025"/>
                <a:gd name="T81" fmla="*/ 501 h 4993"/>
                <a:gd name="T82" fmla="*/ 657 w 8025"/>
                <a:gd name="T83" fmla="*/ 1077 h 4993"/>
                <a:gd name="T84" fmla="*/ 521 w 8025"/>
                <a:gd name="T85" fmla="*/ 933 h 4993"/>
                <a:gd name="T86" fmla="*/ 526 w 8025"/>
                <a:gd name="T87" fmla="*/ 933 h 4993"/>
                <a:gd name="T88" fmla="*/ 536 w 8025"/>
                <a:gd name="T89" fmla="*/ 932 h 4993"/>
                <a:gd name="T90" fmla="*/ 541 w 8025"/>
                <a:gd name="T91" fmla="*/ 929 h 4993"/>
                <a:gd name="T92" fmla="*/ 603 w 8025"/>
                <a:gd name="T93" fmla="*/ 875 h 4993"/>
                <a:gd name="T94" fmla="*/ 479 w 8025"/>
                <a:gd name="T95" fmla="*/ 924 h 4993"/>
                <a:gd name="T96" fmla="*/ 482 w 8025"/>
                <a:gd name="T97" fmla="*/ 459 h 4993"/>
                <a:gd name="T98" fmla="*/ 603 w 8025"/>
                <a:gd name="T99" fmla="*/ 804 h 4993"/>
                <a:gd name="T100" fmla="*/ 479 w 8025"/>
                <a:gd name="T101" fmla="*/ 462 h 4993"/>
                <a:gd name="T102" fmla="*/ 331 w 8025"/>
                <a:gd name="T103" fmla="*/ 1077 h 4993"/>
                <a:gd name="T104" fmla="*/ 156 w 8025"/>
                <a:gd name="T105" fmla="*/ 627 h 4993"/>
                <a:gd name="T106" fmla="*/ 277 w 8025"/>
                <a:gd name="T107" fmla="*/ 1077 h 4993"/>
                <a:gd name="T108" fmla="*/ 156 w 8025"/>
                <a:gd name="T109" fmla="*/ 627 h 49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025" h="4993">
                  <a:moveTo>
                    <a:pt x="7905" y="4755"/>
                  </a:moveTo>
                  <a:lnTo>
                    <a:pt x="7217" y="4755"/>
                  </a:lnTo>
                  <a:lnTo>
                    <a:pt x="7217" y="251"/>
                  </a:lnTo>
                  <a:cubicBezTo>
                    <a:pt x="7217" y="113"/>
                    <a:pt x="7104" y="0"/>
                    <a:pt x="6966" y="0"/>
                  </a:cubicBezTo>
                  <a:lnTo>
                    <a:pt x="6445" y="0"/>
                  </a:lnTo>
                  <a:cubicBezTo>
                    <a:pt x="6307" y="0"/>
                    <a:pt x="6194" y="113"/>
                    <a:pt x="6194" y="251"/>
                  </a:cubicBezTo>
                  <a:lnTo>
                    <a:pt x="6194" y="1727"/>
                  </a:lnTo>
                  <a:lnTo>
                    <a:pt x="5777" y="2574"/>
                  </a:lnTo>
                  <a:lnTo>
                    <a:pt x="5777" y="1538"/>
                  </a:lnTo>
                  <a:cubicBezTo>
                    <a:pt x="5777" y="1400"/>
                    <a:pt x="5665" y="1287"/>
                    <a:pt x="5526" y="1287"/>
                  </a:cubicBezTo>
                  <a:lnTo>
                    <a:pt x="5005" y="1287"/>
                  </a:lnTo>
                  <a:cubicBezTo>
                    <a:pt x="4867" y="1287"/>
                    <a:pt x="4754" y="1400"/>
                    <a:pt x="4754" y="1538"/>
                  </a:cubicBezTo>
                  <a:lnTo>
                    <a:pt x="4754" y="3385"/>
                  </a:lnTo>
                  <a:lnTo>
                    <a:pt x="4337" y="3052"/>
                  </a:lnTo>
                  <a:lnTo>
                    <a:pt x="4337" y="2213"/>
                  </a:lnTo>
                  <a:cubicBezTo>
                    <a:pt x="4337" y="2075"/>
                    <a:pt x="4225" y="1962"/>
                    <a:pt x="4087" y="1962"/>
                  </a:cubicBezTo>
                  <a:lnTo>
                    <a:pt x="3566" y="1962"/>
                  </a:lnTo>
                  <a:cubicBezTo>
                    <a:pt x="3427" y="1962"/>
                    <a:pt x="3315" y="2075"/>
                    <a:pt x="3315" y="2213"/>
                  </a:cubicBezTo>
                  <a:lnTo>
                    <a:pt x="3315" y="2976"/>
                  </a:lnTo>
                  <a:lnTo>
                    <a:pt x="2898" y="3341"/>
                  </a:lnTo>
                  <a:lnTo>
                    <a:pt x="2898" y="2039"/>
                  </a:lnTo>
                  <a:cubicBezTo>
                    <a:pt x="2898" y="1900"/>
                    <a:pt x="2785" y="1788"/>
                    <a:pt x="2647" y="1788"/>
                  </a:cubicBezTo>
                  <a:lnTo>
                    <a:pt x="2127" y="1788"/>
                  </a:lnTo>
                  <a:cubicBezTo>
                    <a:pt x="1989" y="1788"/>
                    <a:pt x="1876" y="1900"/>
                    <a:pt x="1876" y="2039"/>
                  </a:cubicBezTo>
                  <a:lnTo>
                    <a:pt x="1876" y="3786"/>
                  </a:lnTo>
                  <a:lnTo>
                    <a:pt x="1459" y="3697"/>
                  </a:lnTo>
                  <a:lnTo>
                    <a:pt x="1459" y="2782"/>
                  </a:lnTo>
                  <a:cubicBezTo>
                    <a:pt x="1459" y="2643"/>
                    <a:pt x="1347" y="2531"/>
                    <a:pt x="1208" y="2531"/>
                  </a:cubicBezTo>
                  <a:lnTo>
                    <a:pt x="687" y="2531"/>
                  </a:lnTo>
                  <a:cubicBezTo>
                    <a:pt x="549" y="2531"/>
                    <a:pt x="436" y="2643"/>
                    <a:pt x="436" y="2782"/>
                  </a:cubicBezTo>
                  <a:lnTo>
                    <a:pt x="436" y="4755"/>
                  </a:lnTo>
                  <a:lnTo>
                    <a:pt x="119" y="4755"/>
                  </a:lnTo>
                  <a:cubicBezTo>
                    <a:pt x="53" y="4755"/>
                    <a:pt x="0" y="4808"/>
                    <a:pt x="0" y="4873"/>
                  </a:cubicBezTo>
                  <a:cubicBezTo>
                    <a:pt x="0" y="4939"/>
                    <a:pt x="53" y="4992"/>
                    <a:pt x="119" y="4992"/>
                  </a:cubicBezTo>
                  <a:lnTo>
                    <a:pt x="7905" y="4992"/>
                  </a:lnTo>
                  <a:cubicBezTo>
                    <a:pt x="7971" y="4992"/>
                    <a:pt x="8024" y="4939"/>
                    <a:pt x="8024" y="4873"/>
                  </a:cubicBezTo>
                  <a:cubicBezTo>
                    <a:pt x="8024" y="4808"/>
                    <a:pt x="7971" y="4755"/>
                    <a:pt x="7905" y="4755"/>
                  </a:cubicBezTo>
                  <a:close/>
                  <a:moveTo>
                    <a:pt x="6445" y="238"/>
                  </a:moveTo>
                  <a:lnTo>
                    <a:pt x="6966" y="238"/>
                  </a:lnTo>
                  <a:cubicBezTo>
                    <a:pt x="6973" y="238"/>
                    <a:pt x="6979" y="244"/>
                    <a:pt x="6979" y="251"/>
                  </a:cubicBezTo>
                  <a:lnTo>
                    <a:pt x="6979" y="4755"/>
                  </a:lnTo>
                  <a:lnTo>
                    <a:pt x="6432" y="4755"/>
                  </a:lnTo>
                  <a:lnTo>
                    <a:pt x="6432" y="1782"/>
                  </a:lnTo>
                  <a:lnTo>
                    <a:pt x="6625" y="1389"/>
                  </a:lnTo>
                  <a:cubicBezTo>
                    <a:pt x="6653" y="1330"/>
                    <a:pt x="6629" y="1259"/>
                    <a:pt x="6570" y="1230"/>
                  </a:cubicBezTo>
                  <a:cubicBezTo>
                    <a:pt x="6522" y="1207"/>
                    <a:pt x="6466" y="1219"/>
                    <a:pt x="6432" y="1256"/>
                  </a:cubicBezTo>
                  <a:lnTo>
                    <a:pt x="6432" y="251"/>
                  </a:lnTo>
                  <a:cubicBezTo>
                    <a:pt x="6432" y="244"/>
                    <a:pt x="6438" y="238"/>
                    <a:pt x="6445" y="238"/>
                  </a:cubicBezTo>
                  <a:close/>
                  <a:moveTo>
                    <a:pt x="6194" y="2265"/>
                  </a:moveTo>
                  <a:lnTo>
                    <a:pt x="6194" y="4755"/>
                  </a:lnTo>
                  <a:lnTo>
                    <a:pt x="5777" y="4755"/>
                  </a:lnTo>
                  <a:lnTo>
                    <a:pt x="5777" y="3112"/>
                  </a:lnTo>
                  <a:lnTo>
                    <a:pt x="6194" y="2265"/>
                  </a:lnTo>
                  <a:close/>
                  <a:moveTo>
                    <a:pt x="5170" y="4019"/>
                  </a:moveTo>
                  <a:lnTo>
                    <a:pt x="5171" y="4019"/>
                  </a:lnTo>
                  <a:cubicBezTo>
                    <a:pt x="5172" y="4020"/>
                    <a:pt x="5174" y="4021"/>
                    <a:pt x="5176" y="4023"/>
                  </a:cubicBezTo>
                  <a:cubicBezTo>
                    <a:pt x="5180" y="4026"/>
                    <a:pt x="5185" y="4029"/>
                    <a:pt x="5190" y="4031"/>
                  </a:cubicBezTo>
                  <a:cubicBezTo>
                    <a:pt x="5191" y="4032"/>
                    <a:pt x="5191" y="4032"/>
                    <a:pt x="5192" y="4033"/>
                  </a:cubicBezTo>
                  <a:cubicBezTo>
                    <a:pt x="5196" y="4035"/>
                    <a:pt x="5201" y="4037"/>
                    <a:pt x="5205" y="4038"/>
                  </a:cubicBezTo>
                  <a:cubicBezTo>
                    <a:pt x="5206" y="4038"/>
                    <a:pt x="5207" y="4039"/>
                    <a:pt x="5208" y="4039"/>
                  </a:cubicBezTo>
                  <a:cubicBezTo>
                    <a:pt x="5213" y="4040"/>
                    <a:pt x="5218" y="4042"/>
                    <a:pt x="5222" y="4043"/>
                  </a:cubicBezTo>
                  <a:cubicBezTo>
                    <a:pt x="5224" y="4043"/>
                    <a:pt x="5225" y="4043"/>
                    <a:pt x="5227" y="4043"/>
                  </a:cubicBezTo>
                  <a:cubicBezTo>
                    <a:pt x="5233" y="4044"/>
                    <a:pt x="5238" y="4045"/>
                    <a:pt x="5244" y="4045"/>
                  </a:cubicBezTo>
                  <a:cubicBezTo>
                    <a:pt x="5252" y="4045"/>
                    <a:pt x="5260" y="4044"/>
                    <a:pt x="5267" y="4042"/>
                  </a:cubicBezTo>
                  <a:cubicBezTo>
                    <a:pt x="5269" y="4042"/>
                    <a:pt x="5270" y="4042"/>
                    <a:pt x="5272" y="4041"/>
                  </a:cubicBezTo>
                  <a:cubicBezTo>
                    <a:pt x="5279" y="4039"/>
                    <a:pt x="5287" y="4037"/>
                    <a:pt x="5294" y="4034"/>
                  </a:cubicBezTo>
                  <a:cubicBezTo>
                    <a:pt x="5295" y="4033"/>
                    <a:pt x="5296" y="4033"/>
                    <a:pt x="5297" y="4032"/>
                  </a:cubicBezTo>
                  <a:cubicBezTo>
                    <a:pt x="5304" y="4029"/>
                    <a:pt x="5310" y="4025"/>
                    <a:pt x="5316" y="4021"/>
                  </a:cubicBezTo>
                  <a:cubicBezTo>
                    <a:pt x="5316" y="4020"/>
                    <a:pt x="5317" y="4019"/>
                    <a:pt x="5318" y="4019"/>
                  </a:cubicBezTo>
                  <a:cubicBezTo>
                    <a:pt x="5324" y="4014"/>
                    <a:pt x="5330" y="4008"/>
                    <a:pt x="5335" y="4002"/>
                  </a:cubicBezTo>
                  <a:cubicBezTo>
                    <a:pt x="5336" y="4001"/>
                    <a:pt x="5336" y="4001"/>
                    <a:pt x="5337" y="4000"/>
                  </a:cubicBezTo>
                  <a:cubicBezTo>
                    <a:pt x="5338" y="3999"/>
                    <a:pt x="5338" y="3999"/>
                    <a:pt x="5338" y="3998"/>
                  </a:cubicBezTo>
                  <a:cubicBezTo>
                    <a:pt x="5342" y="3993"/>
                    <a:pt x="5346" y="3988"/>
                    <a:pt x="5349" y="3982"/>
                  </a:cubicBezTo>
                  <a:cubicBezTo>
                    <a:pt x="5349" y="3981"/>
                    <a:pt x="5350" y="3980"/>
                    <a:pt x="5350" y="3979"/>
                  </a:cubicBezTo>
                  <a:cubicBezTo>
                    <a:pt x="5350" y="3979"/>
                    <a:pt x="5351" y="3979"/>
                    <a:pt x="5351" y="3978"/>
                  </a:cubicBezTo>
                  <a:lnTo>
                    <a:pt x="5540" y="3594"/>
                  </a:lnTo>
                  <a:lnTo>
                    <a:pt x="5540" y="4755"/>
                  </a:lnTo>
                  <a:lnTo>
                    <a:pt x="4992" y="4755"/>
                  </a:lnTo>
                  <a:lnTo>
                    <a:pt x="4992" y="3877"/>
                  </a:lnTo>
                  <a:lnTo>
                    <a:pt x="5170" y="4019"/>
                  </a:lnTo>
                  <a:close/>
                  <a:moveTo>
                    <a:pt x="4992" y="1538"/>
                  </a:moveTo>
                  <a:cubicBezTo>
                    <a:pt x="4992" y="1531"/>
                    <a:pt x="4998" y="1525"/>
                    <a:pt x="5005" y="1525"/>
                  </a:cubicBezTo>
                  <a:lnTo>
                    <a:pt x="5526" y="1525"/>
                  </a:lnTo>
                  <a:cubicBezTo>
                    <a:pt x="5534" y="1525"/>
                    <a:pt x="5540" y="1531"/>
                    <a:pt x="5540" y="1538"/>
                  </a:cubicBezTo>
                  <a:lnTo>
                    <a:pt x="5540" y="3057"/>
                  </a:lnTo>
                  <a:lnTo>
                    <a:pt x="5203" y="3741"/>
                  </a:lnTo>
                  <a:lnTo>
                    <a:pt x="4992" y="3573"/>
                  </a:lnTo>
                  <a:lnTo>
                    <a:pt x="4992" y="1538"/>
                  </a:lnTo>
                  <a:close/>
                  <a:moveTo>
                    <a:pt x="4754" y="3687"/>
                  </a:moveTo>
                  <a:lnTo>
                    <a:pt x="4754" y="4755"/>
                  </a:lnTo>
                  <a:lnTo>
                    <a:pt x="4338" y="4755"/>
                  </a:lnTo>
                  <a:lnTo>
                    <a:pt x="4338" y="3356"/>
                  </a:lnTo>
                  <a:lnTo>
                    <a:pt x="4754" y="3687"/>
                  </a:lnTo>
                  <a:close/>
                  <a:moveTo>
                    <a:pt x="3764" y="2898"/>
                  </a:moveTo>
                  <a:lnTo>
                    <a:pt x="4100" y="3166"/>
                  </a:lnTo>
                  <a:lnTo>
                    <a:pt x="4100" y="4755"/>
                  </a:lnTo>
                  <a:lnTo>
                    <a:pt x="3552" y="4755"/>
                  </a:lnTo>
                  <a:lnTo>
                    <a:pt x="3552" y="3084"/>
                  </a:lnTo>
                  <a:lnTo>
                    <a:pt x="3764" y="2898"/>
                  </a:lnTo>
                  <a:close/>
                  <a:moveTo>
                    <a:pt x="3552" y="2213"/>
                  </a:moveTo>
                  <a:cubicBezTo>
                    <a:pt x="3552" y="2206"/>
                    <a:pt x="3558" y="2200"/>
                    <a:pt x="3566" y="2200"/>
                  </a:cubicBezTo>
                  <a:lnTo>
                    <a:pt x="4087" y="2200"/>
                  </a:lnTo>
                  <a:cubicBezTo>
                    <a:pt x="4094" y="2200"/>
                    <a:pt x="4100" y="2206"/>
                    <a:pt x="4100" y="2213"/>
                  </a:cubicBezTo>
                  <a:lnTo>
                    <a:pt x="4100" y="2863"/>
                  </a:lnTo>
                  <a:lnTo>
                    <a:pt x="3835" y="2651"/>
                  </a:lnTo>
                  <a:cubicBezTo>
                    <a:pt x="3834" y="2651"/>
                    <a:pt x="3834" y="2650"/>
                    <a:pt x="3834" y="2650"/>
                  </a:cubicBezTo>
                  <a:cubicBezTo>
                    <a:pt x="3830" y="2647"/>
                    <a:pt x="3825" y="2645"/>
                    <a:pt x="3821" y="2642"/>
                  </a:cubicBezTo>
                  <a:cubicBezTo>
                    <a:pt x="3819" y="2641"/>
                    <a:pt x="3816" y="2639"/>
                    <a:pt x="3814" y="2638"/>
                  </a:cubicBezTo>
                  <a:cubicBezTo>
                    <a:pt x="3810" y="2636"/>
                    <a:pt x="3805" y="2634"/>
                    <a:pt x="3801" y="2633"/>
                  </a:cubicBezTo>
                  <a:cubicBezTo>
                    <a:pt x="3798" y="2632"/>
                    <a:pt x="3795" y="2630"/>
                    <a:pt x="3792" y="2629"/>
                  </a:cubicBezTo>
                  <a:cubicBezTo>
                    <a:pt x="3788" y="2628"/>
                    <a:pt x="3784" y="2628"/>
                    <a:pt x="3780" y="2627"/>
                  </a:cubicBezTo>
                  <a:cubicBezTo>
                    <a:pt x="3776" y="2627"/>
                    <a:pt x="3773" y="2626"/>
                    <a:pt x="3769" y="2625"/>
                  </a:cubicBezTo>
                  <a:cubicBezTo>
                    <a:pt x="3765" y="2625"/>
                    <a:pt x="3761" y="2626"/>
                    <a:pt x="3757" y="2626"/>
                  </a:cubicBezTo>
                  <a:cubicBezTo>
                    <a:pt x="3754" y="2626"/>
                    <a:pt x="3750" y="2626"/>
                    <a:pt x="3747" y="2626"/>
                  </a:cubicBezTo>
                  <a:cubicBezTo>
                    <a:pt x="3743" y="2626"/>
                    <a:pt x="3738" y="2628"/>
                    <a:pt x="3734" y="2629"/>
                  </a:cubicBezTo>
                  <a:cubicBezTo>
                    <a:pt x="3731" y="2629"/>
                    <a:pt x="3728" y="2630"/>
                    <a:pt x="3724" y="2631"/>
                  </a:cubicBezTo>
                  <a:cubicBezTo>
                    <a:pt x="3721" y="2632"/>
                    <a:pt x="3718" y="2634"/>
                    <a:pt x="3714" y="2635"/>
                  </a:cubicBezTo>
                  <a:cubicBezTo>
                    <a:pt x="3710" y="2637"/>
                    <a:pt x="3707" y="2638"/>
                    <a:pt x="3703" y="2640"/>
                  </a:cubicBezTo>
                  <a:cubicBezTo>
                    <a:pt x="3700" y="2642"/>
                    <a:pt x="3698" y="2644"/>
                    <a:pt x="3695" y="2645"/>
                  </a:cubicBezTo>
                  <a:cubicBezTo>
                    <a:pt x="3691" y="2648"/>
                    <a:pt x="3687" y="2651"/>
                    <a:pt x="3684" y="2654"/>
                  </a:cubicBezTo>
                  <a:cubicBezTo>
                    <a:pt x="3683" y="2654"/>
                    <a:pt x="3683" y="2654"/>
                    <a:pt x="3682" y="2654"/>
                  </a:cubicBezTo>
                  <a:lnTo>
                    <a:pt x="3552" y="2768"/>
                  </a:lnTo>
                  <a:lnTo>
                    <a:pt x="3552" y="2213"/>
                  </a:lnTo>
                  <a:close/>
                  <a:moveTo>
                    <a:pt x="3315" y="3292"/>
                  </a:moveTo>
                  <a:lnTo>
                    <a:pt x="3315" y="4755"/>
                  </a:lnTo>
                  <a:lnTo>
                    <a:pt x="2898" y="4755"/>
                  </a:lnTo>
                  <a:lnTo>
                    <a:pt x="2898" y="3656"/>
                  </a:lnTo>
                  <a:lnTo>
                    <a:pt x="3315" y="3292"/>
                  </a:lnTo>
                  <a:close/>
                  <a:moveTo>
                    <a:pt x="2298" y="4118"/>
                  </a:moveTo>
                  <a:lnTo>
                    <a:pt x="2298" y="4118"/>
                  </a:lnTo>
                  <a:cubicBezTo>
                    <a:pt x="2303" y="4120"/>
                    <a:pt x="2308" y="4120"/>
                    <a:pt x="2313" y="4120"/>
                  </a:cubicBezTo>
                  <a:cubicBezTo>
                    <a:pt x="2316" y="4120"/>
                    <a:pt x="2319" y="4121"/>
                    <a:pt x="2322" y="4121"/>
                  </a:cubicBezTo>
                  <a:cubicBezTo>
                    <a:pt x="2329" y="4121"/>
                    <a:pt x="2336" y="4121"/>
                    <a:pt x="2343" y="4119"/>
                  </a:cubicBezTo>
                  <a:cubicBezTo>
                    <a:pt x="2344" y="4119"/>
                    <a:pt x="2345" y="4119"/>
                    <a:pt x="2346" y="4119"/>
                  </a:cubicBezTo>
                  <a:cubicBezTo>
                    <a:pt x="2352" y="4117"/>
                    <a:pt x="2357" y="4116"/>
                    <a:pt x="2363" y="4114"/>
                  </a:cubicBezTo>
                  <a:cubicBezTo>
                    <a:pt x="2365" y="4113"/>
                    <a:pt x="2367" y="4112"/>
                    <a:pt x="2370" y="4111"/>
                  </a:cubicBezTo>
                  <a:cubicBezTo>
                    <a:pt x="2374" y="4109"/>
                    <a:pt x="2378" y="4108"/>
                    <a:pt x="2381" y="4105"/>
                  </a:cubicBezTo>
                  <a:cubicBezTo>
                    <a:pt x="2384" y="4104"/>
                    <a:pt x="2386" y="4102"/>
                    <a:pt x="2388" y="4101"/>
                  </a:cubicBezTo>
                  <a:cubicBezTo>
                    <a:pt x="2392" y="4098"/>
                    <a:pt x="2395" y="4096"/>
                    <a:pt x="2399" y="4093"/>
                  </a:cubicBezTo>
                  <a:cubicBezTo>
                    <a:pt x="2399" y="4093"/>
                    <a:pt x="2400" y="4092"/>
                    <a:pt x="2401" y="4092"/>
                  </a:cubicBezTo>
                  <a:lnTo>
                    <a:pt x="2660" y="3863"/>
                  </a:lnTo>
                  <a:lnTo>
                    <a:pt x="2660" y="4755"/>
                  </a:lnTo>
                  <a:lnTo>
                    <a:pt x="2114" y="4755"/>
                  </a:lnTo>
                  <a:lnTo>
                    <a:pt x="2114" y="4079"/>
                  </a:lnTo>
                  <a:lnTo>
                    <a:pt x="2298" y="4118"/>
                  </a:lnTo>
                  <a:close/>
                  <a:moveTo>
                    <a:pt x="2113" y="2039"/>
                  </a:moveTo>
                  <a:cubicBezTo>
                    <a:pt x="2113" y="2031"/>
                    <a:pt x="2120" y="2025"/>
                    <a:pt x="2127" y="2025"/>
                  </a:cubicBezTo>
                  <a:lnTo>
                    <a:pt x="2647" y="2025"/>
                  </a:lnTo>
                  <a:cubicBezTo>
                    <a:pt x="2654" y="2025"/>
                    <a:pt x="2660" y="2031"/>
                    <a:pt x="2660" y="2039"/>
                  </a:cubicBezTo>
                  <a:lnTo>
                    <a:pt x="2660" y="3548"/>
                  </a:lnTo>
                  <a:lnTo>
                    <a:pt x="2289" y="3874"/>
                  </a:lnTo>
                  <a:lnTo>
                    <a:pt x="2113" y="3837"/>
                  </a:lnTo>
                  <a:lnTo>
                    <a:pt x="2113" y="2039"/>
                  </a:lnTo>
                  <a:close/>
                  <a:moveTo>
                    <a:pt x="1876" y="4029"/>
                  </a:moveTo>
                  <a:lnTo>
                    <a:pt x="1876" y="4755"/>
                  </a:lnTo>
                  <a:lnTo>
                    <a:pt x="1459" y="4755"/>
                  </a:lnTo>
                  <a:lnTo>
                    <a:pt x="1459" y="3940"/>
                  </a:lnTo>
                  <a:lnTo>
                    <a:pt x="1876" y="4029"/>
                  </a:lnTo>
                  <a:close/>
                  <a:moveTo>
                    <a:pt x="687" y="2768"/>
                  </a:moveTo>
                  <a:lnTo>
                    <a:pt x="1208" y="2768"/>
                  </a:lnTo>
                  <a:cubicBezTo>
                    <a:pt x="1216" y="2768"/>
                    <a:pt x="1222" y="2774"/>
                    <a:pt x="1222" y="2782"/>
                  </a:cubicBezTo>
                  <a:lnTo>
                    <a:pt x="1222" y="4755"/>
                  </a:lnTo>
                  <a:lnTo>
                    <a:pt x="674" y="4755"/>
                  </a:lnTo>
                  <a:lnTo>
                    <a:pt x="674" y="2782"/>
                  </a:lnTo>
                  <a:cubicBezTo>
                    <a:pt x="674" y="2774"/>
                    <a:pt x="680" y="2768"/>
                    <a:pt x="687" y="2768"/>
                  </a:cubicBezTo>
                  <a:close/>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3"/>
            <p:cNvSpPr>
              <a:spLocks noChangeArrowheads="1"/>
            </p:cNvSpPr>
            <p:nvPr/>
          </p:nvSpPr>
          <p:spPr bwMode="auto">
            <a:xfrm>
              <a:off x="2795" y="2469"/>
              <a:ext cx="80" cy="80"/>
            </a:xfrm>
            <a:custGeom>
              <a:avLst/>
              <a:gdLst>
                <a:gd name="T0" fmla="*/ 0 w 357"/>
                <a:gd name="T1" fmla="*/ 40 h 357"/>
                <a:gd name="T2" fmla="*/ 40 w 357"/>
                <a:gd name="T3" fmla="*/ 0 h 357"/>
                <a:gd name="T4" fmla="*/ 80 w 357"/>
                <a:gd name="T5" fmla="*/ 40 h 357"/>
                <a:gd name="T6" fmla="*/ 40 w 357"/>
                <a:gd name="T7" fmla="*/ 80 h 357"/>
                <a:gd name="T8" fmla="*/ 0 w 357"/>
                <a:gd name="T9" fmla="*/ 40 h 3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7" h="357">
                  <a:moveTo>
                    <a:pt x="0" y="178"/>
                  </a:moveTo>
                  <a:cubicBezTo>
                    <a:pt x="0" y="80"/>
                    <a:pt x="80" y="0"/>
                    <a:pt x="178" y="0"/>
                  </a:cubicBezTo>
                  <a:cubicBezTo>
                    <a:pt x="276" y="0"/>
                    <a:pt x="356" y="80"/>
                    <a:pt x="356" y="178"/>
                  </a:cubicBezTo>
                  <a:cubicBezTo>
                    <a:pt x="356" y="276"/>
                    <a:pt x="276" y="356"/>
                    <a:pt x="178" y="356"/>
                  </a:cubicBezTo>
                  <a:cubicBezTo>
                    <a:pt x="80" y="356"/>
                    <a:pt x="0" y="276"/>
                    <a:pt x="0" y="178"/>
                  </a:cubicBezTo>
                </a:path>
              </a:pathLst>
            </a:custGeom>
            <a:solidFill>
              <a:srgbClr val="E05A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4"/>
            <p:cNvSpPr>
              <a:spLocks noChangeArrowheads="1"/>
            </p:cNvSpPr>
            <p:nvPr/>
          </p:nvSpPr>
          <p:spPr bwMode="auto">
            <a:xfrm>
              <a:off x="4104" y="1842"/>
              <a:ext cx="80" cy="80"/>
            </a:xfrm>
            <a:custGeom>
              <a:avLst/>
              <a:gdLst>
                <a:gd name="T0" fmla="*/ 80 w 357"/>
                <a:gd name="T1" fmla="*/ 40 h 357"/>
                <a:gd name="T2" fmla="*/ 74 w 357"/>
                <a:gd name="T3" fmla="*/ 60 h 357"/>
                <a:gd name="T4" fmla="*/ 60 w 357"/>
                <a:gd name="T5" fmla="*/ 74 h 357"/>
                <a:gd name="T6" fmla="*/ 40 w 357"/>
                <a:gd name="T7" fmla="*/ 80 h 357"/>
                <a:gd name="T8" fmla="*/ 20 w 357"/>
                <a:gd name="T9" fmla="*/ 74 h 357"/>
                <a:gd name="T10" fmla="*/ 5 w 357"/>
                <a:gd name="T11" fmla="*/ 60 h 357"/>
                <a:gd name="T12" fmla="*/ 0 w 357"/>
                <a:gd name="T13" fmla="*/ 40 h 357"/>
                <a:gd name="T14" fmla="*/ 5 w 357"/>
                <a:gd name="T15" fmla="*/ 20 h 357"/>
                <a:gd name="T16" fmla="*/ 20 w 357"/>
                <a:gd name="T17" fmla="*/ 5 h 357"/>
                <a:gd name="T18" fmla="*/ 40 w 357"/>
                <a:gd name="T19" fmla="*/ 0 h 357"/>
                <a:gd name="T20" fmla="*/ 60 w 357"/>
                <a:gd name="T21" fmla="*/ 5 h 357"/>
                <a:gd name="T22" fmla="*/ 74 w 357"/>
                <a:gd name="T23" fmla="*/ 20 h 357"/>
                <a:gd name="T24" fmla="*/ 80 w 357"/>
                <a:gd name="T25" fmla="*/ 40 h 3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7" h="357">
                  <a:moveTo>
                    <a:pt x="356" y="178"/>
                  </a:moveTo>
                  <a:cubicBezTo>
                    <a:pt x="356" y="211"/>
                    <a:pt x="348" y="238"/>
                    <a:pt x="332" y="267"/>
                  </a:cubicBezTo>
                  <a:cubicBezTo>
                    <a:pt x="316" y="295"/>
                    <a:pt x="295" y="316"/>
                    <a:pt x="267" y="332"/>
                  </a:cubicBezTo>
                  <a:cubicBezTo>
                    <a:pt x="239" y="348"/>
                    <a:pt x="211" y="356"/>
                    <a:pt x="178" y="356"/>
                  </a:cubicBezTo>
                  <a:cubicBezTo>
                    <a:pt x="145" y="356"/>
                    <a:pt x="117" y="348"/>
                    <a:pt x="89" y="332"/>
                  </a:cubicBezTo>
                  <a:cubicBezTo>
                    <a:pt x="61" y="316"/>
                    <a:pt x="41" y="295"/>
                    <a:pt x="24" y="267"/>
                  </a:cubicBezTo>
                  <a:cubicBezTo>
                    <a:pt x="8" y="238"/>
                    <a:pt x="0" y="211"/>
                    <a:pt x="0" y="178"/>
                  </a:cubicBezTo>
                  <a:cubicBezTo>
                    <a:pt x="0" y="145"/>
                    <a:pt x="8" y="117"/>
                    <a:pt x="24" y="89"/>
                  </a:cubicBezTo>
                  <a:cubicBezTo>
                    <a:pt x="41" y="60"/>
                    <a:pt x="61" y="40"/>
                    <a:pt x="89" y="24"/>
                  </a:cubicBezTo>
                  <a:cubicBezTo>
                    <a:pt x="117" y="7"/>
                    <a:pt x="145" y="0"/>
                    <a:pt x="178" y="0"/>
                  </a:cubicBezTo>
                  <a:cubicBezTo>
                    <a:pt x="211" y="0"/>
                    <a:pt x="239" y="7"/>
                    <a:pt x="267" y="24"/>
                  </a:cubicBezTo>
                  <a:cubicBezTo>
                    <a:pt x="295" y="40"/>
                    <a:pt x="316" y="60"/>
                    <a:pt x="332" y="89"/>
                  </a:cubicBezTo>
                  <a:cubicBezTo>
                    <a:pt x="348" y="117"/>
                    <a:pt x="356" y="145"/>
                    <a:pt x="356" y="178"/>
                  </a:cubicBezTo>
                </a:path>
              </a:pathLst>
            </a:custGeom>
            <a:solidFill>
              <a:srgbClr val="E05A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3" name="Group 1"/>
          <p:cNvGrpSpPr>
            <a:grpSpLocks/>
          </p:cNvGrpSpPr>
          <p:nvPr userDrawn="1"/>
        </p:nvGrpSpPr>
        <p:grpSpPr bwMode="auto">
          <a:xfrm>
            <a:off x="7890484" y="6309291"/>
            <a:ext cx="863558" cy="211942"/>
            <a:chOff x="2067" y="2109"/>
            <a:chExt cx="2461" cy="604"/>
          </a:xfrm>
          <a:solidFill>
            <a:schemeClr val="bg1"/>
          </a:solidFill>
        </p:grpSpPr>
        <p:sp>
          <p:nvSpPr>
            <p:cNvPr id="14"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15"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24096856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rPr>
              <a:t>Vizient Presentation  │  Date  │  Confidential Information</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D42ABE-EA05-4842-819E-2C916F1CD485}" type="slidenum">
              <a:rPr lang="en-US" smtClean="0">
                <a:solidFill>
                  <a:prstClr val="white"/>
                </a:solidFill>
              </a:rPr>
              <a:pPr/>
              <a:t>‹#›</a:t>
            </a:fld>
            <a:endParaRPr lang="en-US" dirty="0">
              <a:solidFill>
                <a:prstClr val="white"/>
              </a:solidFill>
            </a:endParaRPr>
          </a:p>
        </p:txBody>
      </p:sp>
      <p:grpSp>
        <p:nvGrpSpPr>
          <p:cNvPr id="9" name="Group 1"/>
          <p:cNvGrpSpPr>
            <a:grpSpLocks/>
          </p:cNvGrpSpPr>
          <p:nvPr userDrawn="1"/>
        </p:nvGrpSpPr>
        <p:grpSpPr bwMode="auto">
          <a:xfrm>
            <a:off x="5519273" y="1958651"/>
            <a:ext cx="1977000" cy="3964757"/>
            <a:chOff x="2816" y="1720"/>
            <a:chExt cx="735" cy="1474"/>
          </a:xfrm>
        </p:grpSpPr>
        <p:sp>
          <p:nvSpPr>
            <p:cNvPr id="10" name="Freeform 2"/>
            <p:cNvSpPr>
              <a:spLocks noChangeArrowheads="1"/>
            </p:cNvSpPr>
            <p:nvPr/>
          </p:nvSpPr>
          <p:spPr bwMode="auto">
            <a:xfrm>
              <a:off x="2816" y="2268"/>
              <a:ext cx="92" cy="92"/>
            </a:xfrm>
            <a:custGeom>
              <a:avLst/>
              <a:gdLst>
                <a:gd name="T0" fmla="*/ 0 w 410"/>
                <a:gd name="T1" fmla="*/ 46 h 411"/>
                <a:gd name="T2" fmla="*/ 46 w 410"/>
                <a:gd name="T3" fmla="*/ 0 h 411"/>
                <a:gd name="T4" fmla="*/ 92 w 410"/>
                <a:gd name="T5" fmla="*/ 46 h 411"/>
                <a:gd name="T6" fmla="*/ 46 w 410"/>
                <a:gd name="T7" fmla="*/ 92 h 411"/>
                <a:gd name="T8" fmla="*/ 0 w 410"/>
                <a:gd name="T9" fmla="*/ 46 h 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0" h="411">
                  <a:moveTo>
                    <a:pt x="0" y="205"/>
                  </a:moveTo>
                  <a:cubicBezTo>
                    <a:pt x="0" y="92"/>
                    <a:pt x="92" y="0"/>
                    <a:pt x="205" y="0"/>
                  </a:cubicBezTo>
                  <a:cubicBezTo>
                    <a:pt x="318" y="0"/>
                    <a:pt x="409" y="92"/>
                    <a:pt x="409" y="205"/>
                  </a:cubicBezTo>
                  <a:cubicBezTo>
                    <a:pt x="409" y="318"/>
                    <a:pt x="318" y="410"/>
                    <a:pt x="205" y="410"/>
                  </a:cubicBezTo>
                  <a:cubicBezTo>
                    <a:pt x="92" y="410"/>
                    <a:pt x="0" y="318"/>
                    <a:pt x="0" y="205"/>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1" name="Freeform 3"/>
            <p:cNvSpPr>
              <a:spLocks noChangeArrowheads="1"/>
            </p:cNvSpPr>
            <p:nvPr/>
          </p:nvSpPr>
          <p:spPr bwMode="auto">
            <a:xfrm>
              <a:off x="3332" y="2663"/>
              <a:ext cx="92" cy="92"/>
            </a:xfrm>
            <a:custGeom>
              <a:avLst/>
              <a:gdLst>
                <a:gd name="T0" fmla="*/ 92 w 410"/>
                <a:gd name="T1" fmla="*/ 46 h 410"/>
                <a:gd name="T2" fmla="*/ 86 w 410"/>
                <a:gd name="T3" fmla="*/ 69 h 410"/>
                <a:gd name="T4" fmla="*/ 69 w 410"/>
                <a:gd name="T5" fmla="*/ 86 h 410"/>
                <a:gd name="T6" fmla="*/ 46 w 410"/>
                <a:gd name="T7" fmla="*/ 92 h 410"/>
                <a:gd name="T8" fmla="*/ 23 w 410"/>
                <a:gd name="T9" fmla="*/ 86 h 410"/>
                <a:gd name="T10" fmla="*/ 6 w 410"/>
                <a:gd name="T11" fmla="*/ 69 h 410"/>
                <a:gd name="T12" fmla="*/ 0 w 410"/>
                <a:gd name="T13" fmla="*/ 46 h 410"/>
                <a:gd name="T14" fmla="*/ 6 w 410"/>
                <a:gd name="T15" fmla="*/ 23 h 410"/>
                <a:gd name="T16" fmla="*/ 23 w 410"/>
                <a:gd name="T17" fmla="*/ 6 h 410"/>
                <a:gd name="T18" fmla="*/ 46 w 410"/>
                <a:gd name="T19" fmla="*/ 0 h 410"/>
                <a:gd name="T20" fmla="*/ 69 w 410"/>
                <a:gd name="T21" fmla="*/ 6 h 410"/>
                <a:gd name="T22" fmla="*/ 86 w 410"/>
                <a:gd name="T23" fmla="*/ 23 h 410"/>
                <a:gd name="T24" fmla="*/ 92 w 410"/>
                <a:gd name="T25" fmla="*/ 46 h 4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410">
                  <a:moveTo>
                    <a:pt x="409" y="204"/>
                  </a:moveTo>
                  <a:cubicBezTo>
                    <a:pt x="409" y="242"/>
                    <a:pt x="401" y="275"/>
                    <a:pt x="382" y="307"/>
                  </a:cubicBezTo>
                  <a:cubicBezTo>
                    <a:pt x="363" y="340"/>
                    <a:pt x="340" y="363"/>
                    <a:pt x="307" y="382"/>
                  </a:cubicBezTo>
                  <a:cubicBezTo>
                    <a:pt x="274" y="401"/>
                    <a:pt x="243" y="409"/>
                    <a:pt x="205" y="409"/>
                  </a:cubicBezTo>
                  <a:cubicBezTo>
                    <a:pt x="168" y="409"/>
                    <a:pt x="135" y="401"/>
                    <a:pt x="102" y="382"/>
                  </a:cubicBezTo>
                  <a:cubicBezTo>
                    <a:pt x="69" y="363"/>
                    <a:pt x="46" y="340"/>
                    <a:pt x="27" y="307"/>
                  </a:cubicBezTo>
                  <a:cubicBezTo>
                    <a:pt x="8" y="275"/>
                    <a:pt x="0" y="242"/>
                    <a:pt x="0" y="204"/>
                  </a:cubicBezTo>
                  <a:cubicBezTo>
                    <a:pt x="0" y="167"/>
                    <a:pt x="8" y="135"/>
                    <a:pt x="27" y="102"/>
                  </a:cubicBezTo>
                  <a:cubicBezTo>
                    <a:pt x="46" y="69"/>
                    <a:pt x="69" y="46"/>
                    <a:pt x="102" y="27"/>
                  </a:cubicBezTo>
                  <a:cubicBezTo>
                    <a:pt x="135" y="8"/>
                    <a:pt x="167" y="0"/>
                    <a:pt x="205" y="0"/>
                  </a:cubicBezTo>
                  <a:cubicBezTo>
                    <a:pt x="242" y="0"/>
                    <a:pt x="274" y="8"/>
                    <a:pt x="307" y="27"/>
                  </a:cubicBezTo>
                  <a:cubicBezTo>
                    <a:pt x="340" y="46"/>
                    <a:pt x="363" y="69"/>
                    <a:pt x="382" y="102"/>
                  </a:cubicBezTo>
                  <a:cubicBezTo>
                    <a:pt x="401" y="135"/>
                    <a:pt x="409" y="167"/>
                    <a:pt x="409" y="204"/>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2" name="Freeform 4"/>
            <p:cNvSpPr>
              <a:spLocks noChangeArrowheads="1"/>
            </p:cNvSpPr>
            <p:nvPr/>
          </p:nvSpPr>
          <p:spPr bwMode="auto">
            <a:xfrm>
              <a:off x="2822" y="1720"/>
              <a:ext cx="729" cy="1474"/>
            </a:xfrm>
            <a:custGeom>
              <a:avLst/>
              <a:gdLst>
                <a:gd name="T0" fmla="*/ 364 w 3219"/>
                <a:gd name="T1" fmla="*/ 0 h 6506"/>
                <a:gd name="T2" fmla="*/ 0 w 3219"/>
                <a:gd name="T3" fmla="*/ 365 h 6506"/>
                <a:gd name="T4" fmla="*/ 0 w 3219"/>
                <a:gd name="T5" fmla="*/ 479 h 6506"/>
                <a:gd name="T6" fmla="*/ 39 w 3219"/>
                <a:gd name="T7" fmla="*/ 518 h 6506"/>
                <a:gd name="T8" fmla="*/ 77 w 3219"/>
                <a:gd name="T9" fmla="*/ 479 h 6506"/>
                <a:gd name="T10" fmla="*/ 77 w 3219"/>
                <a:gd name="T11" fmla="*/ 365 h 6506"/>
                <a:gd name="T12" fmla="*/ 364 w 3219"/>
                <a:gd name="T13" fmla="*/ 77 h 6506"/>
                <a:gd name="T14" fmla="*/ 652 w 3219"/>
                <a:gd name="T15" fmla="*/ 365 h 6506"/>
                <a:gd name="T16" fmla="*/ 652 w 3219"/>
                <a:gd name="T17" fmla="*/ 1109 h 6506"/>
                <a:gd name="T18" fmla="*/ 364 w 3219"/>
                <a:gd name="T19" fmla="*/ 1397 h 6506"/>
                <a:gd name="T20" fmla="*/ 77 w 3219"/>
                <a:gd name="T21" fmla="*/ 1109 h 6506"/>
                <a:gd name="T22" fmla="*/ 77 w 3219"/>
                <a:gd name="T23" fmla="*/ 706 h 6506"/>
                <a:gd name="T24" fmla="*/ 39 w 3219"/>
                <a:gd name="T25" fmla="*/ 668 h 6506"/>
                <a:gd name="T26" fmla="*/ 0 w 3219"/>
                <a:gd name="T27" fmla="*/ 706 h 6506"/>
                <a:gd name="T28" fmla="*/ 0 w 3219"/>
                <a:gd name="T29" fmla="*/ 1109 h 6506"/>
                <a:gd name="T30" fmla="*/ 364 w 3219"/>
                <a:gd name="T31" fmla="*/ 1474 h 6506"/>
                <a:gd name="T32" fmla="*/ 729 w 3219"/>
                <a:gd name="T33" fmla="*/ 1109 h 6506"/>
                <a:gd name="T34" fmla="*/ 729 w 3219"/>
                <a:gd name="T35" fmla="*/ 365 h 6506"/>
                <a:gd name="T36" fmla="*/ 364 w 3219"/>
                <a:gd name="T37" fmla="*/ 0 h 65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19" h="6506">
                  <a:moveTo>
                    <a:pt x="1609" y="0"/>
                  </a:moveTo>
                  <a:cubicBezTo>
                    <a:pt x="722" y="0"/>
                    <a:pt x="0" y="722"/>
                    <a:pt x="0" y="1609"/>
                  </a:cubicBezTo>
                  <a:lnTo>
                    <a:pt x="0" y="2115"/>
                  </a:lnTo>
                  <a:cubicBezTo>
                    <a:pt x="0" y="2210"/>
                    <a:pt x="76" y="2286"/>
                    <a:pt x="171" y="2286"/>
                  </a:cubicBezTo>
                  <a:cubicBezTo>
                    <a:pt x="265" y="2286"/>
                    <a:pt x="341" y="2210"/>
                    <a:pt x="341" y="2115"/>
                  </a:cubicBezTo>
                  <a:lnTo>
                    <a:pt x="341" y="1609"/>
                  </a:lnTo>
                  <a:cubicBezTo>
                    <a:pt x="341" y="910"/>
                    <a:pt x="910" y="341"/>
                    <a:pt x="1609" y="341"/>
                  </a:cubicBezTo>
                  <a:cubicBezTo>
                    <a:pt x="2308" y="341"/>
                    <a:pt x="2877" y="910"/>
                    <a:pt x="2877" y="1609"/>
                  </a:cubicBezTo>
                  <a:lnTo>
                    <a:pt x="2877" y="4896"/>
                  </a:lnTo>
                  <a:cubicBezTo>
                    <a:pt x="2877" y="5595"/>
                    <a:pt x="2308" y="6164"/>
                    <a:pt x="1609" y="6164"/>
                  </a:cubicBezTo>
                  <a:cubicBezTo>
                    <a:pt x="910" y="6164"/>
                    <a:pt x="341" y="5595"/>
                    <a:pt x="341" y="4896"/>
                  </a:cubicBezTo>
                  <a:lnTo>
                    <a:pt x="341" y="3118"/>
                  </a:lnTo>
                  <a:cubicBezTo>
                    <a:pt x="341" y="3024"/>
                    <a:pt x="265" y="2947"/>
                    <a:pt x="171" y="2947"/>
                  </a:cubicBezTo>
                  <a:cubicBezTo>
                    <a:pt x="76" y="2947"/>
                    <a:pt x="0" y="3024"/>
                    <a:pt x="0" y="3118"/>
                  </a:cubicBezTo>
                  <a:lnTo>
                    <a:pt x="0" y="4896"/>
                  </a:lnTo>
                  <a:cubicBezTo>
                    <a:pt x="0" y="5783"/>
                    <a:pt x="722" y="6505"/>
                    <a:pt x="1609" y="6505"/>
                  </a:cubicBezTo>
                  <a:cubicBezTo>
                    <a:pt x="2496" y="6505"/>
                    <a:pt x="3218" y="5783"/>
                    <a:pt x="3218" y="4896"/>
                  </a:cubicBezTo>
                  <a:lnTo>
                    <a:pt x="3218" y="1609"/>
                  </a:lnTo>
                  <a:cubicBezTo>
                    <a:pt x="3218" y="722"/>
                    <a:pt x="2496" y="0"/>
                    <a:pt x="1609" y="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3" name="Freeform 5"/>
            <p:cNvSpPr>
              <a:spLocks noChangeArrowheads="1"/>
            </p:cNvSpPr>
            <p:nvPr/>
          </p:nvSpPr>
          <p:spPr bwMode="auto">
            <a:xfrm>
              <a:off x="3190" y="2688"/>
              <a:ext cx="92" cy="92"/>
            </a:xfrm>
            <a:custGeom>
              <a:avLst/>
              <a:gdLst>
                <a:gd name="T0" fmla="*/ 92 w 410"/>
                <a:gd name="T1" fmla="*/ 46 h 411"/>
                <a:gd name="T2" fmla="*/ 86 w 410"/>
                <a:gd name="T3" fmla="*/ 69 h 411"/>
                <a:gd name="T4" fmla="*/ 69 w 410"/>
                <a:gd name="T5" fmla="*/ 86 h 411"/>
                <a:gd name="T6" fmla="*/ 46 w 410"/>
                <a:gd name="T7" fmla="*/ 92 h 411"/>
                <a:gd name="T8" fmla="*/ 23 w 410"/>
                <a:gd name="T9" fmla="*/ 86 h 411"/>
                <a:gd name="T10" fmla="*/ 6 w 410"/>
                <a:gd name="T11" fmla="*/ 69 h 411"/>
                <a:gd name="T12" fmla="*/ 0 w 410"/>
                <a:gd name="T13" fmla="*/ 46 h 411"/>
                <a:gd name="T14" fmla="*/ 6 w 410"/>
                <a:gd name="T15" fmla="*/ 23 h 411"/>
                <a:gd name="T16" fmla="*/ 23 w 410"/>
                <a:gd name="T17" fmla="*/ 6 h 411"/>
                <a:gd name="T18" fmla="*/ 46 w 410"/>
                <a:gd name="T19" fmla="*/ 0 h 411"/>
                <a:gd name="T20" fmla="*/ 69 w 410"/>
                <a:gd name="T21" fmla="*/ 6 h 411"/>
                <a:gd name="T22" fmla="*/ 86 w 410"/>
                <a:gd name="T23" fmla="*/ 23 h 411"/>
                <a:gd name="T24" fmla="*/ 92 w 410"/>
                <a:gd name="T25" fmla="*/ 46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411">
                  <a:moveTo>
                    <a:pt x="409" y="205"/>
                  </a:moveTo>
                  <a:cubicBezTo>
                    <a:pt x="409" y="243"/>
                    <a:pt x="401" y="276"/>
                    <a:pt x="382" y="308"/>
                  </a:cubicBezTo>
                  <a:cubicBezTo>
                    <a:pt x="363" y="341"/>
                    <a:pt x="340" y="364"/>
                    <a:pt x="307" y="382"/>
                  </a:cubicBezTo>
                  <a:cubicBezTo>
                    <a:pt x="274" y="401"/>
                    <a:pt x="243" y="410"/>
                    <a:pt x="205" y="410"/>
                  </a:cubicBezTo>
                  <a:cubicBezTo>
                    <a:pt x="168" y="410"/>
                    <a:pt x="135" y="401"/>
                    <a:pt x="102" y="382"/>
                  </a:cubicBezTo>
                  <a:cubicBezTo>
                    <a:pt x="70" y="364"/>
                    <a:pt x="46" y="341"/>
                    <a:pt x="27" y="308"/>
                  </a:cubicBezTo>
                  <a:cubicBezTo>
                    <a:pt x="8" y="276"/>
                    <a:pt x="0" y="243"/>
                    <a:pt x="0" y="205"/>
                  </a:cubicBezTo>
                  <a:cubicBezTo>
                    <a:pt x="0" y="167"/>
                    <a:pt x="8" y="136"/>
                    <a:pt x="27" y="103"/>
                  </a:cubicBezTo>
                  <a:cubicBezTo>
                    <a:pt x="46" y="71"/>
                    <a:pt x="70" y="47"/>
                    <a:pt x="102" y="28"/>
                  </a:cubicBezTo>
                  <a:cubicBezTo>
                    <a:pt x="135" y="9"/>
                    <a:pt x="167" y="0"/>
                    <a:pt x="205" y="0"/>
                  </a:cubicBezTo>
                  <a:cubicBezTo>
                    <a:pt x="242" y="0"/>
                    <a:pt x="274" y="9"/>
                    <a:pt x="307" y="28"/>
                  </a:cubicBezTo>
                  <a:cubicBezTo>
                    <a:pt x="340" y="47"/>
                    <a:pt x="363" y="71"/>
                    <a:pt x="382" y="103"/>
                  </a:cubicBezTo>
                  <a:cubicBezTo>
                    <a:pt x="401" y="136"/>
                    <a:pt x="409" y="167"/>
                    <a:pt x="409"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4" name="Freeform 6"/>
            <p:cNvSpPr>
              <a:spLocks noChangeArrowheads="1"/>
            </p:cNvSpPr>
            <p:nvPr/>
          </p:nvSpPr>
          <p:spPr bwMode="auto">
            <a:xfrm>
              <a:off x="3120" y="2817"/>
              <a:ext cx="92" cy="92"/>
            </a:xfrm>
            <a:custGeom>
              <a:avLst/>
              <a:gdLst>
                <a:gd name="T0" fmla="*/ 46 w 409"/>
                <a:gd name="T1" fmla="*/ 92 h 411"/>
                <a:gd name="T2" fmla="*/ 92 w 409"/>
                <a:gd name="T3" fmla="*/ 46 h 411"/>
                <a:gd name="T4" fmla="*/ 46 w 409"/>
                <a:gd name="T5" fmla="*/ 0 h 411"/>
                <a:gd name="T6" fmla="*/ 0 w 409"/>
                <a:gd name="T7" fmla="*/ 46 h 411"/>
                <a:gd name="T8" fmla="*/ 46 w 409"/>
                <a:gd name="T9" fmla="*/ 92 h 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 h="411">
                  <a:moveTo>
                    <a:pt x="204" y="410"/>
                  </a:moveTo>
                  <a:cubicBezTo>
                    <a:pt x="317" y="410"/>
                    <a:pt x="408" y="318"/>
                    <a:pt x="408" y="205"/>
                  </a:cubicBezTo>
                  <a:cubicBezTo>
                    <a:pt x="408" y="92"/>
                    <a:pt x="317" y="0"/>
                    <a:pt x="204" y="0"/>
                  </a:cubicBezTo>
                  <a:cubicBezTo>
                    <a:pt x="91" y="0"/>
                    <a:pt x="0" y="92"/>
                    <a:pt x="0" y="205"/>
                  </a:cubicBezTo>
                  <a:cubicBezTo>
                    <a:pt x="0" y="318"/>
                    <a:pt x="91" y="410"/>
                    <a:pt x="204" y="410"/>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5" name="Freeform 7"/>
            <p:cNvSpPr>
              <a:spLocks noChangeArrowheads="1"/>
            </p:cNvSpPr>
            <p:nvPr/>
          </p:nvSpPr>
          <p:spPr bwMode="auto">
            <a:xfrm>
              <a:off x="3092" y="2581"/>
              <a:ext cx="92" cy="92"/>
            </a:xfrm>
            <a:custGeom>
              <a:avLst/>
              <a:gdLst>
                <a:gd name="T0" fmla="*/ 92 w 411"/>
                <a:gd name="T1" fmla="*/ 46 h 411"/>
                <a:gd name="T2" fmla="*/ 86 w 411"/>
                <a:gd name="T3" fmla="*/ 69 h 411"/>
                <a:gd name="T4" fmla="*/ 69 w 411"/>
                <a:gd name="T5" fmla="*/ 86 h 411"/>
                <a:gd name="T6" fmla="*/ 46 w 411"/>
                <a:gd name="T7" fmla="*/ 92 h 411"/>
                <a:gd name="T8" fmla="*/ 23 w 411"/>
                <a:gd name="T9" fmla="*/ 86 h 411"/>
                <a:gd name="T10" fmla="*/ 6 w 411"/>
                <a:gd name="T11" fmla="*/ 69 h 411"/>
                <a:gd name="T12" fmla="*/ 0 w 411"/>
                <a:gd name="T13" fmla="*/ 46 h 411"/>
                <a:gd name="T14" fmla="*/ 6 w 411"/>
                <a:gd name="T15" fmla="*/ 23 h 411"/>
                <a:gd name="T16" fmla="*/ 23 w 411"/>
                <a:gd name="T17" fmla="*/ 6 h 411"/>
                <a:gd name="T18" fmla="*/ 46 w 411"/>
                <a:gd name="T19" fmla="*/ 0 h 411"/>
                <a:gd name="T20" fmla="*/ 69 w 411"/>
                <a:gd name="T21" fmla="*/ 6 h 411"/>
                <a:gd name="T22" fmla="*/ 86 w 411"/>
                <a:gd name="T23" fmla="*/ 23 h 411"/>
                <a:gd name="T24" fmla="*/ 92 w 411"/>
                <a:gd name="T25" fmla="*/ 46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1" h="411">
                  <a:moveTo>
                    <a:pt x="410" y="205"/>
                  </a:moveTo>
                  <a:cubicBezTo>
                    <a:pt x="410" y="243"/>
                    <a:pt x="401" y="275"/>
                    <a:pt x="382" y="307"/>
                  </a:cubicBezTo>
                  <a:cubicBezTo>
                    <a:pt x="363" y="340"/>
                    <a:pt x="339" y="364"/>
                    <a:pt x="307" y="382"/>
                  </a:cubicBezTo>
                  <a:cubicBezTo>
                    <a:pt x="274" y="401"/>
                    <a:pt x="243" y="410"/>
                    <a:pt x="205" y="410"/>
                  </a:cubicBezTo>
                  <a:cubicBezTo>
                    <a:pt x="167" y="410"/>
                    <a:pt x="135" y="401"/>
                    <a:pt x="103" y="382"/>
                  </a:cubicBezTo>
                  <a:cubicBezTo>
                    <a:pt x="70" y="364"/>
                    <a:pt x="46" y="340"/>
                    <a:pt x="28" y="307"/>
                  </a:cubicBezTo>
                  <a:cubicBezTo>
                    <a:pt x="9" y="275"/>
                    <a:pt x="0" y="243"/>
                    <a:pt x="0" y="205"/>
                  </a:cubicBezTo>
                  <a:cubicBezTo>
                    <a:pt x="0" y="167"/>
                    <a:pt x="9" y="136"/>
                    <a:pt x="28" y="103"/>
                  </a:cubicBezTo>
                  <a:cubicBezTo>
                    <a:pt x="46" y="71"/>
                    <a:pt x="70" y="47"/>
                    <a:pt x="103" y="28"/>
                  </a:cubicBezTo>
                  <a:cubicBezTo>
                    <a:pt x="135" y="9"/>
                    <a:pt x="167" y="0"/>
                    <a:pt x="205" y="0"/>
                  </a:cubicBezTo>
                  <a:cubicBezTo>
                    <a:pt x="243" y="0"/>
                    <a:pt x="274" y="9"/>
                    <a:pt x="307" y="28"/>
                  </a:cubicBezTo>
                  <a:cubicBezTo>
                    <a:pt x="339" y="47"/>
                    <a:pt x="363" y="71"/>
                    <a:pt x="382" y="103"/>
                  </a:cubicBezTo>
                  <a:cubicBezTo>
                    <a:pt x="401" y="136"/>
                    <a:pt x="410" y="167"/>
                    <a:pt x="41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6" name="Freeform 8"/>
            <p:cNvSpPr>
              <a:spLocks noChangeArrowheads="1"/>
            </p:cNvSpPr>
            <p:nvPr/>
          </p:nvSpPr>
          <p:spPr bwMode="auto">
            <a:xfrm>
              <a:off x="2958" y="1855"/>
              <a:ext cx="458" cy="1204"/>
            </a:xfrm>
            <a:custGeom>
              <a:avLst/>
              <a:gdLst>
                <a:gd name="T0" fmla="*/ 419 w 2025"/>
                <a:gd name="T1" fmla="*/ 765 h 5312"/>
                <a:gd name="T2" fmla="*/ 458 w 2025"/>
                <a:gd name="T3" fmla="*/ 726 h 5312"/>
                <a:gd name="T4" fmla="*/ 458 w 2025"/>
                <a:gd name="T5" fmla="*/ 602 h 5312"/>
                <a:gd name="T6" fmla="*/ 458 w 2025"/>
                <a:gd name="T7" fmla="*/ 547 h 5312"/>
                <a:gd name="T8" fmla="*/ 458 w 2025"/>
                <a:gd name="T9" fmla="*/ 229 h 5312"/>
                <a:gd name="T10" fmla="*/ 229 w 2025"/>
                <a:gd name="T11" fmla="*/ 0 h 5312"/>
                <a:gd name="T12" fmla="*/ 0 w 2025"/>
                <a:gd name="T13" fmla="*/ 229 h 5312"/>
                <a:gd name="T14" fmla="*/ 0 w 2025"/>
                <a:gd name="T15" fmla="*/ 602 h 5312"/>
                <a:gd name="T16" fmla="*/ 0 w 2025"/>
                <a:gd name="T17" fmla="*/ 974 h 5312"/>
                <a:gd name="T18" fmla="*/ 229 w 2025"/>
                <a:gd name="T19" fmla="*/ 1204 h 5312"/>
                <a:gd name="T20" fmla="*/ 458 w 2025"/>
                <a:gd name="T21" fmla="*/ 974 h 5312"/>
                <a:gd name="T22" fmla="*/ 419 w 2025"/>
                <a:gd name="T23" fmla="*/ 936 h 5312"/>
                <a:gd name="T24" fmla="*/ 380 w 2025"/>
                <a:gd name="T25" fmla="*/ 974 h 5312"/>
                <a:gd name="T26" fmla="*/ 229 w 2025"/>
                <a:gd name="T27" fmla="*/ 1126 h 5312"/>
                <a:gd name="T28" fmla="*/ 77 w 2025"/>
                <a:gd name="T29" fmla="*/ 974 h 5312"/>
                <a:gd name="T30" fmla="*/ 77 w 2025"/>
                <a:gd name="T31" fmla="*/ 641 h 5312"/>
                <a:gd name="T32" fmla="*/ 380 w 2025"/>
                <a:gd name="T33" fmla="*/ 641 h 5312"/>
                <a:gd name="T34" fmla="*/ 380 w 2025"/>
                <a:gd name="T35" fmla="*/ 726 h 5312"/>
                <a:gd name="T36" fmla="*/ 419 w 2025"/>
                <a:gd name="T37" fmla="*/ 765 h 5312"/>
                <a:gd name="T38" fmla="*/ 77 w 2025"/>
                <a:gd name="T39" fmla="*/ 564 h 5312"/>
                <a:gd name="T40" fmla="*/ 77 w 2025"/>
                <a:gd name="T41" fmla="*/ 229 h 5312"/>
                <a:gd name="T42" fmla="*/ 229 w 2025"/>
                <a:gd name="T43" fmla="*/ 77 h 5312"/>
                <a:gd name="T44" fmla="*/ 380 w 2025"/>
                <a:gd name="T45" fmla="*/ 229 h 5312"/>
                <a:gd name="T46" fmla="*/ 380 w 2025"/>
                <a:gd name="T47" fmla="*/ 547 h 5312"/>
                <a:gd name="T48" fmla="*/ 380 w 2025"/>
                <a:gd name="T49" fmla="*/ 564 h 5312"/>
                <a:gd name="T50" fmla="*/ 77 w 2025"/>
                <a:gd name="T51" fmla="*/ 564 h 53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25" h="5312">
                  <a:moveTo>
                    <a:pt x="1853" y="3373"/>
                  </a:moveTo>
                  <a:cubicBezTo>
                    <a:pt x="1947" y="3373"/>
                    <a:pt x="2024" y="3297"/>
                    <a:pt x="2024" y="3203"/>
                  </a:cubicBezTo>
                  <a:lnTo>
                    <a:pt x="2024" y="2658"/>
                  </a:lnTo>
                  <a:lnTo>
                    <a:pt x="2024" y="2414"/>
                  </a:lnTo>
                  <a:lnTo>
                    <a:pt x="2024" y="1012"/>
                  </a:lnTo>
                  <a:cubicBezTo>
                    <a:pt x="2024" y="454"/>
                    <a:pt x="1570" y="0"/>
                    <a:pt x="1012" y="0"/>
                  </a:cubicBezTo>
                  <a:cubicBezTo>
                    <a:pt x="454" y="0"/>
                    <a:pt x="0" y="454"/>
                    <a:pt x="0" y="1012"/>
                  </a:cubicBezTo>
                  <a:lnTo>
                    <a:pt x="0" y="2658"/>
                  </a:lnTo>
                  <a:lnTo>
                    <a:pt x="0" y="4298"/>
                  </a:lnTo>
                  <a:cubicBezTo>
                    <a:pt x="0" y="4857"/>
                    <a:pt x="454" y="5311"/>
                    <a:pt x="1012" y="5311"/>
                  </a:cubicBezTo>
                  <a:cubicBezTo>
                    <a:pt x="1570" y="5311"/>
                    <a:pt x="2024" y="4857"/>
                    <a:pt x="2024" y="4298"/>
                  </a:cubicBezTo>
                  <a:cubicBezTo>
                    <a:pt x="2024" y="4204"/>
                    <a:pt x="1947" y="4128"/>
                    <a:pt x="1853" y="4128"/>
                  </a:cubicBezTo>
                  <a:cubicBezTo>
                    <a:pt x="1759" y="4128"/>
                    <a:pt x="1682" y="4204"/>
                    <a:pt x="1682" y="4298"/>
                  </a:cubicBezTo>
                  <a:cubicBezTo>
                    <a:pt x="1682" y="4668"/>
                    <a:pt x="1382" y="4969"/>
                    <a:pt x="1012" y="4969"/>
                  </a:cubicBezTo>
                  <a:cubicBezTo>
                    <a:pt x="643" y="4969"/>
                    <a:pt x="342" y="4668"/>
                    <a:pt x="342" y="4298"/>
                  </a:cubicBezTo>
                  <a:lnTo>
                    <a:pt x="342" y="2829"/>
                  </a:lnTo>
                  <a:lnTo>
                    <a:pt x="1682" y="2829"/>
                  </a:lnTo>
                  <a:lnTo>
                    <a:pt x="1682" y="3203"/>
                  </a:lnTo>
                  <a:cubicBezTo>
                    <a:pt x="1682" y="3297"/>
                    <a:pt x="1759" y="3373"/>
                    <a:pt x="1853" y="3373"/>
                  </a:cubicBezTo>
                  <a:close/>
                  <a:moveTo>
                    <a:pt x="342" y="2489"/>
                  </a:moveTo>
                  <a:lnTo>
                    <a:pt x="342" y="1012"/>
                  </a:lnTo>
                  <a:cubicBezTo>
                    <a:pt x="342" y="642"/>
                    <a:pt x="643" y="341"/>
                    <a:pt x="1012" y="341"/>
                  </a:cubicBezTo>
                  <a:cubicBezTo>
                    <a:pt x="1382" y="341"/>
                    <a:pt x="1682" y="642"/>
                    <a:pt x="1682" y="1012"/>
                  </a:cubicBezTo>
                  <a:lnTo>
                    <a:pt x="1682" y="2414"/>
                  </a:lnTo>
                  <a:lnTo>
                    <a:pt x="1682" y="2489"/>
                  </a:lnTo>
                  <a:lnTo>
                    <a:pt x="342" y="2489"/>
                  </a:lnTo>
                  <a:close/>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grpSp>
        <p:nvGrpSpPr>
          <p:cNvPr id="17" name="Group 1"/>
          <p:cNvGrpSpPr>
            <a:grpSpLocks/>
          </p:cNvGrpSpPr>
          <p:nvPr userDrawn="1"/>
        </p:nvGrpSpPr>
        <p:grpSpPr bwMode="auto">
          <a:xfrm>
            <a:off x="7890484" y="6309291"/>
            <a:ext cx="863558" cy="211942"/>
            <a:chOff x="2067" y="2109"/>
            <a:chExt cx="2461" cy="604"/>
          </a:xfrm>
          <a:solidFill>
            <a:schemeClr val="bg1"/>
          </a:solidFill>
        </p:grpSpPr>
        <p:sp>
          <p:nvSpPr>
            <p:cNvPr id="18"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19"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3997269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attern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bg2"/>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D42ABE-EA05-4842-819E-2C916F1CD485}" type="slidenum">
              <a:rPr lang="en-US" smtClean="0">
                <a:solidFill>
                  <a:srgbClr val="696969"/>
                </a:solidFill>
              </a:rPr>
              <a:pPr/>
              <a:t>‹#›</a:t>
            </a:fld>
            <a:endParaRPr lang="en-US" dirty="0">
              <a:solidFill>
                <a:srgbClr val="696969"/>
              </a:solidFill>
            </a:endParaRPr>
          </a:p>
        </p:txBody>
      </p:sp>
      <p:grpSp>
        <p:nvGrpSpPr>
          <p:cNvPr id="17" name="Group 1"/>
          <p:cNvGrpSpPr>
            <a:grpSpLocks/>
          </p:cNvGrpSpPr>
          <p:nvPr userDrawn="1"/>
        </p:nvGrpSpPr>
        <p:grpSpPr bwMode="auto">
          <a:xfrm>
            <a:off x="2662939" y="1456752"/>
            <a:ext cx="6476277" cy="5405730"/>
            <a:chOff x="2482" y="1091"/>
            <a:chExt cx="2444" cy="2040"/>
          </a:xfrm>
        </p:grpSpPr>
        <p:sp>
          <p:nvSpPr>
            <p:cNvPr id="18" name="Freeform 2"/>
            <p:cNvSpPr>
              <a:spLocks noChangeArrowheads="1"/>
            </p:cNvSpPr>
            <p:nvPr/>
          </p:nvSpPr>
          <p:spPr bwMode="auto">
            <a:xfrm>
              <a:off x="4521" y="1443"/>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3"/>
                    <a:pt x="92" y="0"/>
                    <a:pt x="206" y="0"/>
                  </a:cubicBezTo>
                  <a:cubicBezTo>
                    <a:pt x="319" y="0"/>
                    <a:pt x="412" y="93"/>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3"/>
            <p:cNvSpPr>
              <a:spLocks noChangeArrowheads="1"/>
            </p:cNvSpPr>
            <p:nvPr/>
          </p:nvSpPr>
          <p:spPr bwMode="auto">
            <a:xfrm>
              <a:off x="4113" y="1443"/>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3"/>
                    <a:pt x="92" y="0"/>
                    <a:pt x="206" y="0"/>
                  </a:cubicBezTo>
                  <a:cubicBezTo>
                    <a:pt x="319" y="0"/>
                    <a:pt x="412" y="93"/>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4"/>
            <p:cNvSpPr>
              <a:spLocks noChangeArrowheads="1"/>
            </p:cNvSpPr>
            <p:nvPr/>
          </p:nvSpPr>
          <p:spPr bwMode="auto">
            <a:xfrm>
              <a:off x="3705" y="1443"/>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3"/>
                    <a:pt x="92" y="0"/>
                    <a:pt x="206" y="0"/>
                  </a:cubicBezTo>
                  <a:cubicBezTo>
                    <a:pt x="319" y="0"/>
                    <a:pt x="412" y="93"/>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5"/>
            <p:cNvSpPr>
              <a:spLocks noChangeArrowheads="1"/>
            </p:cNvSpPr>
            <p:nvPr/>
          </p:nvSpPr>
          <p:spPr bwMode="auto">
            <a:xfrm>
              <a:off x="3297" y="1443"/>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3"/>
                    <a:pt x="93" y="0"/>
                    <a:pt x="206" y="0"/>
                  </a:cubicBezTo>
                  <a:cubicBezTo>
                    <a:pt x="320" y="0"/>
                    <a:pt x="412" y="93"/>
                    <a:pt x="412" y="206"/>
                  </a:cubicBezTo>
                  <a:cubicBezTo>
                    <a:pt x="412" y="320"/>
                    <a:pt x="320" y="412"/>
                    <a:pt x="206" y="412"/>
                  </a:cubicBezTo>
                  <a:cubicBezTo>
                    <a:pt x="93"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6"/>
            <p:cNvSpPr>
              <a:spLocks noChangeArrowheads="1"/>
            </p:cNvSpPr>
            <p:nvPr/>
          </p:nvSpPr>
          <p:spPr bwMode="auto">
            <a:xfrm>
              <a:off x="4725" y="1091"/>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3"/>
                    <a:pt x="92" y="0"/>
                    <a:pt x="206" y="0"/>
                  </a:cubicBezTo>
                  <a:cubicBezTo>
                    <a:pt x="320" y="0"/>
                    <a:pt x="412" y="93"/>
                    <a:pt x="412" y="206"/>
                  </a:cubicBezTo>
                  <a:cubicBezTo>
                    <a:pt x="412" y="320"/>
                    <a:pt x="320"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7"/>
            <p:cNvSpPr>
              <a:spLocks noChangeArrowheads="1"/>
            </p:cNvSpPr>
            <p:nvPr/>
          </p:nvSpPr>
          <p:spPr bwMode="auto">
            <a:xfrm>
              <a:off x="4785" y="1192"/>
              <a:ext cx="141" cy="234"/>
            </a:xfrm>
            <a:custGeom>
              <a:avLst/>
              <a:gdLst>
                <a:gd name="T0" fmla="*/ 141 w 626"/>
                <a:gd name="T1" fmla="*/ 232 h 1036"/>
                <a:gd name="T2" fmla="*/ 131 w 626"/>
                <a:gd name="T3" fmla="*/ 234 h 1036"/>
                <a:gd name="T4" fmla="*/ 98 w 626"/>
                <a:gd name="T5" fmla="*/ 214 h 1036"/>
                <a:gd name="T6" fmla="*/ 11 w 626"/>
                <a:gd name="T7" fmla="*/ 63 h 1036"/>
                <a:gd name="T8" fmla="*/ 25 w 626"/>
                <a:gd name="T9" fmla="*/ 11 h 1036"/>
                <a:gd name="T10" fmla="*/ 78 w 626"/>
                <a:gd name="T11" fmla="*/ 25 h 1036"/>
                <a:gd name="T12" fmla="*/ 141 w 626"/>
                <a:gd name="T13" fmla="*/ 134 h 1036"/>
                <a:gd name="T14" fmla="*/ 141 w 626"/>
                <a:gd name="T15" fmla="*/ 232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6" h="1036">
                  <a:moveTo>
                    <a:pt x="625" y="1029"/>
                  </a:moveTo>
                  <a:cubicBezTo>
                    <a:pt x="611" y="1033"/>
                    <a:pt x="596" y="1035"/>
                    <a:pt x="582" y="1035"/>
                  </a:cubicBezTo>
                  <a:cubicBezTo>
                    <a:pt x="523" y="1035"/>
                    <a:pt x="465" y="1004"/>
                    <a:pt x="433" y="949"/>
                  </a:cubicBezTo>
                  <a:lnTo>
                    <a:pt x="48" y="281"/>
                  </a:lnTo>
                  <a:cubicBezTo>
                    <a:pt x="0" y="199"/>
                    <a:pt x="29" y="94"/>
                    <a:pt x="111" y="47"/>
                  </a:cubicBezTo>
                  <a:cubicBezTo>
                    <a:pt x="193" y="0"/>
                    <a:pt x="297" y="28"/>
                    <a:pt x="345" y="110"/>
                  </a:cubicBezTo>
                  <a:lnTo>
                    <a:pt x="625" y="595"/>
                  </a:lnTo>
                  <a:lnTo>
                    <a:pt x="625" y="102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8"/>
            <p:cNvSpPr>
              <a:spLocks noChangeArrowheads="1"/>
            </p:cNvSpPr>
            <p:nvPr/>
          </p:nvSpPr>
          <p:spPr bwMode="auto">
            <a:xfrm>
              <a:off x="4581" y="1192"/>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3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5" y="1035"/>
                  </a:moveTo>
                  <a:cubicBezTo>
                    <a:pt x="166" y="1035"/>
                    <a:pt x="137" y="1027"/>
                    <a:pt x="110" y="1012"/>
                  </a:cubicBezTo>
                  <a:cubicBezTo>
                    <a:pt x="28" y="964"/>
                    <a:pt x="0" y="860"/>
                    <a:pt x="47" y="778"/>
                  </a:cubicBezTo>
                  <a:lnTo>
                    <a:pt x="432" y="110"/>
                  </a:lnTo>
                  <a:cubicBezTo>
                    <a:pt x="480" y="28"/>
                    <a:pt x="585" y="0"/>
                    <a:pt x="667" y="47"/>
                  </a:cubicBezTo>
                  <a:cubicBezTo>
                    <a:pt x="749" y="94"/>
                    <a:pt x="777" y="199"/>
                    <a:pt x="729" y="281"/>
                  </a:cubicBezTo>
                  <a:lnTo>
                    <a:pt x="344" y="949"/>
                  </a:lnTo>
                  <a:cubicBezTo>
                    <a:pt x="312" y="1004"/>
                    <a:pt x="255" y="1035"/>
                    <a:pt x="195"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9"/>
            <p:cNvSpPr>
              <a:spLocks noChangeArrowheads="1"/>
            </p:cNvSpPr>
            <p:nvPr/>
          </p:nvSpPr>
          <p:spPr bwMode="auto">
            <a:xfrm>
              <a:off x="4645" y="1451"/>
              <a:ext cx="252" cy="77"/>
            </a:xfrm>
            <a:custGeom>
              <a:avLst/>
              <a:gdLst>
                <a:gd name="T0" fmla="*/ 213 w 1115"/>
                <a:gd name="T1" fmla="*/ 77 h 344"/>
                <a:gd name="T2" fmla="*/ 39 w 1115"/>
                <a:gd name="T3" fmla="*/ 77 h 344"/>
                <a:gd name="T4" fmla="*/ 0 w 1115"/>
                <a:gd name="T5" fmla="*/ 38 h 344"/>
                <a:gd name="T6" fmla="*/ 39 w 1115"/>
                <a:gd name="T7" fmla="*/ 0 h 344"/>
                <a:gd name="T8" fmla="*/ 213 w 1115"/>
                <a:gd name="T9" fmla="*/ 0 h 344"/>
                <a:gd name="T10" fmla="*/ 252 w 1115"/>
                <a:gd name="T11" fmla="*/ 38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2" y="343"/>
                  </a:moveTo>
                  <a:lnTo>
                    <a:pt x="171" y="343"/>
                  </a:lnTo>
                  <a:cubicBezTo>
                    <a:pt x="77" y="343"/>
                    <a:pt x="0" y="265"/>
                    <a:pt x="0" y="171"/>
                  </a:cubicBezTo>
                  <a:cubicBezTo>
                    <a:pt x="0" y="76"/>
                    <a:pt x="77" y="0"/>
                    <a:pt x="171" y="0"/>
                  </a:cubicBezTo>
                  <a:lnTo>
                    <a:pt x="942" y="0"/>
                  </a:lnTo>
                  <a:cubicBezTo>
                    <a:pt x="1037" y="0"/>
                    <a:pt x="1114" y="76"/>
                    <a:pt x="1114" y="171"/>
                  </a:cubicBezTo>
                  <a:cubicBezTo>
                    <a:pt x="1114" y="265"/>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0"/>
            <p:cNvSpPr>
              <a:spLocks noChangeArrowheads="1"/>
            </p:cNvSpPr>
            <p:nvPr/>
          </p:nvSpPr>
          <p:spPr bwMode="auto">
            <a:xfrm>
              <a:off x="4581" y="1547"/>
              <a:ext cx="175" cy="234"/>
            </a:xfrm>
            <a:custGeom>
              <a:avLst/>
              <a:gdLst>
                <a:gd name="T0" fmla="*/ 131 w 778"/>
                <a:gd name="T1" fmla="*/ 234 h 1036"/>
                <a:gd name="T2" fmla="*/ 97 w 778"/>
                <a:gd name="T3" fmla="*/ 214 h 1036"/>
                <a:gd name="T4" fmla="*/ 11 w 778"/>
                <a:gd name="T5" fmla="*/ 63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4" y="1004"/>
                    <a:pt x="433" y="949"/>
                  </a:cubicBezTo>
                  <a:lnTo>
                    <a:pt x="47" y="281"/>
                  </a:lnTo>
                  <a:cubicBezTo>
                    <a:pt x="0" y="199"/>
                    <a:pt x="28" y="94"/>
                    <a:pt x="110" y="47"/>
                  </a:cubicBezTo>
                  <a:cubicBezTo>
                    <a:pt x="192" y="0"/>
                    <a:pt x="297" y="28"/>
                    <a:pt x="344" y="110"/>
                  </a:cubicBezTo>
                  <a:lnTo>
                    <a:pt x="730" y="777"/>
                  </a:lnTo>
                  <a:cubicBezTo>
                    <a:pt x="777" y="859"/>
                    <a:pt x="749" y="964"/>
                    <a:pt x="667"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11"/>
            <p:cNvSpPr>
              <a:spLocks noChangeArrowheads="1"/>
            </p:cNvSpPr>
            <p:nvPr/>
          </p:nvSpPr>
          <p:spPr bwMode="auto">
            <a:xfrm>
              <a:off x="4172" y="1547"/>
              <a:ext cx="175" cy="234"/>
            </a:xfrm>
            <a:custGeom>
              <a:avLst/>
              <a:gdLst>
                <a:gd name="T0" fmla="*/ 131 w 778"/>
                <a:gd name="T1" fmla="*/ 234 h 1036"/>
                <a:gd name="T2" fmla="*/ 97 w 778"/>
                <a:gd name="T3" fmla="*/ 214 h 1036"/>
                <a:gd name="T4" fmla="*/ 11 w 778"/>
                <a:gd name="T5" fmla="*/ 63 h 1036"/>
                <a:gd name="T6" fmla="*/ 25 w 778"/>
                <a:gd name="T7" fmla="*/ 11 h 1036"/>
                <a:gd name="T8" fmla="*/ 78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2" y="1035"/>
                  </a:moveTo>
                  <a:cubicBezTo>
                    <a:pt x="522" y="1035"/>
                    <a:pt x="465" y="1004"/>
                    <a:pt x="433" y="949"/>
                  </a:cubicBezTo>
                  <a:lnTo>
                    <a:pt x="48" y="281"/>
                  </a:lnTo>
                  <a:cubicBezTo>
                    <a:pt x="0" y="199"/>
                    <a:pt x="28" y="94"/>
                    <a:pt x="110" y="47"/>
                  </a:cubicBezTo>
                  <a:cubicBezTo>
                    <a:pt x="192" y="0"/>
                    <a:pt x="297" y="28"/>
                    <a:pt x="345" y="110"/>
                  </a:cubicBezTo>
                  <a:lnTo>
                    <a:pt x="730" y="777"/>
                  </a:lnTo>
                  <a:cubicBezTo>
                    <a:pt x="777" y="859"/>
                    <a:pt x="749" y="964"/>
                    <a:pt x="667" y="1012"/>
                  </a:cubicBezTo>
                  <a:cubicBezTo>
                    <a:pt x="640" y="1027"/>
                    <a:pt x="611" y="1035"/>
                    <a:pt x="582"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12"/>
            <p:cNvSpPr>
              <a:spLocks noChangeArrowheads="1"/>
            </p:cNvSpPr>
            <p:nvPr/>
          </p:nvSpPr>
          <p:spPr bwMode="auto">
            <a:xfrm>
              <a:off x="3968" y="1547"/>
              <a:ext cx="176" cy="234"/>
            </a:xfrm>
            <a:custGeom>
              <a:avLst/>
              <a:gdLst>
                <a:gd name="T0" fmla="*/ 44 w 779"/>
                <a:gd name="T1" fmla="*/ 234 h 1036"/>
                <a:gd name="T2" fmla="*/ 25 w 779"/>
                <a:gd name="T3" fmla="*/ 229 h 1036"/>
                <a:gd name="T4" fmla="*/ 11 w 779"/>
                <a:gd name="T5" fmla="*/ 176 h 1036"/>
                <a:gd name="T6" fmla="*/ 98 w 779"/>
                <a:gd name="T7" fmla="*/ 25 h 1036"/>
                <a:gd name="T8" fmla="*/ 151 w 779"/>
                <a:gd name="T9" fmla="*/ 11 h 1036"/>
                <a:gd name="T10" fmla="*/ 165 w 779"/>
                <a:gd name="T11" fmla="*/ 63 h 1036"/>
                <a:gd name="T12" fmla="*/ 78 w 779"/>
                <a:gd name="T13" fmla="*/ 214 h 1036"/>
                <a:gd name="T14" fmla="*/ 44 w 779"/>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9" h="1036">
                  <a:moveTo>
                    <a:pt x="196" y="1035"/>
                  </a:moveTo>
                  <a:cubicBezTo>
                    <a:pt x="167" y="1035"/>
                    <a:pt x="138" y="1027"/>
                    <a:pt x="111" y="1012"/>
                  </a:cubicBezTo>
                  <a:cubicBezTo>
                    <a:pt x="29" y="964"/>
                    <a:pt x="0" y="859"/>
                    <a:pt x="48" y="777"/>
                  </a:cubicBezTo>
                  <a:lnTo>
                    <a:pt x="433" y="110"/>
                  </a:lnTo>
                  <a:cubicBezTo>
                    <a:pt x="481" y="28"/>
                    <a:pt x="585" y="0"/>
                    <a:pt x="667" y="47"/>
                  </a:cubicBezTo>
                  <a:cubicBezTo>
                    <a:pt x="749" y="94"/>
                    <a:pt x="778" y="199"/>
                    <a:pt x="730" y="281"/>
                  </a:cubicBezTo>
                  <a:lnTo>
                    <a:pt x="345" y="949"/>
                  </a:lnTo>
                  <a:cubicBezTo>
                    <a:pt x="313"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13"/>
            <p:cNvSpPr>
              <a:spLocks noChangeArrowheads="1"/>
            </p:cNvSpPr>
            <p:nvPr/>
          </p:nvSpPr>
          <p:spPr bwMode="auto">
            <a:xfrm>
              <a:off x="3419" y="1451"/>
              <a:ext cx="252" cy="77"/>
            </a:xfrm>
            <a:custGeom>
              <a:avLst/>
              <a:gdLst>
                <a:gd name="T0" fmla="*/ 213 w 1115"/>
                <a:gd name="T1" fmla="*/ 77 h 344"/>
                <a:gd name="T2" fmla="*/ 39 w 1115"/>
                <a:gd name="T3" fmla="*/ 77 h 344"/>
                <a:gd name="T4" fmla="*/ 0 w 1115"/>
                <a:gd name="T5" fmla="*/ 38 h 344"/>
                <a:gd name="T6" fmla="*/ 39 w 1115"/>
                <a:gd name="T7" fmla="*/ 0 h 344"/>
                <a:gd name="T8" fmla="*/ 213 w 1115"/>
                <a:gd name="T9" fmla="*/ 0 h 344"/>
                <a:gd name="T10" fmla="*/ 252 w 1115"/>
                <a:gd name="T11" fmla="*/ 38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3" y="343"/>
                  </a:moveTo>
                  <a:lnTo>
                    <a:pt x="172" y="343"/>
                  </a:lnTo>
                  <a:cubicBezTo>
                    <a:pt x="77" y="343"/>
                    <a:pt x="0" y="265"/>
                    <a:pt x="0" y="171"/>
                  </a:cubicBezTo>
                  <a:cubicBezTo>
                    <a:pt x="0" y="76"/>
                    <a:pt x="77" y="0"/>
                    <a:pt x="172" y="0"/>
                  </a:cubicBezTo>
                  <a:lnTo>
                    <a:pt x="943" y="0"/>
                  </a:lnTo>
                  <a:cubicBezTo>
                    <a:pt x="1037" y="0"/>
                    <a:pt x="1114" y="76"/>
                    <a:pt x="1114" y="171"/>
                  </a:cubicBezTo>
                  <a:cubicBezTo>
                    <a:pt x="1114" y="265"/>
                    <a:pt x="1037" y="343"/>
                    <a:pt x="943"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14"/>
            <p:cNvSpPr>
              <a:spLocks noChangeArrowheads="1"/>
            </p:cNvSpPr>
            <p:nvPr/>
          </p:nvSpPr>
          <p:spPr bwMode="auto">
            <a:xfrm>
              <a:off x="3559" y="1547"/>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3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6" y="1035"/>
                  </a:moveTo>
                  <a:cubicBezTo>
                    <a:pt x="166" y="1035"/>
                    <a:pt x="137" y="1027"/>
                    <a:pt x="110" y="1012"/>
                  </a:cubicBezTo>
                  <a:cubicBezTo>
                    <a:pt x="28" y="964"/>
                    <a:pt x="0" y="859"/>
                    <a:pt x="47" y="777"/>
                  </a:cubicBezTo>
                  <a:lnTo>
                    <a:pt x="433" y="110"/>
                  </a:lnTo>
                  <a:cubicBezTo>
                    <a:pt x="480" y="28"/>
                    <a:pt x="585" y="0"/>
                    <a:pt x="667" y="47"/>
                  </a:cubicBezTo>
                  <a:cubicBezTo>
                    <a:pt x="749" y="94"/>
                    <a:pt x="777" y="199"/>
                    <a:pt x="730" y="281"/>
                  </a:cubicBezTo>
                  <a:lnTo>
                    <a:pt x="344" y="949"/>
                  </a:lnTo>
                  <a:cubicBezTo>
                    <a:pt x="312"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15"/>
            <p:cNvSpPr>
              <a:spLocks noChangeArrowheads="1"/>
            </p:cNvSpPr>
            <p:nvPr/>
          </p:nvSpPr>
          <p:spPr bwMode="auto">
            <a:xfrm>
              <a:off x="3355" y="1547"/>
              <a:ext cx="175" cy="234"/>
            </a:xfrm>
            <a:custGeom>
              <a:avLst/>
              <a:gdLst>
                <a:gd name="T0" fmla="*/ 131 w 778"/>
                <a:gd name="T1" fmla="*/ 234 h 1036"/>
                <a:gd name="T2" fmla="*/ 97 w 778"/>
                <a:gd name="T3" fmla="*/ 214 h 1036"/>
                <a:gd name="T4" fmla="*/ 11 w 778"/>
                <a:gd name="T5" fmla="*/ 63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2" y="1035"/>
                  </a:moveTo>
                  <a:cubicBezTo>
                    <a:pt x="522" y="1035"/>
                    <a:pt x="465" y="1004"/>
                    <a:pt x="433" y="949"/>
                  </a:cubicBezTo>
                  <a:lnTo>
                    <a:pt x="48" y="281"/>
                  </a:lnTo>
                  <a:cubicBezTo>
                    <a:pt x="0" y="199"/>
                    <a:pt x="28" y="94"/>
                    <a:pt x="110" y="47"/>
                  </a:cubicBezTo>
                  <a:cubicBezTo>
                    <a:pt x="192" y="0"/>
                    <a:pt x="297" y="28"/>
                    <a:pt x="344" y="110"/>
                  </a:cubicBezTo>
                  <a:lnTo>
                    <a:pt x="730" y="777"/>
                  </a:lnTo>
                  <a:cubicBezTo>
                    <a:pt x="777" y="859"/>
                    <a:pt x="749" y="964"/>
                    <a:pt x="667" y="1012"/>
                  </a:cubicBezTo>
                  <a:cubicBezTo>
                    <a:pt x="640" y="1027"/>
                    <a:pt x="611" y="1035"/>
                    <a:pt x="582"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2" name="Freeform 16"/>
            <p:cNvSpPr>
              <a:spLocks noChangeArrowheads="1"/>
            </p:cNvSpPr>
            <p:nvPr/>
          </p:nvSpPr>
          <p:spPr bwMode="auto">
            <a:xfrm>
              <a:off x="4521" y="2151"/>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2" y="0"/>
                    <a:pt x="206" y="0"/>
                  </a:cubicBezTo>
                  <a:cubicBezTo>
                    <a:pt x="319" y="0"/>
                    <a:pt x="412" y="92"/>
                    <a:pt x="412" y="205"/>
                  </a:cubicBezTo>
                  <a:cubicBezTo>
                    <a:pt x="412" y="319"/>
                    <a:pt x="319" y="411"/>
                    <a:pt x="206" y="411"/>
                  </a:cubicBezTo>
                  <a:cubicBezTo>
                    <a:pt x="92" y="411"/>
                    <a:pt x="0" y="319"/>
                    <a:pt x="0" y="2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3" name="Freeform 17"/>
            <p:cNvSpPr>
              <a:spLocks noChangeArrowheads="1"/>
            </p:cNvSpPr>
            <p:nvPr/>
          </p:nvSpPr>
          <p:spPr bwMode="auto">
            <a:xfrm>
              <a:off x="4113" y="2151"/>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2" y="0"/>
                    <a:pt x="206" y="0"/>
                  </a:cubicBezTo>
                  <a:cubicBezTo>
                    <a:pt x="319" y="0"/>
                    <a:pt x="412" y="92"/>
                    <a:pt x="412" y="205"/>
                  </a:cubicBezTo>
                  <a:cubicBezTo>
                    <a:pt x="412" y="319"/>
                    <a:pt x="319" y="411"/>
                    <a:pt x="206" y="411"/>
                  </a:cubicBezTo>
                  <a:cubicBezTo>
                    <a:pt x="92" y="411"/>
                    <a:pt x="0" y="319"/>
                    <a:pt x="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4" name="Freeform 18"/>
            <p:cNvSpPr>
              <a:spLocks noChangeArrowheads="1"/>
            </p:cNvSpPr>
            <p:nvPr/>
          </p:nvSpPr>
          <p:spPr bwMode="auto">
            <a:xfrm>
              <a:off x="3705" y="2151"/>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2" y="0"/>
                    <a:pt x="206" y="0"/>
                  </a:cubicBezTo>
                  <a:cubicBezTo>
                    <a:pt x="319" y="0"/>
                    <a:pt x="412" y="92"/>
                    <a:pt x="412" y="205"/>
                  </a:cubicBezTo>
                  <a:cubicBezTo>
                    <a:pt x="412" y="319"/>
                    <a:pt x="319" y="411"/>
                    <a:pt x="206" y="411"/>
                  </a:cubicBezTo>
                  <a:cubicBezTo>
                    <a:pt x="92" y="411"/>
                    <a:pt x="0" y="319"/>
                    <a:pt x="0" y="205"/>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5" name="Freeform 19"/>
            <p:cNvSpPr>
              <a:spLocks noChangeArrowheads="1"/>
            </p:cNvSpPr>
            <p:nvPr/>
          </p:nvSpPr>
          <p:spPr bwMode="auto">
            <a:xfrm>
              <a:off x="3297" y="2151"/>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3" y="0"/>
                    <a:pt x="206" y="0"/>
                  </a:cubicBezTo>
                  <a:cubicBezTo>
                    <a:pt x="320" y="0"/>
                    <a:pt x="412" y="92"/>
                    <a:pt x="412" y="205"/>
                  </a:cubicBezTo>
                  <a:cubicBezTo>
                    <a:pt x="412" y="319"/>
                    <a:pt x="320" y="411"/>
                    <a:pt x="206" y="411"/>
                  </a:cubicBezTo>
                  <a:cubicBezTo>
                    <a:pt x="93" y="411"/>
                    <a:pt x="0" y="319"/>
                    <a:pt x="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6" name="Freeform 20"/>
            <p:cNvSpPr>
              <a:spLocks noChangeArrowheads="1"/>
            </p:cNvSpPr>
            <p:nvPr/>
          </p:nvSpPr>
          <p:spPr bwMode="auto">
            <a:xfrm>
              <a:off x="2890" y="2151"/>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2" y="0"/>
                    <a:pt x="206" y="0"/>
                  </a:cubicBezTo>
                  <a:cubicBezTo>
                    <a:pt x="319" y="0"/>
                    <a:pt x="412" y="92"/>
                    <a:pt x="412" y="205"/>
                  </a:cubicBezTo>
                  <a:cubicBezTo>
                    <a:pt x="412" y="319"/>
                    <a:pt x="319" y="411"/>
                    <a:pt x="206" y="411"/>
                  </a:cubicBezTo>
                  <a:cubicBezTo>
                    <a:pt x="92" y="411"/>
                    <a:pt x="0" y="319"/>
                    <a:pt x="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7" name="Freeform 21"/>
            <p:cNvSpPr>
              <a:spLocks noChangeArrowheads="1"/>
            </p:cNvSpPr>
            <p:nvPr/>
          </p:nvSpPr>
          <p:spPr bwMode="auto">
            <a:xfrm>
              <a:off x="2482" y="2151"/>
              <a:ext cx="92" cy="92"/>
            </a:xfrm>
            <a:custGeom>
              <a:avLst/>
              <a:gdLst>
                <a:gd name="T0" fmla="*/ 0 w 412"/>
                <a:gd name="T1" fmla="*/ 46 h 412"/>
                <a:gd name="T2" fmla="*/ 46 w 412"/>
                <a:gd name="T3" fmla="*/ 0 h 412"/>
                <a:gd name="T4" fmla="*/ 92 w 412"/>
                <a:gd name="T5" fmla="*/ 46 h 412"/>
                <a:gd name="T6" fmla="*/ 46 w 412"/>
                <a:gd name="T7" fmla="*/ 92 h 412"/>
                <a:gd name="T8" fmla="*/ 0 w 412"/>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412">
                  <a:moveTo>
                    <a:pt x="0" y="205"/>
                  </a:moveTo>
                  <a:cubicBezTo>
                    <a:pt x="0" y="92"/>
                    <a:pt x="92" y="0"/>
                    <a:pt x="206" y="0"/>
                  </a:cubicBezTo>
                  <a:cubicBezTo>
                    <a:pt x="319" y="0"/>
                    <a:pt x="411" y="92"/>
                    <a:pt x="411" y="205"/>
                  </a:cubicBezTo>
                  <a:cubicBezTo>
                    <a:pt x="411" y="319"/>
                    <a:pt x="319" y="411"/>
                    <a:pt x="206" y="411"/>
                  </a:cubicBezTo>
                  <a:cubicBezTo>
                    <a:pt x="92" y="411"/>
                    <a:pt x="0" y="319"/>
                    <a:pt x="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8" name="Freeform 22"/>
            <p:cNvSpPr>
              <a:spLocks noChangeArrowheads="1"/>
            </p:cNvSpPr>
            <p:nvPr/>
          </p:nvSpPr>
          <p:spPr bwMode="auto">
            <a:xfrm>
              <a:off x="4725" y="1799"/>
              <a:ext cx="93" cy="92"/>
            </a:xfrm>
            <a:custGeom>
              <a:avLst/>
              <a:gdLst>
                <a:gd name="T0" fmla="*/ 0 w 413"/>
                <a:gd name="T1" fmla="*/ 46 h 412"/>
                <a:gd name="T2" fmla="*/ 46 w 413"/>
                <a:gd name="T3" fmla="*/ 0 h 412"/>
                <a:gd name="T4" fmla="*/ 93 w 413"/>
                <a:gd name="T5" fmla="*/ 46 h 412"/>
                <a:gd name="T6" fmla="*/ 46 w 413"/>
                <a:gd name="T7" fmla="*/ 92 h 412"/>
                <a:gd name="T8" fmla="*/ 0 w 413"/>
                <a:gd name="T9" fmla="*/ 4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2">
                  <a:moveTo>
                    <a:pt x="0" y="205"/>
                  </a:moveTo>
                  <a:cubicBezTo>
                    <a:pt x="0" y="92"/>
                    <a:pt x="92" y="0"/>
                    <a:pt x="206" y="0"/>
                  </a:cubicBezTo>
                  <a:cubicBezTo>
                    <a:pt x="320" y="0"/>
                    <a:pt x="412" y="92"/>
                    <a:pt x="412" y="205"/>
                  </a:cubicBezTo>
                  <a:cubicBezTo>
                    <a:pt x="412" y="319"/>
                    <a:pt x="320" y="411"/>
                    <a:pt x="206" y="411"/>
                  </a:cubicBezTo>
                  <a:cubicBezTo>
                    <a:pt x="92" y="411"/>
                    <a:pt x="0" y="319"/>
                    <a:pt x="0"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9" name="Freeform 23"/>
            <p:cNvSpPr>
              <a:spLocks noChangeArrowheads="1"/>
            </p:cNvSpPr>
            <p:nvPr/>
          </p:nvSpPr>
          <p:spPr bwMode="auto">
            <a:xfrm>
              <a:off x="4317" y="1799"/>
              <a:ext cx="93" cy="92"/>
            </a:xfrm>
            <a:custGeom>
              <a:avLst/>
              <a:gdLst>
                <a:gd name="T0" fmla="*/ 93 w 413"/>
                <a:gd name="T1" fmla="*/ 46 h 412"/>
                <a:gd name="T2" fmla="*/ 86 w 413"/>
                <a:gd name="T3" fmla="*/ 69 h 412"/>
                <a:gd name="T4" fmla="*/ 70 w 413"/>
                <a:gd name="T5" fmla="*/ 86 h 412"/>
                <a:gd name="T6" fmla="*/ 46 w 413"/>
                <a:gd name="T7" fmla="*/ 92 h 412"/>
                <a:gd name="T8" fmla="*/ 23 w 413"/>
                <a:gd name="T9" fmla="*/ 86 h 412"/>
                <a:gd name="T10" fmla="*/ 6 w 413"/>
                <a:gd name="T11" fmla="*/ 69 h 412"/>
                <a:gd name="T12" fmla="*/ 0 w 413"/>
                <a:gd name="T13" fmla="*/ 46 h 412"/>
                <a:gd name="T14" fmla="*/ 6 w 413"/>
                <a:gd name="T15" fmla="*/ 23 h 412"/>
                <a:gd name="T16" fmla="*/ 23 w 413"/>
                <a:gd name="T17" fmla="*/ 6 h 412"/>
                <a:gd name="T18" fmla="*/ 46 w 413"/>
                <a:gd name="T19" fmla="*/ 0 h 412"/>
                <a:gd name="T20" fmla="*/ 70 w 413"/>
                <a:gd name="T21" fmla="*/ 6 h 412"/>
                <a:gd name="T22" fmla="*/ 86 w 413"/>
                <a:gd name="T23" fmla="*/ 23 h 412"/>
                <a:gd name="T24" fmla="*/ 93 w 413"/>
                <a:gd name="T25" fmla="*/ 46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2">
                  <a:moveTo>
                    <a:pt x="412" y="205"/>
                  </a:moveTo>
                  <a:cubicBezTo>
                    <a:pt x="412" y="243"/>
                    <a:pt x="403" y="275"/>
                    <a:pt x="384" y="308"/>
                  </a:cubicBezTo>
                  <a:cubicBezTo>
                    <a:pt x="365" y="341"/>
                    <a:pt x="342" y="364"/>
                    <a:pt x="309" y="383"/>
                  </a:cubicBezTo>
                  <a:cubicBezTo>
                    <a:pt x="276" y="401"/>
                    <a:pt x="244" y="411"/>
                    <a:pt x="206" y="411"/>
                  </a:cubicBezTo>
                  <a:cubicBezTo>
                    <a:pt x="168" y="411"/>
                    <a:pt x="136" y="401"/>
                    <a:pt x="103" y="383"/>
                  </a:cubicBezTo>
                  <a:cubicBezTo>
                    <a:pt x="71" y="364"/>
                    <a:pt x="47" y="341"/>
                    <a:pt x="28" y="308"/>
                  </a:cubicBezTo>
                  <a:cubicBezTo>
                    <a:pt x="9" y="275"/>
                    <a:pt x="0" y="243"/>
                    <a:pt x="0" y="205"/>
                  </a:cubicBezTo>
                  <a:cubicBezTo>
                    <a:pt x="0" y="167"/>
                    <a:pt x="9" y="134"/>
                    <a:pt x="28" y="102"/>
                  </a:cubicBezTo>
                  <a:cubicBezTo>
                    <a:pt x="47" y="69"/>
                    <a:pt x="71" y="46"/>
                    <a:pt x="103" y="27"/>
                  </a:cubicBezTo>
                  <a:cubicBezTo>
                    <a:pt x="136" y="8"/>
                    <a:pt x="168" y="0"/>
                    <a:pt x="206" y="0"/>
                  </a:cubicBezTo>
                  <a:cubicBezTo>
                    <a:pt x="244" y="0"/>
                    <a:pt x="276" y="8"/>
                    <a:pt x="309" y="27"/>
                  </a:cubicBezTo>
                  <a:cubicBezTo>
                    <a:pt x="342" y="46"/>
                    <a:pt x="365" y="69"/>
                    <a:pt x="384" y="102"/>
                  </a:cubicBezTo>
                  <a:cubicBezTo>
                    <a:pt x="403" y="134"/>
                    <a:pt x="412" y="167"/>
                    <a:pt x="412" y="205"/>
                  </a:cubicBezTo>
                </a:path>
              </a:pathLst>
            </a:custGeom>
            <a:solidFill>
              <a:srgbClr val="FF5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0" name="Freeform 24"/>
            <p:cNvSpPr>
              <a:spLocks noChangeArrowheads="1"/>
            </p:cNvSpPr>
            <p:nvPr/>
          </p:nvSpPr>
          <p:spPr bwMode="auto">
            <a:xfrm>
              <a:off x="3909" y="1799"/>
              <a:ext cx="93" cy="92"/>
            </a:xfrm>
            <a:custGeom>
              <a:avLst/>
              <a:gdLst>
                <a:gd name="T0" fmla="*/ 93 w 413"/>
                <a:gd name="T1" fmla="*/ 46 h 412"/>
                <a:gd name="T2" fmla="*/ 86 w 413"/>
                <a:gd name="T3" fmla="*/ 69 h 412"/>
                <a:gd name="T4" fmla="*/ 70 w 413"/>
                <a:gd name="T5" fmla="*/ 86 h 412"/>
                <a:gd name="T6" fmla="*/ 46 w 413"/>
                <a:gd name="T7" fmla="*/ 92 h 412"/>
                <a:gd name="T8" fmla="*/ 23 w 413"/>
                <a:gd name="T9" fmla="*/ 86 h 412"/>
                <a:gd name="T10" fmla="*/ 6 w 413"/>
                <a:gd name="T11" fmla="*/ 69 h 412"/>
                <a:gd name="T12" fmla="*/ 0 w 413"/>
                <a:gd name="T13" fmla="*/ 46 h 412"/>
                <a:gd name="T14" fmla="*/ 6 w 413"/>
                <a:gd name="T15" fmla="*/ 23 h 412"/>
                <a:gd name="T16" fmla="*/ 23 w 413"/>
                <a:gd name="T17" fmla="*/ 6 h 412"/>
                <a:gd name="T18" fmla="*/ 46 w 413"/>
                <a:gd name="T19" fmla="*/ 0 h 412"/>
                <a:gd name="T20" fmla="*/ 70 w 413"/>
                <a:gd name="T21" fmla="*/ 6 h 412"/>
                <a:gd name="T22" fmla="*/ 86 w 413"/>
                <a:gd name="T23" fmla="*/ 23 h 412"/>
                <a:gd name="T24" fmla="*/ 93 w 413"/>
                <a:gd name="T25" fmla="*/ 46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2">
                  <a:moveTo>
                    <a:pt x="412" y="205"/>
                  </a:moveTo>
                  <a:cubicBezTo>
                    <a:pt x="412" y="243"/>
                    <a:pt x="403" y="275"/>
                    <a:pt x="384" y="308"/>
                  </a:cubicBezTo>
                  <a:cubicBezTo>
                    <a:pt x="365" y="341"/>
                    <a:pt x="342" y="364"/>
                    <a:pt x="309" y="383"/>
                  </a:cubicBezTo>
                  <a:cubicBezTo>
                    <a:pt x="276" y="401"/>
                    <a:pt x="244" y="411"/>
                    <a:pt x="206" y="411"/>
                  </a:cubicBezTo>
                  <a:cubicBezTo>
                    <a:pt x="168" y="411"/>
                    <a:pt x="136" y="401"/>
                    <a:pt x="103" y="383"/>
                  </a:cubicBezTo>
                  <a:cubicBezTo>
                    <a:pt x="70" y="364"/>
                    <a:pt x="47" y="341"/>
                    <a:pt x="28" y="308"/>
                  </a:cubicBezTo>
                  <a:cubicBezTo>
                    <a:pt x="9" y="275"/>
                    <a:pt x="0" y="243"/>
                    <a:pt x="0" y="205"/>
                  </a:cubicBezTo>
                  <a:cubicBezTo>
                    <a:pt x="0" y="167"/>
                    <a:pt x="9" y="135"/>
                    <a:pt x="28" y="103"/>
                  </a:cubicBezTo>
                  <a:cubicBezTo>
                    <a:pt x="47" y="70"/>
                    <a:pt x="70" y="46"/>
                    <a:pt x="103" y="27"/>
                  </a:cubicBezTo>
                  <a:cubicBezTo>
                    <a:pt x="136" y="8"/>
                    <a:pt x="168" y="0"/>
                    <a:pt x="206" y="0"/>
                  </a:cubicBezTo>
                  <a:cubicBezTo>
                    <a:pt x="244" y="0"/>
                    <a:pt x="276" y="8"/>
                    <a:pt x="309" y="27"/>
                  </a:cubicBezTo>
                  <a:cubicBezTo>
                    <a:pt x="342" y="46"/>
                    <a:pt x="365" y="70"/>
                    <a:pt x="384" y="103"/>
                  </a:cubicBezTo>
                  <a:cubicBezTo>
                    <a:pt x="403" y="135"/>
                    <a:pt x="412" y="167"/>
                    <a:pt x="412"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1" name="Freeform 25"/>
            <p:cNvSpPr>
              <a:spLocks noChangeArrowheads="1"/>
            </p:cNvSpPr>
            <p:nvPr/>
          </p:nvSpPr>
          <p:spPr bwMode="auto">
            <a:xfrm>
              <a:off x="3501" y="1799"/>
              <a:ext cx="93" cy="92"/>
            </a:xfrm>
            <a:custGeom>
              <a:avLst/>
              <a:gdLst>
                <a:gd name="T0" fmla="*/ 93 w 413"/>
                <a:gd name="T1" fmla="*/ 46 h 412"/>
                <a:gd name="T2" fmla="*/ 86 w 413"/>
                <a:gd name="T3" fmla="*/ 69 h 412"/>
                <a:gd name="T4" fmla="*/ 70 w 413"/>
                <a:gd name="T5" fmla="*/ 86 h 412"/>
                <a:gd name="T6" fmla="*/ 46 w 413"/>
                <a:gd name="T7" fmla="*/ 92 h 412"/>
                <a:gd name="T8" fmla="*/ 23 w 413"/>
                <a:gd name="T9" fmla="*/ 86 h 412"/>
                <a:gd name="T10" fmla="*/ 6 w 413"/>
                <a:gd name="T11" fmla="*/ 69 h 412"/>
                <a:gd name="T12" fmla="*/ 0 w 413"/>
                <a:gd name="T13" fmla="*/ 46 h 412"/>
                <a:gd name="T14" fmla="*/ 6 w 413"/>
                <a:gd name="T15" fmla="*/ 23 h 412"/>
                <a:gd name="T16" fmla="*/ 23 w 413"/>
                <a:gd name="T17" fmla="*/ 6 h 412"/>
                <a:gd name="T18" fmla="*/ 46 w 413"/>
                <a:gd name="T19" fmla="*/ 0 h 412"/>
                <a:gd name="T20" fmla="*/ 70 w 413"/>
                <a:gd name="T21" fmla="*/ 6 h 412"/>
                <a:gd name="T22" fmla="*/ 86 w 413"/>
                <a:gd name="T23" fmla="*/ 23 h 412"/>
                <a:gd name="T24" fmla="*/ 93 w 413"/>
                <a:gd name="T25" fmla="*/ 46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2">
                  <a:moveTo>
                    <a:pt x="412" y="205"/>
                  </a:moveTo>
                  <a:cubicBezTo>
                    <a:pt x="412" y="243"/>
                    <a:pt x="403" y="275"/>
                    <a:pt x="384" y="308"/>
                  </a:cubicBezTo>
                  <a:cubicBezTo>
                    <a:pt x="365" y="341"/>
                    <a:pt x="342" y="365"/>
                    <a:pt x="309" y="384"/>
                  </a:cubicBezTo>
                  <a:cubicBezTo>
                    <a:pt x="276" y="402"/>
                    <a:pt x="244" y="411"/>
                    <a:pt x="206" y="411"/>
                  </a:cubicBezTo>
                  <a:cubicBezTo>
                    <a:pt x="168" y="411"/>
                    <a:pt x="136" y="402"/>
                    <a:pt x="103" y="384"/>
                  </a:cubicBezTo>
                  <a:cubicBezTo>
                    <a:pt x="70" y="365"/>
                    <a:pt x="47" y="341"/>
                    <a:pt x="28" y="308"/>
                  </a:cubicBezTo>
                  <a:cubicBezTo>
                    <a:pt x="9" y="275"/>
                    <a:pt x="0" y="243"/>
                    <a:pt x="0" y="205"/>
                  </a:cubicBezTo>
                  <a:cubicBezTo>
                    <a:pt x="0" y="167"/>
                    <a:pt x="9" y="134"/>
                    <a:pt x="28" y="102"/>
                  </a:cubicBezTo>
                  <a:cubicBezTo>
                    <a:pt x="47" y="69"/>
                    <a:pt x="70" y="46"/>
                    <a:pt x="103" y="27"/>
                  </a:cubicBezTo>
                  <a:cubicBezTo>
                    <a:pt x="136" y="8"/>
                    <a:pt x="168" y="0"/>
                    <a:pt x="206" y="0"/>
                  </a:cubicBezTo>
                  <a:cubicBezTo>
                    <a:pt x="244" y="0"/>
                    <a:pt x="276" y="8"/>
                    <a:pt x="309" y="27"/>
                  </a:cubicBezTo>
                  <a:cubicBezTo>
                    <a:pt x="342" y="46"/>
                    <a:pt x="365" y="69"/>
                    <a:pt x="384" y="102"/>
                  </a:cubicBezTo>
                  <a:cubicBezTo>
                    <a:pt x="403" y="134"/>
                    <a:pt x="412" y="167"/>
                    <a:pt x="412" y="20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2" name="Freeform 26"/>
            <p:cNvSpPr>
              <a:spLocks noChangeArrowheads="1"/>
            </p:cNvSpPr>
            <p:nvPr/>
          </p:nvSpPr>
          <p:spPr bwMode="auto">
            <a:xfrm>
              <a:off x="4785" y="1900"/>
              <a:ext cx="141" cy="234"/>
            </a:xfrm>
            <a:custGeom>
              <a:avLst/>
              <a:gdLst>
                <a:gd name="T0" fmla="*/ 141 w 626"/>
                <a:gd name="T1" fmla="*/ 233 h 1035"/>
                <a:gd name="T2" fmla="*/ 131 w 626"/>
                <a:gd name="T3" fmla="*/ 234 h 1035"/>
                <a:gd name="T4" fmla="*/ 98 w 626"/>
                <a:gd name="T5" fmla="*/ 214 h 1035"/>
                <a:gd name="T6" fmla="*/ 11 w 626"/>
                <a:gd name="T7" fmla="*/ 64 h 1035"/>
                <a:gd name="T8" fmla="*/ 25 w 626"/>
                <a:gd name="T9" fmla="*/ 11 h 1035"/>
                <a:gd name="T10" fmla="*/ 78 w 626"/>
                <a:gd name="T11" fmla="*/ 25 h 1035"/>
                <a:gd name="T12" fmla="*/ 141 w 626"/>
                <a:gd name="T13" fmla="*/ 135 h 1035"/>
                <a:gd name="T14" fmla="*/ 141 w 626"/>
                <a:gd name="T15" fmla="*/ 233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6" h="1035">
                  <a:moveTo>
                    <a:pt x="625" y="1029"/>
                  </a:moveTo>
                  <a:cubicBezTo>
                    <a:pt x="611" y="1033"/>
                    <a:pt x="596" y="1034"/>
                    <a:pt x="582" y="1034"/>
                  </a:cubicBezTo>
                  <a:cubicBezTo>
                    <a:pt x="523" y="1034"/>
                    <a:pt x="465" y="1003"/>
                    <a:pt x="433" y="948"/>
                  </a:cubicBezTo>
                  <a:lnTo>
                    <a:pt x="48" y="282"/>
                  </a:lnTo>
                  <a:cubicBezTo>
                    <a:pt x="0" y="200"/>
                    <a:pt x="29" y="95"/>
                    <a:pt x="111" y="48"/>
                  </a:cubicBezTo>
                  <a:cubicBezTo>
                    <a:pt x="193" y="0"/>
                    <a:pt x="297" y="28"/>
                    <a:pt x="345" y="110"/>
                  </a:cubicBezTo>
                  <a:lnTo>
                    <a:pt x="625" y="595"/>
                  </a:lnTo>
                  <a:lnTo>
                    <a:pt x="625" y="102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3" name="Freeform 27"/>
            <p:cNvSpPr>
              <a:spLocks noChangeArrowheads="1"/>
            </p:cNvSpPr>
            <p:nvPr/>
          </p:nvSpPr>
          <p:spPr bwMode="auto">
            <a:xfrm>
              <a:off x="4581" y="1900"/>
              <a:ext cx="175" cy="234"/>
            </a:xfrm>
            <a:custGeom>
              <a:avLst/>
              <a:gdLst>
                <a:gd name="T0" fmla="*/ 44 w 778"/>
                <a:gd name="T1" fmla="*/ 234 h 1035"/>
                <a:gd name="T2" fmla="*/ 25 w 778"/>
                <a:gd name="T3" fmla="*/ 229 h 1035"/>
                <a:gd name="T4" fmla="*/ 11 w 778"/>
                <a:gd name="T5" fmla="*/ 176 h 1035"/>
                <a:gd name="T6" fmla="*/ 97 w 778"/>
                <a:gd name="T7" fmla="*/ 25 h 1035"/>
                <a:gd name="T8" fmla="*/ 150 w 778"/>
                <a:gd name="T9" fmla="*/ 11 h 1035"/>
                <a:gd name="T10" fmla="*/ 164 w 778"/>
                <a:gd name="T11" fmla="*/ 64 h 1035"/>
                <a:gd name="T12" fmla="*/ 77 w 778"/>
                <a:gd name="T13" fmla="*/ 214 h 1035"/>
                <a:gd name="T14" fmla="*/ 44 w 778"/>
                <a:gd name="T15" fmla="*/ 234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5">
                  <a:moveTo>
                    <a:pt x="195" y="1034"/>
                  </a:moveTo>
                  <a:cubicBezTo>
                    <a:pt x="166" y="1034"/>
                    <a:pt x="137" y="1027"/>
                    <a:pt x="110" y="1011"/>
                  </a:cubicBezTo>
                  <a:cubicBezTo>
                    <a:pt x="28" y="964"/>
                    <a:pt x="0" y="859"/>
                    <a:pt x="47" y="778"/>
                  </a:cubicBezTo>
                  <a:lnTo>
                    <a:pt x="432" y="110"/>
                  </a:lnTo>
                  <a:cubicBezTo>
                    <a:pt x="480" y="28"/>
                    <a:pt x="585" y="0"/>
                    <a:pt x="667" y="48"/>
                  </a:cubicBezTo>
                  <a:cubicBezTo>
                    <a:pt x="749" y="95"/>
                    <a:pt x="777" y="200"/>
                    <a:pt x="729" y="282"/>
                  </a:cubicBezTo>
                  <a:lnTo>
                    <a:pt x="344" y="948"/>
                  </a:lnTo>
                  <a:cubicBezTo>
                    <a:pt x="312" y="1003"/>
                    <a:pt x="255" y="1034"/>
                    <a:pt x="195" y="10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4" name="Freeform 28"/>
            <p:cNvSpPr>
              <a:spLocks noChangeArrowheads="1"/>
            </p:cNvSpPr>
            <p:nvPr/>
          </p:nvSpPr>
          <p:spPr bwMode="auto">
            <a:xfrm>
              <a:off x="4376" y="1900"/>
              <a:ext cx="175" cy="234"/>
            </a:xfrm>
            <a:custGeom>
              <a:avLst/>
              <a:gdLst>
                <a:gd name="T0" fmla="*/ 131 w 778"/>
                <a:gd name="T1" fmla="*/ 234 h 1035"/>
                <a:gd name="T2" fmla="*/ 97 w 778"/>
                <a:gd name="T3" fmla="*/ 214 h 1035"/>
                <a:gd name="T4" fmla="*/ 11 w 778"/>
                <a:gd name="T5" fmla="*/ 64 h 1035"/>
                <a:gd name="T6" fmla="*/ 25 w 778"/>
                <a:gd name="T7" fmla="*/ 11 h 1035"/>
                <a:gd name="T8" fmla="*/ 77 w 778"/>
                <a:gd name="T9" fmla="*/ 25 h 1035"/>
                <a:gd name="T10" fmla="*/ 164 w 778"/>
                <a:gd name="T11" fmla="*/ 176 h 1035"/>
                <a:gd name="T12" fmla="*/ 150 w 778"/>
                <a:gd name="T13" fmla="*/ 229 h 1035"/>
                <a:gd name="T14" fmla="*/ 131 w 778"/>
                <a:gd name="T15" fmla="*/ 234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5">
                  <a:moveTo>
                    <a:pt x="581" y="1034"/>
                  </a:moveTo>
                  <a:cubicBezTo>
                    <a:pt x="522" y="1034"/>
                    <a:pt x="465" y="1003"/>
                    <a:pt x="433" y="948"/>
                  </a:cubicBezTo>
                  <a:lnTo>
                    <a:pt x="47" y="282"/>
                  </a:lnTo>
                  <a:cubicBezTo>
                    <a:pt x="0" y="200"/>
                    <a:pt x="28" y="95"/>
                    <a:pt x="110" y="48"/>
                  </a:cubicBezTo>
                  <a:cubicBezTo>
                    <a:pt x="192" y="0"/>
                    <a:pt x="297" y="28"/>
                    <a:pt x="344" y="110"/>
                  </a:cubicBezTo>
                  <a:lnTo>
                    <a:pt x="730" y="778"/>
                  </a:lnTo>
                  <a:cubicBezTo>
                    <a:pt x="777" y="859"/>
                    <a:pt x="749" y="964"/>
                    <a:pt x="667" y="1011"/>
                  </a:cubicBezTo>
                  <a:cubicBezTo>
                    <a:pt x="640" y="1027"/>
                    <a:pt x="611" y="1034"/>
                    <a:pt x="581" y="10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5" name="Freeform 29"/>
            <p:cNvSpPr>
              <a:spLocks noChangeArrowheads="1"/>
            </p:cNvSpPr>
            <p:nvPr/>
          </p:nvSpPr>
          <p:spPr bwMode="auto">
            <a:xfrm>
              <a:off x="4172" y="1900"/>
              <a:ext cx="175" cy="234"/>
            </a:xfrm>
            <a:custGeom>
              <a:avLst/>
              <a:gdLst>
                <a:gd name="T0" fmla="*/ 44 w 778"/>
                <a:gd name="T1" fmla="*/ 234 h 1035"/>
                <a:gd name="T2" fmla="*/ 25 w 778"/>
                <a:gd name="T3" fmla="*/ 229 h 1035"/>
                <a:gd name="T4" fmla="*/ 11 w 778"/>
                <a:gd name="T5" fmla="*/ 176 h 1035"/>
                <a:gd name="T6" fmla="*/ 97 w 778"/>
                <a:gd name="T7" fmla="*/ 25 h 1035"/>
                <a:gd name="T8" fmla="*/ 150 w 778"/>
                <a:gd name="T9" fmla="*/ 11 h 1035"/>
                <a:gd name="T10" fmla="*/ 164 w 778"/>
                <a:gd name="T11" fmla="*/ 64 h 1035"/>
                <a:gd name="T12" fmla="*/ 78 w 778"/>
                <a:gd name="T13" fmla="*/ 214 h 1035"/>
                <a:gd name="T14" fmla="*/ 44 w 778"/>
                <a:gd name="T15" fmla="*/ 234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5">
                  <a:moveTo>
                    <a:pt x="196" y="1034"/>
                  </a:moveTo>
                  <a:cubicBezTo>
                    <a:pt x="167" y="1034"/>
                    <a:pt x="137" y="1027"/>
                    <a:pt x="110" y="1011"/>
                  </a:cubicBezTo>
                  <a:cubicBezTo>
                    <a:pt x="28" y="964"/>
                    <a:pt x="0" y="859"/>
                    <a:pt x="48" y="778"/>
                  </a:cubicBezTo>
                  <a:lnTo>
                    <a:pt x="433" y="110"/>
                  </a:lnTo>
                  <a:cubicBezTo>
                    <a:pt x="480" y="28"/>
                    <a:pt x="585" y="0"/>
                    <a:pt x="667" y="48"/>
                  </a:cubicBezTo>
                  <a:cubicBezTo>
                    <a:pt x="749" y="95"/>
                    <a:pt x="777" y="200"/>
                    <a:pt x="730" y="282"/>
                  </a:cubicBezTo>
                  <a:lnTo>
                    <a:pt x="345" y="948"/>
                  </a:lnTo>
                  <a:cubicBezTo>
                    <a:pt x="313" y="1003"/>
                    <a:pt x="255" y="1034"/>
                    <a:pt x="196" y="10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6" name="Freeform 30"/>
            <p:cNvSpPr>
              <a:spLocks noChangeArrowheads="1"/>
            </p:cNvSpPr>
            <p:nvPr/>
          </p:nvSpPr>
          <p:spPr bwMode="auto">
            <a:xfrm>
              <a:off x="3764" y="1900"/>
              <a:ext cx="175" cy="234"/>
            </a:xfrm>
            <a:custGeom>
              <a:avLst/>
              <a:gdLst>
                <a:gd name="T0" fmla="*/ 44 w 778"/>
                <a:gd name="T1" fmla="*/ 234 h 1035"/>
                <a:gd name="T2" fmla="*/ 25 w 778"/>
                <a:gd name="T3" fmla="*/ 229 h 1035"/>
                <a:gd name="T4" fmla="*/ 11 w 778"/>
                <a:gd name="T5" fmla="*/ 176 h 1035"/>
                <a:gd name="T6" fmla="*/ 97 w 778"/>
                <a:gd name="T7" fmla="*/ 25 h 1035"/>
                <a:gd name="T8" fmla="*/ 150 w 778"/>
                <a:gd name="T9" fmla="*/ 11 h 1035"/>
                <a:gd name="T10" fmla="*/ 164 w 778"/>
                <a:gd name="T11" fmla="*/ 64 h 1035"/>
                <a:gd name="T12" fmla="*/ 77 w 778"/>
                <a:gd name="T13" fmla="*/ 214 h 1035"/>
                <a:gd name="T14" fmla="*/ 44 w 778"/>
                <a:gd name="T15" fmla="*/ 234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5">
                  <a:moveTo>
                    <a:pt x="195" y="1034"/>
                  </a:moveTo>
                  <a:cubicBezTo>
                    <a:pt x="166" y="1034"/>
                    <a:pt x="137" y="1027"/>
                    <a:pt x="110" y="1011"/>
                  </a:cubicBezTo>
                  <a:cubicBezTo>
                    <a:pt x="28" y="964"/>
                    <a:pt x="0" y="859"/>
                    <a:pt x="47" y="778"/>
                  </a:cubicBezTo>
                  <a:lnTo>
                    <a:pt x="432" y="110"/>
                  </a:lnTo>
                  <a:cubicBezTo>
                    <a:pt x="480" y="28"/>
                    <a:pt x="585" y="0"/>
                    <a:pt x="667" y="48"/>
                  </a:cubicBezTo>
                  <a:cubicBezTo>
                    <a:pt x="749" y="95"/>
                    <a:pt x="777" y="200"/>
                    <a:pt x="729" y="282"/>
                  </a:cubicBezTo>
                  <a:lnTo>
                    <a:pt x="344" y="948"/>
                  </a:lnTo>
                  <a:cubicBezTo>
                    <a:pt x="312" y="1003"/>
                    <a:pt x="255" y="1034"/>
                    <a:pt x="195" y="10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7" name="Freeform 31"/>
            <p:cNvSpPr>
              <a:spLocks noChangeArrowheads="1"/>
            </p:cNvSpPr>
            <p:nvPr/>
          </p:nvSpPr>
          <p:spPr bwMode="auto">
            <a:xfrm>
              <a:off x="3559" y="1900"/>
              <a:ext cx="175" cy="234"/>
            </a:xfrm>
            <a:custGeom>
              <a:avLst/>
              <a:gdLst>
                <a:gd name="T0" fmla="*/ 131 w 778"/>
                <a:gd name="T1" fmla="*/ 234 h 1035"/>
                <a:gd name="T2" fmla="*/ 97 w 778"/>
                <a:gd name="T3" fmla="*/ 214 h 1035"/>
                <a:gd name="T4" fmla="*/ 11 w 778"/>
                <a:gd name="T5" fmla="*/ 64 h 1035"/>
                <a:gd name="T6" fmla="*/ 25 w 778"/>
                <a:gd name="T7" fmla="*/ 11 h 1035"/>
                <a:gd name="T8" fmla="*/ 77 w 778"/>
                <a:gd name="T9" fmla="*/ 25 h 1035"/>
                <a:gd name="T10" fmla="*/ 164 w 778"/>
                <a:gd name="T11" fmla="*/ 176 h 1035"/>
                <a:gd name="T12" fmla="*/ 150 w 778"/>
                <a:gd name="T13" fmla="*/ 229 h 1035"/>
                <a:gd name="T14" fmla="*/ 131 w 778"/>
                <a:gd name="T15" fmla="*/ 234 h 10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5">
                  <a:moveTo>
                    <a:pt x="581" y="1034"/>
                  </a:moveTo>
                  <a:cubicBezTo>
                    <a:pt x="522" y="1034"/>
                    <a:pt x="465" y="1003"/>
                    <a:pt x="433" y="948"/>
                  </a:cubicBezTo>
                  <a:lnTo>
                    <a:pt x="47" y="282"/>
                  </a:lnTo>
                  <a:cubicBezTo>
                    <a:pt x="0" y="200"/>
                    <a:pt x="28" y="95"/>
                    <a:pt x="110" y="48"/>
                  </a:cubicBezTo>
                  <a:cubicBezTo>
                    <a:pt x="192" y="0"/>
                    <a:pt x="297" y="28"/>
                    <a:pt x="344" y="110"/>
                  </a:cubicBezTo>
                  <a:lnTo>
                    <a:pt x="730" y="778"/>
                  </a:lnTo>
                  <a:cubicBezTo>
                    <a:pt x="777" y="859"/>
                    <a:pt x="749" y="964"/>
                    <a:pt x="667" y="1011"/>
                  </a:cubicBezTo>
                  <a:cubicBezTo>
                    <a:pt x="640" y="1027"/>
                    <a:pt x="611" y="1034"/>
                    <a:pt x="581" y="1034"/>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8" name="Freeform 32"/>
            <p:cNvSpPr>
              <a:spLocks noChangeArrowheads="1"/>
            </p:cNvSpPr>
            <p:nvPr/>
          </p:nvSpPr>
          <p:spPr bwMode="auto">
            <a:xfrm>
              <a:off x="4645" y="2159"/>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2" y="343"/>
                  </a:moveTo>
                  <a:lnTo>
                    <a:pt x="171" y="343"/>
                  </a:lnTo>
                  <a:cubicBezTo>
                    <a:pt x="77" y="343"/>
                    <a:pt x="0" y="267"/>
                    <a:pt x="0" y="172"/>
                  </a:cubicBezTo>
                  <a:cubicBezTo>
                    <a:pt x="0" y="78"/>
                    <a:pt x="77" y="0"/>
                    <a:pt x="171" y="0"/>
                  </a:cubicBezTo>
                  <a:lnTo>
                    <a:pt x="942" y="0"/>
                  </a:lnTo>
                  <a:cubicBezTo>
                    <a:pt x="1037" y="0"/>
                    <a:pt x="1114" y="78"/>
                    <a:pt x="1114" y="172"/>
                  </a:cubicBezTo>
                  <a:cubicBezTo>
                    <a:pt x="1114" y="267"/>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9" name="Freeform 33"/>
            <p:cNvSpPr>
              <a:spLocks noChangeArrowheads="1"/>
            </p:cNvSpPr>
            <p:nvPr/>
          </p:nvSpPr>
          <p:spPr bwMode="auto">
            <a:xfrm>
              <a:off x="4785" y="2257"/>
              <a:ext cx="141" cy="231"/>
            </a:xfrm>
            <a:custGeom>
              <a:avLst/>
              <a:gdLst>
                <a:gd name="T0" fmla="*/ 141 w 626"/>
                <a:gd name="T1" fmla="*/ 102 h 1025"/>
                <a:gd name="T2" fmla="*/ 78 w 626"/>
                <a:gd name="T3" fmla="*/ 211 h 1025"/>
                <a:gd name="T4" fmla="*/ 44 w 626"/>
                <a:gd name="T5" fmla="*/ 231 h 1025"/>
                <a:gd name="T6" fmla="*/ 25 w 626"/>
                <a:gd name="T7" fmla="*/ 226 h 1025"/>
                <a:gd name="T8" fmla="*/ 11 w 626"/>
                <a:gd name="T9" fmla="*/ 173 h 1025"/>
                <a:gd name="T10" fmla="*/ 98 w 626"/>
                <a:gd name="T11" fmla="*/ 22 h 1025"/>
                <a:gd name="T12" fmla="*/ 141 w 626"/>
                <a:gd name="T13" fmla="*/ 4 h 1025"/>
                <a:gd name="T14" fmla="*/ 141 w 626"/>
                <a:gd name="T15" fmla="*/ 102 h 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6" h="1025">
                  <a:moveTo>
                    <a:pt x="625" y="454"/>
                  </a:moveTo>
                  <a:lnTo>
                    <a:pt x="345" y="938"/>
                  </a:lnTo>
                  <a:cubicBezTo>
                    <a:pt x="313" y="993"/>
                    <a:pt x="255" y="1024"/>
                    <a:pt x="196" y="1024"/>
                  </a:cubicBezTo>
                  <a:cubicBezTo>
                    <a:pt x="167" y="1024"/>
                    <a:pt x="138" y="1016"/>
                    <a:pt x="111" y="1001"/>
                  </a:cubicBezTo>
                  <a:cubicBezTo>
                    <a:pt x="29" y="954"/>
                    <a:pt x="0" y="849"/>
                    <a:pt x="48" y="767"/>
                  </a:cubicBezTo>
                  <a:lnTo>
                    <a:pt x="433" y="99"/>
                  </a:lnTo>
                  <a:cubicBezTo>
                    <a:pt x="473" y="31"/>
                    <a:pt x="552" y="0"/>
                    <a:pt x="625" y="19"/>
                  </a:cubicBezTo>
                  <a:lnTo>
                    <a:pt x="625" y="454"/>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0" name="Freeform 34"/>
            <p:cNvSpPr>
              <a:spLocks noChangeArrowheads="1"/>
            </p:cNvSpPr>
            <p:nvPr/>
          </p:nvSpPr>
          <p:spPr bwMode="auto">
            <a:xfrm>
              <a:off x="4581" y="2254"/>
              <a:ext cx="175" cy="234"/>
            </a:xfrm>
            <a:custGeom>
              <a:avLst/>
              <a:gdLst>
                <a:gd name="T0" fmla="*/ 131 w 778"/>
                <a:gd name="T1" fmla="*/ 234 h 1036"/>
                <a:gd name="T2" fmla="*/ 97 w 778"/>
                <a:gd name="T3" fmla="*/ 214 h 1036"/>
                <a:gd name="T4" fmla="*/ 11 w 778"/>
                <a:gd name="T5" fmla="*/ 64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4" y="1004"/>
                    <a:pt x="433" y="949"/>
                  </a:cubicBezTo>
                  <a:lnTo>
                    <a:pt x="47" y="282"/>
                  </a:lnTo>
                  <a:cubicBezTo>
                    <a:pt x="0" y="200"/>
                    <a:pt x="28" y="95"/>
                    <a:pt x="110" y="47"/>
                  </a:cubicBezTo>
                  <a:cubicBezTo>
                    <a:pt x="192" y="0"/>
                    <a:pt x="297" y="28"/>
                    <a:pt x="344" y="110"/>
                  </a:cubicBezTo>
                  <a:lnTo>
                    <a:pt x="730" y="778"/>
                  </a:lnTo>
                  <a:cubicBezTo>
                    <a:pt x="777" y="860"/>
                    <a:pt x="749" y="965"/>
                    <a:pt x="667"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1" name="Freeform 35"/>
            <p:cNvSpPr>
              <a:spLocks noChangeArrowheads="1"/>
            </p:cNvSpPr>
            <p:nvPr/>
          </p:nvSpPr>
          <p:spPr bwMode="auto">
            <a:xfrm>
              <a:off x="4236" y="2159"/>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3" y="343"/>
                  </a:moveTo>
                  <a:lnTo>
                    <a:pt x="172" y="343"/>
                  </a:lnTo>
                  <a:cubicBezTo>
                    <a:pt x="77" y="343"/>
                    <a:pt x="0" y="267"/>
                    <a:pt x="0" y="172"/>
                  </a:cubicBezTo>
                  <a:cubicBezTo>
                    <a:pt x="0" y="78"/>
                    <a:pt x="77" y="0"/>
                    <a:pt x="172" y="0"/>
                  </a:cubicBezTo>
                  <a:lnTo>
                    <a:pt x="943" y="0"/>
                  </a:lnTo>
                  <a:cubicBezTo>
                    <a:pt x="1037" y="0"/>
                    <a:pt x="1114" y="78"/>
                    <a:pt x="1114" y="172"/>
                  </a:cubicBezTo>
                  <a:cubicBezTo>
                    <a:pt x="1114" y="267"/>
                    <a:pt x="1037" y="343"/>
                    <a:pt x="943"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2" name="Freeform 36"/>
            <p:cNvSpPr>
              <a:spLocks noChangeArrowheads="1"/>
            </p:cNvSpPr>
            <p:nvPr/>
          </p:nvSpPr>
          <p:spPr bwMode="auto">
            <a:xfrm>
              <a:off x="4376" y="2254"/>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4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6" y="1035"/>
                  </a:moveTo>
                  <a:cubicBezTo>
                    <a:pt x="166" y="1035"/>
                    <a:pt x="137" y="1027"/>
                    <a:pt x="110" y="1012"/>
                  </a:cubicBezTo>
                  <a:cubicBezTo>
                    <a:pt x="28" y="965"/>
                    <a:pt x="0" y="860"/>
                    <a:pt x="47" y="778"/>
                  </a:cubicBezTo>
                  <a:lnTo>
                    <a:pt x="433" y="110"/>
                  </a:lnTo>
                  <a:cubicBezTo>
                    <a:pt x="480" y="28"/>
                    <a:pt x="585" y="0"/>
                    <a:pt x="667" y="47"/>
                  </a:cubicBezTo>
                  <a:cubicBezTo>
                    <a:pt x="749" y="95"/>
                    <a:pt x="777" y="200"/>
                    <a:pt x="730" y="282"/>
                  </a:cubicBezTo>
                  <a:lnTo>
                    <a:pt x="344" y="949"/>
                  </a:lnTo>
                  <a:cubicBezTo>
                    <a:pt x="312"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3" name="Freeform 37"/>
            <p:cNvSpPr>
              <a:spLocks noChangeArrowheads="1"/>
            </p:cNvSpPr>
            <p:nvPr/>
          </p:nvSpPr>
          <p:spPr bwMode="auto">
            <a:xfrm>
              <a:off x="4172" y="2254"/>
              <a:ext cx="175" cy="234"/>
            </a:xfrm>
            <a:custGeom>
              <a:avLst/>
              <a:gdLst>
                <a:gd name="T0" fmla="*/ 131 w 778"/>
                <a:gd name="T1" fmla="*/ 234 h 1036"/>
                <a:gd name="T2" fmla="*/ 97 w 778"/>
                <a:gd name="T3" fmla="*/ 214 h 1036"/>
                <a:gd name="T4" fmla="*/ 11 w 778"/>
                <a:gd name="T5" fmla="*/ 64 h 1036"/>
                <a:gd name="T6" fmla="*/ 25 w 778"/>
                <a:gd name="T7" fmla="*/ 11 h 1036"/>
                <a:gd name="T8" fmla="*/ 78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2" y="1035"/>
                  </a:moveTo>
                  <a:cubicBezTo>
                    <a:pt x="522" y="1035"/>
                    <a:pt x="465" y="1004"/>
                    <a:pt x="433" y="949"/>
                  </a:cubicBezTo>
                  <a:lnTo>
                    <a:pt x="48" y="282"/>
                  </a:lnTo>
                  <a:cubicBezTo>
                    <a:pt x="0" y="200"/>
                    <a:pt x="28" y="95"/>
                    <a:pt x="110" y="47"/>
                  </a:cubicBezTo>
                  <a:cubicBezTo>
                    <a:pt x="192" y="0"/>
                    <a:pt x="297" y="28"/>
                    <a:pt x="345" y="110"/>
                  </a:cubicBezTo>
                  <a:lnTo>
                    <a:pt x="730" y="778"/>
                  </a:lnTo>
                  <a:cubicBezTo>
                    <a:pt x="777" y="860"/>
                    <a:pt x="749" y="965"/>
                    <a:pt x="667" y="1012"/>
                  </a:cubicBezTo>
                  <a:cubicBezTo>
                    <a:pt x="640" y="1027"/>
                    <a:pt x="611" y="1035"/>
                    <a:pt x="582"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4" name="Freeform 38"/>
            <p:cNvSpPr>
              <a:spLocks noChangeArrowheads="1"/>
            </p:cNvSpPr>
            <p:nvPr/>
          </p:nvSpPr>
          <p:spPr bwMode="auto">
            <a:xfrm>
              <a:off x="3828" y="2159"/>
              <a:ext cx="252" cy="77"/>
            </a:xfrm>
            <a:custGeom>
              <a:avLst/>
              <a:gdLst>
                <a:gd name="T0" fmla="*/ 213 w 1114"/>
                <a:gd name="T1" fmla="*/ 77 h 344"/>
                <a:gd name="T2" fmla="*/ 39 w 1114"/>
                <a:gd name="T3" fmla="*/ 77 h 344"/>
                <a:gd name="T4" fmla="*/ 0 w 1114"/>
                <a:gd name="T5" fmla="*/ 39 h 344"/>
                <a:gd name="T6" fmla="*/ 39 w 1114"/>
                <a:gd name="T7" fmla="*/ 0 h 344"/>
                <a:gd name="T8" fmla="*/ 213 w 1114"/>
                <a:gd name="T9" fmla="*/ 0 h 344"/>
                <a:gd name="T10" fmla="*/ 252 w 1114"/>
                <a:gd name="T11" fmla="*/ 39 h 344"/>
                <a:gd name="T12" fmla="*/ 213 w 1114"/>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344">
                  <a:moveTo>
                    <a:pt x="942" y="343"/>
                  </a:moveTo>
                  <a:lnTo>
                    <a:pt x="171" y="343"/>
                  </a:lnTo>
                  <a:cubicBezTo>
                    <a:pt x="76" y="343"/>
                    <a:pt x="0" y="267"/>
                    <a:pt x="0" y="172"/>
                  </a:cubicBezTo>
                  <a:cubicBezTo>
                    <a:pt x="0" y="78"/>
                    <a:pt x="76" y="0"/>
                    <a:pt x="171" y="0"/>
                  </a:cubicBezTo>
                  <a:lnTo>
                    <a:pt x="942" y="0"/>
                  </a:lnTo>
                  <a:cubicBezTo>
                    <a:pt x="1037" y="0"/>
                    <a:pt x="1113" y="78"/>
                    <a:pt x="1113" y="172"/>
                  </a:cubicBezTo>
                  <a:cubicBezTo>
                    <a:pt x="1113" y="267"/>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5" name="Freeform 39"/>
            <p:cNvSpPr>
              <a:spLocks noChangeArrowheads="1"/>
            </p:cNvSpPr>
            <p:nvPr/>
          </p:nvSpPr>
          <p:spPr bwMode="auto">
            <a:xfrm>
              <a:off x="3968" y="2254"/>
              <a:ext cx="176" cy="234"/>
            </a:xfrm>
            <a:custGeom>
              <a:avLst/>
              <a:gdLst>
                <a:gd name="T0" fmla="*/ 44 w 779"/>
                <a:gd name="T1" fmla="*/ 234 h 1036"/>
                <a:gd name="T2" fmla="*/ 25 w 779"/>
                <a:gd name="T3" fmla="*/ 229 h 1036"/>
                <a:gd name="T4" fmla="*/ 11 w 779"/>
                <a:gd name="T5" fmla="*/ 176 h 1036"/>
                <a:gd name="T6" fmla="*/ 98 w 779"/>
                <a:gd name="T7" fmla="*/ 25 h 1036"/>
                <a:gd name="T8" fmla="*/ 151 w 779"/>
                <a:gd name="T9" fmla="*/ 11 h 1036"/>
                <a:gd name="T10" fmla="*/ 165 w 779"/>
                <a:gd name="T11" fmla="*/ 64 h 1036"/>
                <a:gd name="T12" fmla="*/ 78 w 779"/>
                <a:gd name="T13" fmla="*/ 214 h 1036"/>
                <a:gd name="T14" fmla="*/ 44 w 779"/>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9" h="1036">
                  <a:moveTo>
                    <a:pt x="196" y="1035"/>
                  </a:moveTo>
                  <a:cubicBezTo>
                    <a:pt x="167" y="1035"/>
                    <a:pt x="138" y="1027"/>
                    <a:pt x="111" y="1012"/>
                  </a:cubicBezTo>
                  <a:cubicBezTo>
                    <a:pt x="29" y="965"/>
                    <a:pt x="0" y="860"/>
                    <a:pt x="48" y="778"/>
                  </a:cubicBezTo>
                  <a:lnTo>
                    <a:pt x="433" y="110"/>
                  </a:lnTo>
                  <a:cubicBezTo>
                    <a:pt x="481" y="28"/>
                    <a:pt x="585" y="0"/>
                    <a:pt x="667" y="47"/>
                  </a:cubicBezTo>
                  <a:cubicBezTo>
                    <a:pt x="749" y="95"/>
                    <a:pt x="778" y="200"/>
                    <a:pt x="730" y="282"/>
                  </a:cubicBezTo>
                  <a:lnTo>
                    <a:pt x="345" y="949"/>
                  </a:lnTo>
                  <a:cubicBezTo>
                    <a:pt x="313"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6" name="Freeform 40"/>
            <p:cNvSpPr>
              <a:spLocks noChangeArrowheads="1"/>
            </p:cNvSpPr>
            <p:nvPr/>
          </p:nvSpPr>
          <p:spPr bwMode="auto">
            <a:xfrm>
              <a:off x="3764" y="2254"/>
              <a:ext cx="175" cy="234"/>
            </a:xfrm>
            <a:custGeom>
              <a:avLst/>
              <a:gdLst>
                <a:gd name="T0" fmla="*/ 131 w 778"/>
                <a:gd name="T1" fmla="*/ 234 h 1036"/>
                <a:gd name="T2" fmla="*/ 97 w 778"/>
                <a:gd name="T3" fmla="*/ 214 h 1036"/>
                <a:gd name="T4" fmla="*/ 11 w 778"/>
                <a:gd name="T5" fmla="*/ 64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4" y="1004"/>
                    <a:pt x="432" y="949"/>
                  </a:cubicBezTo>
                  <a:lnTo>
                    <a:pt x="47" y="282"/>
                  </a:lnTo>
                  <a:cubicBezTo>
                    <a:pt x="0" y="200"/>
                    <a:pt x="28" y="95"/>
                    <a:pt x="110" y="47"/>
                  </a:cubicBezTo>
                  <a:cubicBezTo>
                    <a:pt x="192" y="0"/>
                    <a:pt x="297" y="28"/>
                    <a:pt x="344" y="110"/>
                  </a:cubicBezTo>
                  <a:lnTo>
                    <a:pt x="729" y="778"/>
                  </a:lnTo>
                  <a:cubicBezTo>
                    <a:pt x="777" y="860"/>
                    <a:pt x="749" y="965"/>
                    <a:pt x="667"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7" name="Freeform 41"/>
            <p:cNvSpPr>
              <a:spLocks noChangeArrowheads="1"/>
            </p:cNvSpPr>
            <p:nvPr/>
          </p:nvSpPr>
          <p:spPr bwMode="auto">
            <a:xfrm>
              <a:off x="3419" y="2159"/>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3" y="343"/>
                  </a:moveTo>
                  <a:lnTo>
                    <a:pt x="172" y="343"/>
                  </a:lnTo>
                  <a:cubicBezTo>
                    <a:pt x="77" y="343"/>
                    <a:pt x="0" y="267"/>
                    <a:pt x="0" y="172"/>
                  </a:cubicBezTo>
                  <a:cubicBezTo>
                    <a:pt x="0" y="78"/>
                    <a:pt x="77" y="0"/>
                    <a:pt x="172" y="0"/>
                  </a:cubicBezTo>
                  <a:lnTo>
                    <a:pt x="943" y="0"/>
                  </a:lnTo>
                  <a:cubicBezTo>
                    <a:pt x="1037" y="0"/>
                    <a:pt x="1114" y="78"/>
                    <a:pt x="1114" y="172"/>
                  </a:cubicBezTo>
                  <a:cubicBezTo>
                    <a:pt x="1114" y="267"/>
                    <a:pt x="1037" y="343"/>
                    <a:pt x="943"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8" name="Freeform 42"/>
            <p:cNvSpPr>
              <a:spLocks noChangeArrowheads="1"/>
            </p:cNvSpPr>
            <p:nvPr/>
          </p:nvSpPr>
          <p:spPr bwMode="auto">
            <a:xfrm>
              <a:off x="3559" y="2254"/>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4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6" y="1035"/>
                  </a:moveTo>
                  <a:cubicBezTo>
                    <a:pt x="166" y="1035"/>
                    <a:pt x="137" y="1027"/>
                    <a:pt x="110" y="1012"/>
                  </a:cubicBezTo>
                  <a:cubicBezTo>
                    <a:pt x="28" y="965"/>
                    <a:pt x="0" y="860"/>
                    <a:pt x="47" y="778"/>
                  </a:cubicBezTo>
                  <a:lnTo>
                    <a:pt x="433" y="110"/>
                  </a:lnTo>
                  <a:cubicBezTo>
                    <a:pt x="480" y="28"/>
                    <a:pt x="585" y="0"/>
                    <a:pt x="667" y="47"/>
                  </a:cubicBezTo>
                  <a:cubicBezTo>
                    <a:pt x="749" y="95"/>
                    <a:pt x="777" y="200"/>
                    <a:pt x="730" y="282"/>
                  </a:cubicBezTo>
                  <a:lnTo>
                    <a:pt x="344" y="949"/>
                  </a:lnTo>
                  <a:cubicBezTo>
                    <a:pt x="312"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59" name="Freeform 43"/>
            <p:cNvSpPr>
              <a:spLocks noChangeArrowheads="1"/>
            </p:cNvSpPr>
            <p:nvPr/>
          </p:nvSpPr>
          <p:spPr bwMode="auto">
            <a:xfrm>
              <a:off x="3355" y="2254"/>
              <a:ext cx="175" cy="234"/>
            </a:xfrm>
            <a:custGeom>
              <a:avLst/>
              <a:gdLst>
                <a:gd name="T0" fmla="*/ 131 w 778"/>
                <a:gd name="T1" fmla="*/ 234 h 1036"/>
                <a:gd name="T2" fmla="*/ 97 w 778"/>
                <a:gd name="T3" fmla="*/ 214 h 1036"/>
                <a:gd name="T4" fmla="*/ 11 w 778"/>
                <a:gd name="T5" fmla="*/ 64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2" y="1035"/>
                  </a:moveTo>
                  <a:cubicBezTo>
                    <a:pt x="522" y="1035"/>
                    <a:pt x="465" y="1004"/>
                    <a:pt x="433" y="949"/>
                  </a:cubicBezTo>
                  <a:lnTo>
                    <a:pt x="48" y="282"/>
                  </a:lnTo>
                  <a:cubicBezTo>
                    <a:pt x="0" y="200"/>
                    <a:pt x="28" y="95"/>
                    <a:pt x="110" y="47"/>
                  </a:cubicBezTo>
                  <a:cubicBezTo>
                    <a:pt x="192" y="0"/>
                    <a:pt x="297" y="28"/>
                    <a:pt x="344" y="110"/>
                  </a:cubicBezTo>
                  <a:lnTo>
                    <a:pt x="730" y="778"/>
                  </a:lnTo>
                  <a:cubicBezTo>
                    <a:pt x="777" y="860"/>
                    <a:pt x="749" y="965"/>
                    <a:pt x="667" y="1012"/>
                  </a:cubicBezTo>
                  <a:cubicBezTo>
                    <a:pt x="640" y="1027"/>
                    <a:pt x="611" y="1035"/>
                    <a:pt x="582"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0" name="Freeform 44"/>
            <p:cNvSpPr>
              <a:spLocks noChangeArrowheads="1"/>
            </p:cNvSpPr>
            <p:nvPr/>
          </p:nvSpPr>
          <p:spPr bwMode="auto">
            <a:xfrm>
              <a:off x="3011" y="2159"/>
              <a:ext cx="251" cy="77"/>
            </a:xfrm>
            <a:custGeom>
              <a:avLst/>
              <a:gdLst>
                <a:gd name="T0" fmla="*/ 212 w 1113"/>
                <a:gd name="T1" fmla="*/ 77 h 344"/>
                <a:gd name="T2" fmla="*/ 39 w 1113"/>
                <a:gd name="T3" fmla="*/ 77 h 344"/>
                <a:gd name="T4" fmla="*/ 0 w 1113"/>
                <a:gd name="T5" fmla="*/ 39 h 344"/>
                <a:gd name="T6" fmla="*/ 39 w 1113"/>
                <a:gd name="T7" fmla="*/ 0 h 344"/>
                <a:gd name="T8" fmla="*/ 212 w 1113"/>
                <a:gd name="T9" fmla="*/ 0 h 344"/>
                <a:gd name="T10" fmla="*/ 251 w 1113"/>
                <a:gd name="T11" fmla="*/ 39 h 344"/>
                <a:gd name="T12" fmla="*/ 212 w 1113"/>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3" h="344">
                  <a:moveTo>
                    <a:pt x="941" y="343"/>
                  </a:moveTo>
                  <a:lnTo>
                    <a:pt x="171" y="343"/>
                  </a:lnTo>
                  <a:cubicBezTo>
                    <a:pt x="76" y="343"/>
                    <a:pt x="0" y="267"/>
                    <a:pt x="0" y="172"/>
                  </a:cubicBezTo>
                  <a:cubicBezTo>
                    <a:pt x="0" y="78"/>
                    <a:pt x="76" y="0"/>
                    <a:pt x="171" y="0"/>
                  </a:cubicBezTo>
                  <a:lnTo>
                    <a:pt x="941" y="0"/>
                  </a:lnTo>
                  <a:cubicBezTo>
                    <a:pt x="1036" y="0"/>
                    <a:pt x="1112" y="78"/>
                    <a:pt x="1112" y="172"/>
                  </a:cubicBezTo>
                  <a:cubicBezTo>
                    <a:pt x="1112" y="267"/>
                    <a:pt x="1036" y="343"/>
                    <a:pt x="941"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1" name="Freeform 45"/>
            <p:cNvSpPr>
              <a:spLocks noChangeArrowheads="1"/>
            </p:cNvSpPr>
            <p:nvPr/>
          </p:nvSpPr>
          <p:spPr bwMode="auto">
            <a:xfrm>
              <a:off x="3151" y="2254"/>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4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5" y="1035"/>
                  </a:moveTo>
                  <a:cubicBezTo>
                    <a:pt x="166" y="1035"/>
                    <a:pt x="137" y="1027"/>
                    <a:pt x="110" y="1012"/>
                  </a:cubicBezTo>
                  <a:cubicBezTo>
                    <a:pt x="28" y="965"/>
                    <a:pt x="0" y="860"/>
                    <a:pt x="48" y="778"/>
                  </a:cubicBezTo>
                  <a:lnTo>
                    <a:pt x="432" y="110"/>
                  </a:lnTo>
                  <a:cubicBezTo>
                    <a:pt x="480" y="28"/>
                    <a:pt x="585" y="0"/>
                    <a:pt x="666" y="47"/>
                  </a:cubicBezTo>
                  <a:cubicBezTo>
                    <a:pt x="748" y="95"/>
                    <a:pt x="777" y="200"/>
                    <a:pt x="729" y="282"/>
                  </a:cubicBezTo>
                  <a:lnTo>
                    <a:pt x="344" y="949"/>
                  </a:lnTo>
                  <a:cubicBezTo>
                    <a:pt x="312" y="1004"/>
                    <a:pt x="254" y="1035"/>
                    <a:pt x="195"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2" name="Freeform 46"/>
            <p:cNvSpPr>
              <a:spLocks noChangeArrowheads="1"/>
            </p:cNvSpPr>
            <p:nvPr/>
          </p:nvSpPr>
          <p:spPr bwMode="auto">
            <a:xfrm>
              <a:off x="2947" y="2254"/>
              <a:ext cx="175" cy="234"/>
            </a:xfrm>
            <a:custGeom>
              <a:avLst/>
              <a:gdLst>
                <a:gd name="T0" fmla="*/ 131 w 778"/>
                <a:gd name="T1" fmla="*/ 234 h 1036"/>
                <a:gd name="T2" fmla="*/ 97 w 778"/>
                <a:gd name="T3" fmla="*/ 214 h 1036"/>
                <a:gd name="T4" fmla="*/ 11 w 778"/>
                <a:gd name="T5" fmla="*/ 64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4" y="1004"/>
                    <a:pt x="433" y="949"/>
                  </a:cubicBezTo>
                  <a:lnTo>
                    <a:pt x="47" y="282"/>
                  </a:lnTo>
                  <a:cubicBezTo>
                    <a:pt x="0" y="200"/>
                    <a:pt x="28" y="95"/>
                    <a:pt x="110" y="47"/>
                  </a:cubicBezTo>
                  <a:cubicBezTo>
                    <a:pt x="192" y="0"/>
                    <a:pt x="297" y="28"/>
                    <a:pt x="344" y="110"/>
                  </a:cubicBezTo>
                  <a:lnTo>
                    <a:pt x="729" y="778"/>
                  </a:lnTo>
                  <a:cubicBezTo>
                    <a:pt x="777" y="860"/>
                    <a:pt x="749" y="965"/>
                    <a:pt x="667"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3" name="Freeform 47"/>
            <p:cNvSpPr>
              <a:spLocks noChangeArrowheads="1"/>
            </p:cNvSpPr>
            <p:nvPr/>
          </p:nvSpPr>
          <p:spPr bwMode="auto">
            <a:xfrm>
              <a:off x="2602" y="2159"/>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3" y="343"/>
                  </a:moveTo>
                  <a:lnTo>
                    <a:pt x="172" y="343"/>
                  </a:lnTo>
                  <a:cubicBezTo>
                    <a:pt x="77" y="343"/>
                    <a:pt x="0" y="267"/>
                    <a:pt x="0" y="172"/>
                  </a:cubicBezTo>
                  <a:cubicBezTo>
                    <a:pt x="0" y="78"/>
                    <a:pt x="77" y="0"/>
                    <a:pt x="172" y="0"/>
                  </a:cubicBezTo>
                  <a:lnTo>
                    <a:pt x="943" y="0"/>
                  </a:lnTo>
                  <a:cubicBezTo>
                    <a:pt x="1037" y="0"/>
                    <a:pt x="1114" y="78"/>
                    <a:pt x="1114" y="172"/>
                  </a:cubicBezTo>
                  <a:cubicBezTo>
                    <a:pt x="1114" y="267"/>
                    <a:pt x="1037" y="343"/>
                    <a:pt x="943"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4" name="Freeform 48"/>
            <p:cNvSpPr>
              <a:spLocks noChangeArrowheads="1"/>
            </p:cNvSpPr>
            <p:nvPr/>
          </p:nvSpPr>
          <p:spPr bwMode="auto">
            <a:xfrm>
              <a:off x="2743" y="2254"/>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4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6" y="1035"/>
                  </a:moveTo>
                  <a:cubicBezTo>
                    <a:pt x="166" y="1035"/>
                    <a:pt x="137" y="1027"/>
                    <a:pt x="110" y="1012"/>
                  </a:cubicBezTo>
                  <a:cubicBezTo>
                    <a:pt x="28" y="965"/>
                    <a:pt x="0" y="860"/>
                    <a:pt x="47" y="778"/>
                  </a:cubicBezTo>
                  <a:lnTo>
                    <a:pt x="433" y="110"/>
                  </a:lnTo>
                  <a:cubicBezTo>
                    <a:pt x="480" y="28"/>
                    <a:pt x="585" y="0"/>
                    <a:pt x="667" y="47"/>
                  </a:cubicBezTo>
                  <a:cubicBezTo>
                    <a:pt x="749" y="95"/>
                    <a:pt x="777" y="200"/>
                    <a:pt x="730" y="282"/>
                  </a:cubicBezTo>
                  <a:lnTo>
                    <a:pt x="344" y="949"/>
                  </a:lnTo>
                  <a:cubicBezTo>
                    <a:pt x="312"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5" name="Freeform 49"/>
            <p:cNvSpPr>
              <a:spLocks noChangeArrowheads="1"/>
            </p:cNvSpPr>
            <p:nvPr/>
          </p:nvSpPr>
          <p:spPr bwMode="auto">
            <a:xfrm>
              <a:off x="2538" y="2254"/>
              <a:ext cx="175" cy="234"/>
            </a:xfrm>
            <a:custGeom>
              <a:avLst/>
              <a:gdLst>
                <a:gd name="T0" fmla="*/ 131 w 778"/>
                <a:gd name="T1" fmla="*/ 234 h 1036"/>
                <a:gd name="T2" fmla="*/ 97 w 778"/>
                <a:gd name="T3" fmla="*/ 214 h 1036"/>
                <a:gd name="T4" fmla="*/ 11 w 778"/>
                <a:gd name="T5" fmla="*/ 64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2" y="1035"/>
                  </a:moveTo>
                  <a:cubicBezTo>
                    <a:pt x="522" y="1035"/>
                    <a:pt x="465" y="1004"/>
                    <a:pt x="433" y="949"/>
                  </a:cubicBezTo>
                  <a:lnTo>
                    <a:pt x="48" y="282"/>
                  </a:lnTo>
                  <a:cubicBezTo>
                    <a:pt x="0" y="200"/>
                    <a:pt x="28" y="95"/>
                    <a:pt x="110" y="47"/>
                  </a:cubicBezTo>
                  <a:cubicBezTo>
                    <a:pt x="192" y="0"/>
                    <a:pt x="297" y="28"/>
                    <a:pt x="344" y="110"/>
                  </a:cubicBezTo>
                  <a:lnTo>
                    <a:pt x="730" y="778"/>
                  </a:lnTo>
                  <a:cubicBezTo>
                    <a:pt x="777" y="860"/>
                    <a:pt x="749" y="965"/>
                    <a:pt x="667" y="1012"/>
                  </a:cubicBezTo>
                  <a:cubicBezTo>
                    <a:pt x="640" y="1027"/>
                    <a:pt x="611" y="1035"/>
                    <a:pt x="582"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6" name="Freeform 50"/>
            <p:cNvSpPr>
              <a:spLocks noChangeArrowheads="1"/>
            </p:cNvSpPr>
            <p:nvPr/>
          </p:nvSpPr>
          <p:spPr bwMode="auto">
            <a:xfrm>
              <a:off x="4849" y="1804"/>
              <a:ext cx="77" cy="77"/>
            </a:xfrm>
            <a:custGeom>
              <a:avLst/>
              <a:gdLst>
                <a:gd name="T0" fmla="*/ 77 w 343"/>
                <a:gd name="T1" fmla="*/ 77 h 344"/>
                <a:gd name="T2" fmla="*/ 38 w 343"/>
                <a:gd name="T3" fmla="*/ 77 h 344"/>
                <a:gd name="T4" fmla="*/ 0 w 343"/>
                <a:gd name="T5" fmla="*/ 39 h 344"/>
                <a:gd name="T6" fmla="*/ 38 w 343"/>
                <a:gd name="T7" fmla="*/ 0 h 344"/>
                <a:gd name="T8" fmla="*/ 77 w 343"/>
                <a:gd name="T9" fmla="*/ 0 h 344"/>
                <a:gd name="T10" fmla="*/ 77 w 343"/>
                <a:gd name="T11" fmla="*/ 77 h 3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3" h="344">
                  <a:moveTo>
                    <a:pt x="342" y="343"/>
                  </a:moveTo>
                  <a:lnTo>
                    <a:pt x="171" y="343"/>
                  </a:lnTo>
                  <a:cubicBezTo>
                    <a:pt x="76" y="343"/>
                    <a:pt x="0" y="266"/>
                    <a:pt x="0" y="172"/>
                  </a:cubicBezTo>
                  <a:cubicBezTo>
                    <a:pt x="0" y="77"/>
                    <a:pt x="76" y="0"/>
                    <a:pt x="171" y="0"/>
                  </a:cubicBezTo>
                  <a:lnTo>
                    <a:pt x="342" y="0"/>
                  </a:lnTo>
                  <a:lnTo>
                    <a:pt x="342" y="343"/>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7" name="Freeform 51"/>
            <p:cNvSpPr>
              <a:spLocks noChangeArrowheads="1"/>
            </p:cNvSpPr>
            <p:nvPr/>
          </p:nvSpPr>
          <p:spPr bwMode="auto">
            <a:xfrm>
              <a:off x="4440" y="1804"/>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2" y="343"/>
                  </a:moveTo>
                  <a:lnTo>
                    <a:pt x="171" y="343"/>
                  </a:lnTo>
                  <a:cubicBezTo>
                    <a:pt x="77" y="343"/>
                    <a:pt x="0" y="266"/>
                    <a:pt x="0" y="172"/>
                  </a:cubicBezTo>
                  <a:cubicBezTo>
                    <a:pt x="0" y="77"/>
                    <a:pt x="77" y="0"/>
                    <a:pt x="171" y="0"/>
                  </a:cubicBezTo>
                  <a:lnTo>
                    <a:pt x="942" y="0"/>
                  </a:lnTo>
                  <a:cubicBezTo>
                    <a:pt x="1037" y="0"/>
                    <a:pt x="1114" y="77"/>
                    <a:pt x="1114" y="172"/>
                  </a:cubicBezTo>
                  <a:cubicBezTo>
                    <a:pt x="1114" y="266"/>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8" name="Freeform 52"/>
            <p:cNvSpPr>
              <a:spLocks noChangeArrowheads="1"/>
            </p:cNvSpPr>
            <p:nvPr/>
          </p:nvSpPr>
          <p:spPr bwMode="auto">
            <a:xfrm>
              <a:off x="4032" y="1804"/>
              <a:ext cx="252" cy="77"/>
            </a:xfrm>
            <a:custGeom>
              <a:avLst/>
              <a:gdLst>
                <a:gd name="T0" fmla="*/ 213 w 1114"/>
                <a:gd name="T1" fmla="*/ 77 h 344"/>
                <a:gd name="T2" fmla="*/ 39 w 1114"/>
                <a:gd name="T3" fmla="*/ 77 h 344"/>
                <a:gd name="T4" fmla="*/ 0 w 1114"/>
                <a:gd name="T5" fmla="*/ 39 h 344"/>
                <a:gd name="T6" fmla="*/ 39 w 1114"/>
                <a:gd name="T7" fmla="*/ 0 h 344"/>
                <a:gd name="T8" fmla="*/ 213 w 1114"/>
                <a:gd name="T9" fmla="*/ 0 h 344"/>
                <a:gd name="T10" fmla="*/ 252 w 1114"/>
                <a:gd name="T11" fmla="*/ 39 h 344"/>
                <a:gd name="T12" fmla="*/ 213 w 1114"/>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344">
                  <a:moveTo>
                    <a:pt x="942" y="343"/>
                  </a:moveTo>
                  <a:lnTo>
                    <a:pt x="171" y="343"/>
                  </a:lnTo>
                  <a:cubicBezTo>
                    <a:pt x="76" y="343"/>
                    <a:pt x="0" y="266"/>
                    <a:pt x="0" y="172"/>
                  </a:cubicBezTo>
                  <a:cubicBezTo>
                    <a:pt x="0" y="77"/>
                    <a:pt x="76" y="0"/>
                    <a:pt x="171" y="0"/>
                  </a:cubicBezTo>
                  <a:lnTo>
                    <a:pt x="942" y="0"/>
                  </a:lnTo>
                  <a:cubicBezTo>
                    <a:pt x="1036" y="0"/>
                    <a:pt x="1113" y="77"/>
                    <a:pt x="1113" y="172"/>
                  </a:cubicBezTo>
                  <a:cubicBezTo>
                    <a:pt x="1113" y="266"/>
                    <a:pt x="1036"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69" name="Freeform 53"/>
            <p:cNvSpPr>
              <a:spLocks noChangeArrowheads="1"/>
            </p:cNvSpPr>
            <p:nvPr/>
          </p:nvSpPr>
          <p:spPr bwMode="auto">
            <a:xfrm>
              <a:off x="3623" y="1804"/>
              <a:ext cx="252" cy="77"/>
            </a:xfrm>
            <a:custGeom>
              <a:avLst/>
              <a:gdLst>
                <a:gd name="T0" fmla="*/ 213 w 1115"/>
                <a:gd name="T1" fmla="*/ 77 h 344"/>
                <a:gd name="T2" fmla="*/ 39 w 1115"/>
                <a:gd name="T3" fmla="*/ 77 h 344"/>
                <a:gd name="T4" fmla="*/ 0 w 1115"/>
                <a:gd name="T5" fmla="*/ 39 h 344"/>
                <a:gd name="T6" fmla="*/ 39 w 1115"/>
                <a:gd name="T7" fmla="*/ 0 h 344"/>
                <a:gd name="T8" fmla="*/ 213 w 1115"/>
                <a:gd name="T9" fmla="*/ 0 h 344"/>
                <a:gd name="T10" fmla="*/ 252 w 1115"/>
                <a:gd name="T11" fmla="*/ 39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2" y="343"/>
                  </a:moveTo>
                  <a:lnTo>
                    <a:pt x="171" y="343"/>
                  </a:lnTo>
                  <a:cubicBezTo>
                    <a:pt x="77" y="343"/>
                    <a:pt x="0" y="266"/>
                    <a:pt x="0" y="172"/>
                  </a:cubicBezTo>
                  <a:cubicBezTo>
                    <a:pt x="0" y="77"/>
                    <a:pt x="77" y="0"/>
                    <a:pt x="171" y="0"/>
                  </a:cubicBezTo>
                  <a:lnTo>
                    <a:pt x="942" y="0"/>
                  </a:lnTo>
                  <a:cubicBezTo>
                    <a:pt x="1037" y="0"/>
                    <a:pt x="1114" y="77"/>
                    <a:pt x="1114" y="172"/>
                  </a:cubicBezTo>
                  <a:cubicBezTo>
                    <a:pt x="1114" y="266"/>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0" name="Freeform 54"/>
            <p:cNvSpPr>
              <a:spLocks noChangeArrowheads="1"/>
            </p:cNvSpPr>
            <p:nvPr/>
          </p:nvSpPr>
          <p:spPr bwMode="auto">
            <a:xfrm>
              <a:off x="4113" y="2858"/>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2"/>
                    <a:pt x="92" y="0"/>
                    <a:pt x="206" y="0"/>
                  </a:cubicBezTo>
                  <a:cubicBezTo>
                    <a:pt x="319" y="0"/>
                    <a:pt x="412" y="92"/>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1" name="Freeform 55"/>
            <p:cNvSpPr>
              <a:spLocks noChangeArrowheads="1"/>
            </p:cNvSpPr>
            <p:nvPr/>
          </p:nvSpPr>
          <p:spPr bwMode="auto">
            <a:xfrm>
              <a:off x="3705" y="2858"/>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2"/>
                    <a:pt x="92" y="0"/>
                    <a:pt x="206" y="0"/>
                  </a:cubicBezTo>
                  <a:cubicBezTo>
                    <a:pt x="319" y="0"/>
                    <a:pt x="412" y="92"/>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2" name="Freeform 56"/>
            <p:cNvSpPr>
              <a:spLocks noChangeArrowheads="1"/>
            </p:cNvSpPr>
            <p:nvPr/>
          </p:nvSpPr>
          <p:spPr bwMode="auto">
            <a:xfrm>
              <a:off x="2890" y="2858"/>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2"/>
                    <a:pt x="92" y="0"/>
                    <a:pt x="206" y="0"/>
                  </a:cubicBezTo>
                  <a:cubicBezTo>
                    <a:pt x="319" y="0"/>
                    <a:pt x="412" y="92"/>
                    <a:pt x="412" y="206"/>
                  </a:cubicBezTo>
                  <a:cubicBezTo>
                    <a:pt x="412" y="320"/>
                    <a:pt x="319"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3" name="Freeform 57"/>
            <p:cNvSpPr>
              <a:spLocks noChangeArrowheads="1"/>
            </p:cNvSpPr>
            <p:nvPr/>
          </p:nvSpPr>
          <p:spPr bwMode="auto">
            <a:xfrm>
              <a:off x="4725" y="2506"/>
              <a:ext cx="93" cy="93"/>
            </a:xfrm>
            <a:custGeom>
              <a:avLst/>
              <a:gdLst>
                <a:gd name="T0" fmla="*/ 0 w 413"/>
                <a:gd name="T1" fmla="*/ 46 h 413"/>
                <a:gd name="T2" fmla="*/ 46 w 413"/>
                <a:gd name="T3" fmla="*/ 0 h 413"/>
                <a:gd name="T4" fmla="*/ 93 w 413"/>
                <a:gd name="T5" fmla="*/ 46 h 413"/>
                <a:gd name="T6" fmla="*/ 46 w 413"/>
                <a:gd name="T7" fmla="*/ 93 h 413"/>
                <a:gd name="T8" fmla="*/ 0 w 413"/>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413">
                  <a:moveTo>
                    <a:pt x="0" y="206"/>
                  </a:moveTo>
                  <a:cubicBezTo>
                    <a:pt x="0" y="92"/>
                    <a:pt x="92" y="0"/>
                    <a:pt x="206" y="0"/>
                  </a:cubicBezTo>
                  <a:cubicBezTo>
                    <a:pt x="320" y="0"/>
                    <a:pt x="412" y="93"/>
                    <a:pt x="412" y="206"/>
                  </a:cubicBezTo>
                  <a:cubicBezTo>
                    <a:pt x="412" y="320"/>
                    <a:pt x="320" y="412"/>
                    <a:pt x="206" y="412"/>
                  </a:cubicBezTo>
                  <a:cubicBezTo>
                    <a:pt x="92"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4" name="Freeform 58"/>
            <p:cNvSpPr>
              <a:spLocks noChangeArrowheads="1"/>
            </p:cNvSpPr>
            <p:nvPr/>
          </p:nvSpPr>
          <p:spPr bwMode="auto">
            <a:xfrm>
              <a:off x="4317" y="2506"/>
              <a:ext cx="93" cy="93"/>
            </a:xfrm>
            <a:custGeom>
              <a:avLst/>
              <a:gdLst>
                <a:gd name="T0" fmla="*/ 93 w 413"/>
                <a:gd name="T1" fmla="*/ 46 h 413"/>
                <a:gd name="T2" fmla="*/ 86 w 413"/>
                <a:gd name="T3" fmla="*/ 70 h 413"/>
                <a:gd name="T4" fmla="*/ 70 w 413"/>
                <a:gd name="T5" fmla="*/ 86 h 413"/>
                <a:gd name="T6" fmla="*/ 46 w 413"/>
                <a:gd name="T7" fmla="*/ 93 h 413"/>
                <a:gd name="T8" fmla="*/ 23 w 413"/>
                <a:gd name="T9" fmla="*/ 86 h 413"/>
                <a:gd name="T10" fmla="*/ 6 w 413"/>
                <a:gd name="T11" fmla="*/ 70 h 413"/>
                <a:gd name="T12" fmla="*/ 0 w 413"/>
                <a:gd name="T13" fmla="*/ 46 h 413"/>
                <a:gd name="T14" fmla="*/ 6 w 413"/>
                <a:gd name="T15" fmla="*/ 23 h 413"/>
                <a:gd name="T16" fmla="*/ 23 w 413"/>
                <a:gd name="T17" fmla="*/ 6 h 413"/>
                <a:gd name="T18" fmla="*/ 46 w 413"/>
                <a:gd name="T19" fmla="*/ 0 h 413"/>
                <a:gd name="T20" fmla="*/ 70 w 413"/>
                <a:gd name="T21" fmla="*/ 6 h 413"/>
                <a:gd name="T22" fmla="*/ 86 w 413"/>
                <a:gd name="T23" fmla="*/ 23 h 413"/>
                <a:gd name="T24" fmla="*/ 93 w 413"/>
                <a:gd name="T25" fmla="*/ 46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3">
                  <a:moveTo>
                    <a:pt x="412" y="206"/>
                  </a:moveTo>
                  <a:cubicBezTo>
                    <a:pt x="412" y="244"/>
                    <a:pt x="403" y="276"/>
                    <a:pt x="384" y="309"/>
                  </a:cubicBezTo>
                  <a:cubicBezTo>
                    <a:pt x="365" y="342"/>
                    <a:pt x="342" y="365"/>
                    <a:pt x="309" y="384"/>
                  </a:cubicBezTo>
                  <a:cubicBezTo>
                    <a:pt x="276" y="403"/>
                    <a:pt x="244" y="412"/>
                    <a:pt x="206" y="412"/>
                  </a:cubicBezTo>
                  <a:cubicBezTo>
                    <a:pt x="168" y="412"/>
                    <a:pt x="136" y="403"/>
                    <a:pt x="103" y="384"/>
                  </a:cubicBezTo>
                  <a:cubicBezTo>
                    <a:pt x="71" y="365"/>
                    <a:pt x="47" y="342"/>
                    <a:pt x="28" y="309"/>
                  </a:cubicBezTo>
                  <a:cubicBezTo>
                    <a:pt x="9" y="276"/>
                    <a:pt x="0" y="244"/>
                    <a:pt x="0" y="206"/>
                  </a:cubicBezTo>
                  <a:cubicBezTo>
                    <a:pt x="0" y="168"/>
                    <a:pt x="9" y="136"/>
                    <a:pt x="28" y="103"/>
                  </a:cubicBezTo>
                  <a:cubicBezTo>
                    <a:pt x="47" y="70"/>
                    <a:pt x="71" y="47"/>
                    <a:pt x="103" y="28"/>
                  </a:cubicBezTo>
                  <a:cubicBezTo>
                    <a:pt x="136" y="9"/>
                    <a:pt x="168" y="0"/>
                    <a:pt x="206" y="0"/>
                  </a:cubicBezTo>
                  <a:cubicBezTo>
                    <a:pt x="244" y="0"/>
                    <a:pt x="276" y="9"/>
                    <a:pt x="309" y="28"/>
                  </a:cubicBezTo>
                  <a:cubicBezTo>
                    <a:pt x="342" y="47"/>
                    <a:pt x="365" y="70"/>
                    <a:pt x="384" y="103"/>
                  </a:cubicBezTo>
                  <a:cubicBezTo>
                    <a:pt x="403" y="136"/>
                    <a:pt x="412" y="168"/>
                    <a:pt x="412"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5" name="Freeform 59"/>
            <p:cNvSpPr>
              <a:spLocks noChangeArrowheads="1"/>
            </p:cNvSpPr>
            <p:nvPr/>
          </p:nvSpPr>
          <p:spPr bwMode="auto">
            <a:xfrm>
              <a:off x="3909" y="2506"/>
              <a:ext cx="93" cy="93"/>
            </a:xfrm>
            <a:custGeom>
              <a:avLst/>
              <a:gdLst>
                <a:gd name="T0" fmla="*/ 93 w 413"/>
                <a:gd name="T1" fmla="*/ 46 h 413"/>
                <a:gd name="T2" fmla="*/ 86 w 413"/>
                <a:gd name="T3" fmla="*/ 70 h 413"/>
                <a:gd name="T4" fmla="*/ 70 w 413"/>
                <a:gd name="T5" fmla="*/ 86 h 413"/>
                <a:gd name="T6" fmla="*/ 46 w 413"/>
                <a:gd name="T7" fmla="*/ 93 h 413"/>
                <a:gd name="T8" fmla="*/ 23 w 413"/>
                <a:gd name="T9" fmla="*/ 86 h 413"/>
                <a:gd name="T10" fmla="*/ 6 w 413"/>
                <a:gd name="T11" fmla="*/ 70 h 413"/>
                <a:gd name="T12" fmla="*/ 0 w 413"/>
                <a:gd name="T13" fmla="*/ 46 h 413"/>
                <a:gd name="T14" fmla="*/ 6 w 413"/>
                <a:gd name="T15" fmla="*/ 23 h 413"/>
                <a:gd name="T16" fmla="*/ 23 w 413"/>
                <a:gd name="T17" fmla="*/ 6 h 413"/>
                <a:gd name="T18" fmla="*/ 46 w 413"/>
                <a:gd name="T19" fmla="*/ 0 h 413"/>
                <a:gd name="T20" fmla="*/ 70 w 413"/>
                <a:gd name="T21" fmla="*/ 6 h 413"/>
                <a:gd name="T22" fmla="*/ 86 w 413"/>
                <a:gd name="T23" fmla="*/ 23 h 413"/>
                <a:gd name="T24" fmla="*/ 93 w 413"/>
                <a:gd name="T25" fmla="*/ 46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3">
                  <a:moveTo>
                    <a:pt x="412" y="206"/>
                  </a:moveTo>
                  <a:cubicBezTo>
                    <a:pt x="412" y="244"/>
                    <a:pt x="403" y="276"/>
                    <a:pt x="384" y="309"/>
                  </a:cubicBezTo>
                  <a:cubicBezTo>
                    <a:pt x="365" y="342"/>
                    <a:pt x="342" y="365"/>
                    <a:pt x="309" y="384"/>
                  </a:cubicBezTo>
                  <a:cubicBezTo>
                    <a:pt x="276" y="403"/>
                    <a:pt x="244" y="412"/>
                    <a:pt x="206" y="412"/>
                  </a:cubicBezTo>
                  <a:cubicBezTo>
                    <a:pt x="168" y="412"/>
                    <a:pt x="136" y="403"/>
                    <a:pt x="103" y="384"/>
                  </a:cubicBezTo>
                  <a:cubicBezTo>
                    <a:pt x="70" y="365"/>
                    <a:pt x="47" y="342"/>
                    <a:pt x="28" y="309"/>
                  </a:cubicBezTo>
                  <a:cubicBezTo>
                    <a:pt x="9" y="276"/>
                    <a:pt x="0" y="244"/>
                    <a:pt x="0" y="206"/>
                  </a:cubicBezTo>
                  <a:cubicBezTo>
                    <a:pt x="0" y="168"/>
                    <a:pt x="9" y="136"/>
                    <a:pt x="28" y="103"/>
                  </a:cubicBezTo>
                  <a:cubicBezTo>
                    <a:pt x="47" y="70"/>
                    <a:pt x="70" y="47"/>
                    <a:pt x="103" y="28"/>
                  </a:cubicBezTo>
                  <a:cubicBezTo>
                    <a:pt x="136" y="9"/>
                    <a:pt x="168" y="0"/>
                    <a:pt x="206" y="0"/>
                  </a:cubicBezTo>
                  <a:cubicBezTo>
                    <a:pt x="244" y="0"/>
                    <a:pt x="276" y="9"/>
                    <a:pt x="309" y="28"/>
                  </a:cubicBezTo>
                  <a:cubicBezTo>
                    <a:pt x="342" y="47"/>
                    <a:pt x="365" y="70"/>
                    <a:pt x="384" y="103"/>
                  </a:cubicBezTo>
                  <a:cubicBezTo>
                    <a:pt x="403" y="136"/>
                    <a:pt x="412" y="168"/>
                    <a:pt x="412"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6" name="Freeform 60"/>
            <p:cNvSpPr>
              <a:spLocks noChangeArrowheads="1"/>
            </p:cNvSpPr>
            <p:nvPr/>
          </p:nvSpPr>
          <p:spPr bwMode="auto">
            <a:xfrm>
              <a:off x="3501" y="2506"/>
              <a:ext cx="93" cy="93"/>
            </a:xfrm>
            <a:custGeom>
              <a:avLst/>
              <a:gdLst>
                <a:gd name="T0" fmla="*/ 93 w 413"/>
                <a:gd name="T1" fmla="*/ 46 h 413"/>
                <a:gd name="T2" fmla="*/ 86 w 413"/>
                <a:gd name="T3" fmla="*/ 70 h 413"/>
                <a:gd name="T4" fmla="*/ 70 w 413"/>
                <a:gd name="T5" fmla="*/ 86 h 413"/>
                <a:gd name="T6" fmla="*/ 46 w 413"/>
                <a:gd name="T7" fmla="*/ 93 h 413"/>
                <a:gd name="T8" fmla="*/ 23 w 413"/>
                <a:gd name="T9" fmla="*/ 86 h 413"/>
                <a:gd name="T10" fmla="*/ 6 w 413"/>
                <a:gd name="T11" fmla="*/ 70 h 413"/>
                <a:gd name="T12" fmla="*/ 0 w 413"/>
                <a:gd name="T13" fmla="*/ 46 h 413"/>
                <a:gd name="T14" fmla="*/ 6 w 413"/>
                <a:gd name="T15" fmla="*/ 23 h 413"/>
                <a:gd name="T16" fmla="*/ 23 w 413"/>
                <a:gd name="T17" fmla="*/ 6 h 413"/>
                <a:gd name="T18" fmla="*/ 46 w 413"/>
                <a:gd name="T19" fmla="*/ 0 h 413"/>
                <a:gd name="T20" fmla="*/ 70 w 413"/>
                <a:gd name="T21" fmla="*/ 6 h 413"/>
                <a:gd name="T22" fmla="*/ 86 w 413"/>
                <a:gd name="T23" fmla="*/ 23 h 413"/>
                <a:gd name="T24" fmla="*/ 93 w 413"/>
                <a:gd name="T25" fmla="*/ 46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3">
                  <a:moveTo>
                    <a:pt x="412" y="206"/>
                  </a:moveTo>
                  <a:cubicBezTo>
                    <a:pt x="412" y="244"/>
                    <a:pt x="403" y="276"/>
                    <a:pt x="384" y="309"/>
                  </a:cubicBezTo>
                  <a:cubicBezTo>
                    <a:pt x="365" y="342"/>
                    <a:pt x="342" y="365"/>
                    <a:pt x="309" y="384"/>
                  </a:cubicBezTo>
                  <a:cubicBezTo>
                    <a:pt x="276" y="403"/>
                    <a:pt x="244" y="412"/>
                    <a:pt x="206" y="412"/>
                  </a:cubicBezTo>
                  <a:cubicBezTo>
                    <a:pt x="168" y="412"/>
                    <a:pt x="136" y="403"/>
                    <a:pt x="103" y="384"/>
                  </a:cubicBezTo>
                  <a:cubicBezTo>
                    <a:pt x="70" y="365"/>
                    <a:pt x="47" y="342"/>
                    <a:pt x="28" y="309"/>
                  </a:cubicBezTo>
                  <a:cubicBezTo>
                    <a:pt x="9" y="276"/>
                    <a:pt x="0" y="244"/>
                    <a:pt x="0" y="206"/>
                  </a:cubicBezTo>
                  <a:cubicBezTo>
                    <a:pt x="0" y="168"/>
                    <a:pt x="9" y="136"/>
                    <a:pt x="28" y="103"/>
                  </a:cubicBezTo>
                  <a:cubicBezTo>
                    <a:pt x="47" y="70"/>
                    <a:pt x="70" y="47"/>
                    <a:pt x="103" y="28"/>
                  </a:cubicBezTo>
                  <a:cubicBezTo>
                    <a:pt x="136" y="9"/>
                    <a:pt x="168" y="0"/>
                    <a:pt x="206" y="0"/>
                  </a:cubicBezTo>
                  <a:cubicBezTo>
                    <a:pt x="244" y="0"/>
                    <a:pt x="276" y="9"/>
                    <a:pt x="309" y="28"/>
                  </a:cubicBezTo>
                  <a:cubicBezTo>
                    <a:pt x="342" y="47"/>
                    <a:pt x="365" y="70"/>
                    <a:pt x="384" y="103"/>
                  </a:cubicBezTo>
                  <a:cubicBezTo>
                    <a:pt x="403" y="136"/>
                    <a:pt x="412" y="168"/>
                    <a:pt x="412"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7" name="Freeform 61"/>
            <p:cNvSpPr>
              <a:spLocks noChangeArrowheads="1"/>
            </p:cNvSpPr>
            <p:nvPr/>
          </p:nvSpPr>
          <p:spPr bwMode="auto">
            <a:xfrm>
              <a:off x="3093" y="2506"/>
              <a:ext cx="92" cy="93"/>
            </a:xfrm>
            <a:custGeom>
              <a:avLst/>
              <a:gdLst>
                <a:gd name="T0" fmla="*/ 0 w 412"/>
                <a:gd name="T1" fmla="*/ 46 h 413"/>
                <a:gd name="T2" fmla="*/ 46 w 412"/>
                <a:gd name="T3" fmla="*/ 0 h 413"/>
                <a:gd name="T4" fmla="*/ 92 w 412"/>
                <a:gd name="T5" fmla="*/ 46 h 413"/>
                <a:gd name="T6" fmla="*/ 46 w 412"/>
                <a:gd name="T7" fmla="*/ 93 h 413"/>
                <a:gd name="T8" fmla="*/ 0 w 412"/>
                <a:gd name="T9" fmla="*/ 46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413">
                  <a:moveTo>
                    <a:pt x="0" y="206"/>
                  </a:moveTo>
                  <a:cubicBezTo>
                    <a:pt x="0" y="92"/>
                    <a:pt x="93" y="0"/>
                    <a:pt x="206" y="0"/>
                  </a:cubicBezTo>
                  <a:cubicBezTo>
                    <a:pt x="320" y="0"/>
                    <a:pt x="411" y="93"/>
                    <a:pt x="411" y="206"/>
                  </a:cubicBezTo>
                  <a:cubicBezTo>
                    <a:pt x="411" y="320"/>
                    <a:pt x="320" y="412"/>
                    <a:pt x="206" y="412"/>
                  </a:cubicBezTo>
                  <a:cubicBezTo>
                    <a:pt x="93" y="412"/>
                    <a:pt x="0" y="320"/>
                    <a:pt x="0" y="206"/>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8" name="Freeform 62"/>
            <p:cNvSpPr>
              <a:spLocks noChangeArrowheads="1"/>
            </p:cNvSpPr>
            <p:nvPr/>
          </p:nvSpPr>
          <p:spPr bwMode="auto">
            <a:xfrm>
              <a:off x="2685" y="2506"/>
              <a:ext cx="93" cy="93"/>
            </a:xfrm>
            <a:custGeom>
              <a:avLst/>
              <a:gdLst>
                <a:gd name="T0" fmla="*/ 93 w 413"/>
                <a:gd name="T1" fmla="*/ 46 h 413"/>
                <a:gd name="T2" fmla="*/ 86 w 413"/>
                <a:gd name="T3" fmla="*/ 70 h 413"/>
                <a:gd name="T4" fmla="*/ 70 w 413"/>
                <a:gd name="T5" fmla="*/ 86 h 413"/>
                <a:gd name="T6" fmla="*/ 46 w 413"/>
                <a:gd name="T7" fmla="*/ 93 h 413"/>
                <a:gd name="T8" fmla="*/ 23 w 413"/>
                <a:gd name="T9" fmla="*/ 86 h 413"/>
                <a:gd name="T10" fmla="*/ 6 w 413"/>
                <a:gd name="T11" fmla="*/ 70 h 413"/>
                <a:gd name="T12" fmla="*/ 0 w 413"/>
                <a:gd name="T13" fmla="*/ 46 h 413"/>
                <a:gd name="T14" fmla="*/ 6 w 413"/>
                <a:gd name="T15" fmla="*/ 23 h 413"/>
                <a:gd name="T16" fmla="*/ 23 w 413"/>
                <a:gd name="T17" fmla="*/ 6 h 413"/>
                <a:gd name="T18" fmla="*/ 46 w 413"/>
                <a:gd name="T19" fmla="*/ 0 h 413"/>
                <a:gd name="T20" fmla="*/ 70 w 413"/>
                <a:gd name="T21" fmla="*/ 6 h 413"/>
                <a:gd name="T22" fmla="*/ 86 w 413"/>
                <a:gd name="T23" fmla="*/ 23 h 413"/>
                <a:gd name="T24" fmla="*/ 93 w 413"/>
                <a:gd name="T25" fmla="*/ 46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3">
                  <a:moveTo>
                    <a:pt x="412" y="206"/>
                  </a:moveTo>
                  <a:cubicBezTo>
                    <a:pt x="412" y="244"/>
                    <a:pt x="403" y="276"/>
                    <a:pt x="384" y="309"/>
                  </a:cubicBezTo>
                  <a:cubicBezTo>
                    <a:pt x="365" y="342"/>
                    <a:pt x="342" y="365"/>
                    <a:pt x="309" y="384"/>
                  </a:cubicBezTo>
                  <a:cubicBezTo>
                    <a:pt x="276" y="403"/>
                    <a:pt x="244" y="412"/>
                    <a:pt x="206" y="412"/>
                  </a:cubicBezTo>
                  <a:cubicBezTo>
                    <a:pt x="168" y="412"/>
                    <a:pt x="136" y="403"/>
                    <a:pt x="103" y="384"/>
                  </a:cubicBezTo>
                  <a:cubicBezTo>
                    <a:pt x="70" y="365"/>
                    <a:pt x="47" y="342"/>
                    <a:pt x="28" y="309"/>
                  </a:cubicBezTo>
                  <a:cubicBezTo>
                    <a:pt x="9" y="276"/>
                    <a:pt x="0" y="244"/>
                    <a:pt x="0" y="206"/>
                  </a:cubicBezTo>
                  <a:cubicBezTo>
                    <a:pt x="0" y="168"/>
                    <a:pt x="9" y="136"/>
                    <a:pt x="28" y="103"/>
                  </a:cubicBezTo>
                  <a:cubicBezTo>
                    <a:pt x="47" y="70"/>
                    <a:pt x="70" y="47"/>
                    <a:pt x="103" y="28"/>
                  </a:cubicBezTo>
                  <a:cubicBezTo>
                    <a:pt x="136" y="9"/>
                    <a:pt x="168" y="0"/>
                    <a:pt x="206" y="0"/>
                  </a:cubicBezTo>
                  <a:cubicBezTo>
                    <a:pt x="244" y="0"/>
                    <a:pt x="276" y="9"/>
                    <a:pt x="309" y="28"/>
                  </a:cubicBezTo>
                  <a:cubicBezTo>
                    <a:pt x="342" y="47"/>
                    <a:pt x="365" y="70"/>
                    <a:pt x="384" y="103"/>
                  </a:cubicBezTo>
                  <a:cubicBezTo>
                    <a:pt x="403" y="136"/>
                    <a:pt x="412" y="168"/>
                    <a:pt x="412" y="206"/>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79" name="Freeform 63"/>
            <p:cNvSpPr>
              <a:spLocks noChangeArrowheads="1"/>
            </p:cNvSpPr>
            <p:nvPr/>
          </p:nvSpPr>
          <p:spPr bwMode="auto">
            <a:xfrm>
              <a:off x="4172" y="2608"/>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3 h 1036"/>
                <a:gd name="T12" fmla="*/ 78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6" y="1035"/>
                  </a:moveTo>
                  <a:cubicBezTo>
                    <a:pt x="167" y="1035"/>
                    <a:pt x="137" y="1027"/>
                    <a:pt x="110" y="1012"/>
                  </a:cubicBezTo>
                  <a:cubicBezTo>
                    <a:pt x="28" y="964"/>
                    <a:pt x="0" y="860"/>
                    <a:pt x="48" y="778"/>
                  </a:cubicBezTo>
                  <a:lnTo>
                    <a:pt x="433" y="110"/>
                  </a:lnTo>
                  <a:cubicBezTo>
                    <a:pt x="480" y="28"/>
                    <a:pt x="585" y="0"/>
                    <a:pt x="667" y="47"/>
                  </a:cubicBezTo>
                  <a:cubicBezTo>
                    <a:pt x="749" y="95"/>
                    <a:pt x="777" y="199"/>
                    <a:pt x="730" y="281"/>
                  </a:cubicBezTo>
                  <a:lnTo>
                    <a:pt x="345" y="949"/>
                  </a:lnTo>
                  <a:cubicBezTo>
                    <a:pt x="313" y="1004"/>
                    <a:pt x="255" y="1035"/>
                    <a:pt x="196"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0" name="Freeform 64"/>
            <p:cNvSpPr>
              <a:spLocks noChangeArrowheads="1"/>
            </p:cNvSpPr>
            <p:nvPr/>
          </p:nvSpPr>
          <p:spPr bwMode="auto">
            <a:xfrm>
              <a:off x="3968" y="2608"/>
              <a:ext cx="175" cy="234"/>
            </a:xfrm>
            <a:custGeom>
              <a:avLst/>
              <a:gdLst>
                <a:gd name="T0" fmla="*/ 131 w 778"/>
                <a:gd name="T1" fmla="*/ 234 h 1036"/>
                <a:gd name="T2" fmla="*/ 97 w 778"/>
                <a:gd name="T3" fmla="*/ 214 h 1036"/>
                <a:gd name="T4" fmla="*/ 11 w 778"/>
                <a:gd name="T5" fmla="*/ 63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4" y="1004"/>
                    <a:pt x="432" y="949"/>
                  </a:cubicBezTo>
                  <a:lnTo>
                    <a:pt x="47" y="281"/>
                  </a:lnTo>
                  <a:cubicBezTo>
                    <a:pt x="0" y="199"/>
                    <a:pt x="28" y="95"/>
                    <a:pt x="110" y="47"/>
                  </a:cubicBezTo>
                  <a:cubicBezTo>
                    <a:pt x="192" y="0"/>
                    <a:pt x="296" y="28"/>
                    <a:pt x="344" y="110"/>
                  </a:cubicBezTo>
                  <a:lnTo>
                    <a:pt x="729" y="778"/>
                  </a:lnTo>
                  <a:cubicBezTo>
                    <a:pt x="777" y="860"/>
                    <a:pt x="749" y="964"/>
                    <a:pt x="666"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1" name="Freeform 65"/>
            <p:cNvSpPr>
              <a:spLocks noChangeArrowheads="1"/>
            </p:cNvSpPr>
            <p:nvPr/>
          </p:nvSpPr>
          <p:spPr bwMode="auto">
            <a:xfrm>
              <a:off x="2947" y="2608"/>
              <a:ext cx="175" cy="234"/>
            </a:xfrm>
            <a:custGeom>
              <a:avLst/>
              <a:gdLst>
                <a:gd name="T0" fmla="*/ 44 w 778"/>
                <a:gd name="T1" fmla="*/ 234 h 1036"/>
                <a:gd name="T2" fmla="*/ 25 w 778"/>
                <a:gd name="T3" fmla="*/ 229 h 1036"/>
                <a:gd name="T4" fmla="*/ 11 w 778"/>
                <a:gd name="T5" fmla="*/ 176 h 1036"/>
                <a:gd name="T6" fmla="*/ 97 w 778"/>
                <a:gd name="T7" fmla="*/ 25 h 1036"/>
                <a:gd name="T8" fmla="*/ 150 w 778"/>
                <a:gd name="T9" fmla="*/ 11 h 1036"/>
                <a:gd name="T10" fmla="*/ 164 w 778"/>
                <a:gd name="T11" fmla="*/ 63 h 1036"/>
                <a:gd name="T12" fmla="*/ 77 w 778"/>
                <a:gd name="T13" fmla="*/ 214 h 1036"/>
                <a:gd name="T14" fmla="*/ 44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195" y="1035"/>
                  </a:moveTo>
                  <a:cubicBezTo>
                    <a:pt x="166" y="1035"/>
                    <a:pt x="137" y="1027"/>
                    <a:pt x="110" y="1012"/>
                  </a:cubicBezTo>
                  <a:cubicBezTo>
                    <a:pt x="28" y="964"/>
                    <a:pt x="0" y="860"/>
                    <a:pt x="47" y="778"/>
                  </a:cubicBezTo>
                  <a:lnTo>
                    <a:pt x="433" y="110"/>
                  </a:lnTo>
                  <a:cubicBezTo>
                    <a:pt x="480" y="28"/>
                    <a:pt x="585" y="0"/>
                    <a:pt x="667" y="47"/>
                  </a:cubicBezTo>
                  <a:cubicBezTo>
                    <a:pt x="749" y="95"/>
                    <a:pt x="777" y="199"/>
                    <a:pt x="729" y="281"/>
                  </a:cubicBezTo>
                  <a:lnTo>
                    <a:pt x="344" y="949"/>
                  </a:lnTo>
                  <a:cubicBezTo>
                    <a:pt x="312" y="1004"/>
                    <a:pt x="255" y="1035"/>
                    <a:pt x="195"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2" name="Freeform 66"/>
            <p:cNvSpPr>
              <a:spLocks noChangeArrowheads="1"/>
            </p:cNvSpPr>
            <p:nvPr/>
          </p:nvSpPr>
          <p:spPr bwMode="auto">
            <a:xfrm>
              <a:off x="2743" y="2608"/>
              <a:ext cx="175" cy="234"/>
            </a:xfrm>
            <a:custGeom>
              <a:avLst/>
              <a:gdLst>
                <a:gd name="T0" fmla="*/ 131 w 778"/>
                <a:gd name="T1" fmla="*/ 234 h 1036"/>
                <a:gd name="T2" fmla="*/ 97 w 778"/>
                <a:gd name="T3" fmla="*/ 214 h 1036"/>
                <a:gd name="T4" fmla="*/ 11 w 778"/>
                <a:gd name="T5" fmla="*/ 63 h 1036"/>
                <a:gd name="T6" fmla="*/ 25 w 778"/>
                <a:gd name="T7" fmla="*/ 11 h 1036"/>
                <a:gd name="T8" fmla="*/ 77 w 778"/>
                <a:gd name="T9" fmla="*/ 25 h 1036"/>
                <a:gd name="T10" fmla="*/ 164 w 778"/>
                <a:gd name="T11" fmla="*/ 176 h 1036"/>
                <a:gd name="T12" fmla="*/ 150 w 778"/>
                <a:gd name="T13" fmla="*/ 229 h 1036"/>
                <a:gd name="T14" fmla="*/ 131 w 778"/>
                <a:gd name="T15" fmla="*/ 234 h 10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8" h="1036">
                  <a:moveTo>
                    <a:pt x="581" y="1035"/>
                  </a:moveTo>
                  <a:cubicBezTo>
                    <a:pt x="522" y="1035"/>
                    <a:pt x="465" y="1004"/>
                    <a:pt x="433" y="949"/>
                  </a:cubicBezTo>
                  <a:lnTo>
                    <a:pt x="47" y="281"/>
                  </a:lnTo>
                  <a:cubicBezTo>
                    <a:pt x="0" y="199"/>
                    <a:pt x="28" y="95"/>
                    <a:pt x="110" y="47"/>
                  </a:cubicBezTo>
                  <a:cubicBezTo>
                    <a:pt x="192" y="0"/>
                    <a:pt x="297" y="28"/>
                    <a:pt x="344" y="110"/>
                  </a:cubicBezTo>
                  <a:lnTo>
                    <a:pt x="730" y="778"/>
                  </a:lnTo>
                  <a:cubicBezTo>
                    <a:pt x="777" y="860"/>
                    <a:pt x="749" y="964"/>
                    <a:pt x="667" y="1012"/>
                  </a:cubicBezTo>
                  <a:cubicBezTo>
                    <a:pt x="640" y="1027"/>
                    <a:pt x="610" y="1035"/>
                    <a:pt x="581" y="1035"/>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3" name="Freeform 67"/>
            <p:cNvSpPr>
              <a:spLocks noChangeArrowheads="1"/>
            </p:cNvSpPr>
            <p:nvPr/>
          </p:nvSpPr>
          <p:spPr bwMode="auto">
            <a:xfrm>
              <a:off x="4172" y="2962"/>
              <a:ext cx="161" cy="169"/>
            </a:xfrm>
            <a:custGeom>
              <a:avLst/>
              <a:gdLst>
                <a:gd name="T0" fmla="*/ 72 w 714"/>
                <a:gd name="T1" fmla="*/ 169 h 750"/>
                <a:gd name="T2" fmla="*/ 11 w 714"/>
                <a:gd name="T3" fmla="*/ 63 h 750"/>
                <a:gd name="T4" fmla="*/ 25 w 714"/>
                <a:gd name="T5" fmla="*/ 11 h 750"/>
                <a:gd name="T6" fmla="*/ 78 w 714"/>
                <a:gd name="T7" fmla="*/ 25 h 750"/>
                <a:gd name="T8" fmla="*/ 161 w 714"/>
                <a:gd name="T9" fmla="*/ 169 h 750"/>
                <a:gd name="T10" fmla="*/ 72 w 714"/>
                <a:gd name="T11" fmla="*/ 169 h 7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4" h="750">
                  <a:moveTo>
                    <a:pt x="318" y="749"/>
                  </a:moveTo>
                  <a:lnTo>
                    <a:pt x="48" y="281"/>
                  </a:lnTo>
                  <a:cubicBezTo>
                    <a:pt x="0" y="199"/>
                    <a:pt x="28" y="94"/>
                    <a:pt x="110" y="47"/>
                  </a:cubicBezTo>
                  <a:cubicBezTo>
                    <a:pt x="192" y="0"/>
                    <a:pt x="297" y="28"/>
                    <a:pt x="345" y="110"/>
                  </a:cubicBezTo>
                  <a:lnTo>
                    <a:pt x="713" y="749"/>
                  </a:lnTo>
                  <a:lnTo>
                    <a:pt x="318" y="74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4" name="Freeform 68"/>
            <p:cNvSpPr>
              <a:spLocks noChangeArrowheads="1"/>
            </p:cNvSpPr>
            <p:nvPr/>
          </p:nvSpPr>
          <p:spPr bwMode="auto">
            <a:xfrm>
              <a:off x="3983" y="2962"/>
              <a:ext cx="161" cy="169"/>
            </a:xfrm>
            <a:custGeom>
              <a:avLst/>
              <a:gdLst>
                <a:gd name="T0" fmla="*/ 0 w 714"/>
                <a:gd name="T1" fmla="*/ 169 h 750"/>
                <a:gd name="T2" fmla="*/ 83 w 714"/>
                <a:gd name="T3" fmla="*/ 25 h 750"/>
                <a:gd name="T4" fmla="*/ 136 w 714"/>
                <a:gd name="T5" fmla="*/ 11 h 750"/>
                <a:gd name="T6" fmla="*/ 150 w 714"/>
                <a:gd name="T7" fmla="*/ 63 h 750"/>
                <a:gd name="T8" fmla="*/ 89 w 714"/>
                <a:gd name="T9" fmla="*/ 169 h 750"/>
                <a:gd name="T10" fmla="*/ 0 w 714"/>
                <a:gd name="T11" fmla="*/ 169 h 7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4" h="750">
                  <a:moveTo>
                    <a:pt x="0" y="749"/>
                  </a:moveTo>
                  <a:lnTo>
                    <a:pt x="368" y="110"/>
                  </a:lnTo>
                  <a:cubicBezTo>
                    <a:pt x="416" y="28"/>
                    <a:pt x="520" y="0"/>
                    <a:pt x="602" y="47"/>
                  </a:cubicBezTo>
                  <a:cubicBezTo>
                    <a:pt x="684" y="94"/>
                    <a:pt x="713" y="199"/>
                    <a:pt x="665" y="281"/>
                  </a:cubicBezTo>
                  <a:lnTo>
                    <a:pt x="396" y="749"/>
                  </a:lnTo>
                  <a:lnTo>
                    <a:pt x="0" y="74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5" name="Freeform 69"/>
            <p:cNvSpPr>
              <a:spLocks noChangeArrowheads="1"/>
            </p:cNvSpPr>
            <p:nvPr/>
          </p:nvSpPr>
          <p:spPr bwMode="auto">
            <a:xfrm>
              <a:off x="3764" y="2962"/>
              <a:ext cx="161" cy="169"/>
            </a:xfrm>
            <a:custGeom>
              <a:avLst/>
              <a:gdLst>
                <a:gd name="T0" fmla="*/ 72 w 713"/>
                <a:gd name="T1" fmla="*/ 169 h 750"/>
                <a:gd name="T2" fmla="*/ 11 w 713"/>
                <a:gd name="T3" fmla="*/ 63 h 750"/>
                <a:gd name="T4" fmla="*/ 25 w 713"/>
                <a:gd name="T5" fmla="*/ 11 h 750"/>
                <a:gd name="T6" fmla="*/ 78 w 713"/>
                <a:gd name="T7" fmla="*/ 25 h 750"/>
                <a:gd name="T8" fmla="*/ 161 w 713"/>
                <a:gd name="T9" fmla="*/ 169 h 750"/>
                <a:gd name="T10" fmla="*/ 72 w 713"/>
                <a:gd name="T11" fmla="*/ 169 h 7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3" h="750">
                  <a:moveTo>
                    <a:pt x="317" y="749"/>
                  </a:moveTo>
                  <a:lnTo>
                    <a:pt x="47" y="281"/>
                  </a:lnTo>
                  <a:cubicBezTo>
                    <a:pt x="0" y="199"/>
                    <a:pt x="28" y="94"/>
                    <a:pt x="110" y="47"/>
                  </a:cubicBezTo>
                  <a:cubicBezTo>
                    <a:pt x="192" y="0"/>
                    <a:pt x="297" y="28"/>
                    <a:pt x="344" y="110"/>
                  </a:cubicBezTo>
                  <a:lnTo>
                    <a:pt x="712" y="749"/>
                  </a:lnTo>
                  <a:lnTo>
                    <a:pt x="317" y="74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6" name="Freeform 70"/>
            <p:cNvSpPr>
              <a:spLocks noChangeArrowheads="1"/>
            </p:cNvSpPr>
            <p:nvPr/>
          </p:nvSpPr>
          <p:spPr bwMode="auto">
            <a:xfrm>
              <a:off x="3574" y="2962"/>
              <a:ext cx="161" cy="169"/>
            </a:xfrm>
            <a:custGeom>
              <a:avLst/>
              <a:gdLst>
                <a:gd name="T0" fmla="*/ 0 w 714"/>
                <a:gd name="T1" fmla="*/ 169 h 750"/>
                <a:gd name="T2" fmla="*/ 83 w 714"/>
                <a:gd name="T3" fmla="*/ 25 h 750"/>
                <a:gd name="T4" fmla="*/ 136 w 714"/>
                <a:gd name="T5" fmla="*/ 11 h 750"/>
                <a:gd name="T6" fmla="*/ 150 w 714"/>
                <a:gd name="T7" fmla="*/ 63 h 750"/>
                <a:gd name="T8" fmla="*/ 89 w 714"/>
                <a:gd name="T9" fmla="*/ 169 h 750"/>
                <a:gd name="T10" fmla="*/ 0 w 714"/>
                <a:gd name="T11" fmla="*/ 169 h 7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4" h="750">
                  <a:moveTo>
                    <a:pt x="0" y="749"/>
                  </a:moveTo>
                  <a:lnTo>
                    <a:pt x="369" y="110"/>
                  </a:lnTo>
                  <a:cubicBezTo>
                    <a:pt x="416" y="28"/>
                    <a:pt x="521" y="0"/>
                    <a:pt x="603" y="47"/>
                  </a:cubicBezTo>
                  <a:cubicBezTo>
                    <a:pt x="685" y="94"/>
                    <a:pt x="713" y="199"/>
                    <a:pt x="666" y="281"/>
                  </a:cubicBezTo>
                  <a:lnTo>
                    <a:pt x="396" y="749"/>
                  </a:lnTo>
                  <a:lnTo>
                    <a:pt x="0" y="749"/>
                  </a:ln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7" name="Freeform 71"/>
            <p:cNvSpPr>
              <a:spLocks noChangeArrowheads="1"/>
            </p:cNvSpPr>
            <p:nvPr/>
          </p:nvSpPr>
          <p:spPr bwMode="auto">
            <a:xfrm>
              <a:off x="4032" y="2512"/>
              <a:ext cx="252" cy="77"/>
            </a:xfrm>
            <a:custGeom>
              <a:avLst/>
              <a:gdLst>
                <a:gd name="T0" fmla="*/ 213 w 1114"/>
                <a:gd name="T1" fmla="*/ 77 h 344"/>
                <a:gd name="T2" fmla="*/ 39 w 1114"/>
                <a:gd name="T3" fmla="*/ 77 h 344"/>
                <a:gd name="T4" fmla="*/ 0 w 1114"/>
                <a:gd name="T5" fmla="*/ 38 h 344"/>
                <a:gd name="T6" fmla="*/ 39 w 1114"/>
                <a:gd name="T7" fmla="*/ 0 h 344"/>
                <a:gd name="T8" fmla="*/ 213 w 1114"/>
                <a:gd name="T9" fmla="*/ 0 h 344"/>
                <a:gd name="T10" fmla="*/ 252 w 1114"/>
                <a:gd name="T11" fmla="*/ 38 h 344"/>
                <a:gd name="T12" fmla="*/ 213 w 1114"/>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344">
                  <a:moveTo>
                    <a:pt x="942" y="343"/>
                  </a:moveTo>
                  <a:lnTo>
                    <a:pt x="171" y="343"/>
                  </a:lnTo>
                  <a:cubicBezTo>
                    <a:pt x="76" y="343"/>
                    <a:pt x="0" y="266"/>
                    <a:pt x="0" y="171"/>
                  </a:cubicBezTo>
                  <a:cubicBezTo>
                    <a:pt x="0" y="77"/>
                    <a:pt x="76" y="0"/>
                    <a:pt x="171" y="0"/>
                  </a:cubicBezTo>
                  <a:lnTo>
                    <a:pt x="942" y="0"/>
                  </a:lnTo>
                  <a:cubicBezTo>
                    <a:pt x="1036" y="0"/>
                    <a:pt x="1113" y="77"/>
                    <a:pt x="1113" y="171"/>
                  </a:cubicBezTo>
                  <a:cubicBezTo>
                    <a:pt x="1113" y="266"/>
                    <a:pt x="1036"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88" name="Freeform 72"/>
            <p:cNvSpPr>
              <a:spLocks noChangeArrowheads="1"/>
            </p:cNvSpPr>
            <p:nvPr/>
          </p:nvSpPr>
          <p:spPr bwMode="auto">
            <a:xfrm>
              <a:off x="2807" y="2512"/>
              <a:ext cx="252" cy="77"/>
            </a:xfrm>
            <a:custGeom>
              <a:avLst/>
              <a:gdLst>
                <a:gd name="T0" fmla="*/ 213 w 1115"/>
                <a:gd name="T1" fmla="*/ 77 h 344"/>
                <a:gd name="T2" fmla="*/ 39 w 1115"/>
                <a:gd name="T3" fmla="*/ 77 h 344"/>
                <a:gd name="T4" fmla="*/ 0 w 1115"/>
                <a:gd name="T5" fmla="*/ 38 h 344"/>
                <a:gd name="T6" fmla="*/ 39 w 1115"/>
                <a:gd name="T7" fmla="*/ 0 h 344"/>
                <a:gd name="T8" fmla="*/ 213 w 1115"/>
                <a:gd name="T9" fmla="*/ 0 h 344"/>
                <a:gd name="T10" fmla="*/ 252 w 1115"/>
                <a:gd name="T11" fmla="*/ 38 h 344"/>
                <a:gd name="T12" fmla="*/ 213 w 1115"/>
                <a:gd name="T13" fmla="*/ 7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5" h="344">
                  <a:moveTo>
                    <a:pt x="942" y="343"/>
                  </a:moveTo>
                  <a:lnTo>
                    <a:pt x="171" y="343"/>
                  </a:lnTo>
                  <a:cubicBezTo>
                    <a:pt x="77" y="343"/>
                    <a:pt x="0" y="266"/>
                    <a:pt x="0" y="171"/>
                  </a:cubicBezTo>
                  <a:cubicBezTo>
                    <a:pt x="0" y="77"/>
                    <a:pt x="77" y="0"/>
                    <a:pt x="171" y="0"/>
                  </a:cubicBezTo>
                  <a:lnTo>
                    <a:pt x="942" y="0"/>
                  </a:lnTo>
                  <a:cubicBezTo>
                    <a:pt x="1037" y="0"/>
                    <a:pt x="1114" y="77"/>
                    <a:pt x="1114" y="171"/>
                  </a:cubicBezTo>
                  <a:cubicBezTo>
                    <a:pt x="1114" y="266"/>
                    <a:pt x="1037" y="343"/>
                    <a:pt x="942" y="343"/>
                  </a:cubicBezTo>
                </a:path>
              </a:pathLst>
            </a:custGeom>
            <a:solidFill>
              <a:srgbClr val="FFC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561273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attern turquoi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accent3"/>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D42ABE-EA05-4842-819E-2C916F1CD485}" type="slidenum">
              <a:rPr lang="en-US" smtClean="0">
                <a:solidFill>
                  <a:srgbClr val="696969"/>
                </a:solidFill>
              </a:rPr>
              <a:pPr/>
              <a:t>‹#›</a:t>
            </a:fld>
            <a:endParaRPr lang="en-US" dirty="0">
              <a:solidFill>
                <a:srgbClr val="696969"/>
              </a:solidFill>
            </a:endParaRPr>
          </a:p>
        </p:txBody>
      </p:sp>
      <p:grpSp>
        <p:nvGrpSpPr>
          <p:cNvPr id="17" name="Group 1"/>
          <p:cNvGrpSpPr>
            <a:grpSpLocks/>
          </p:cNvGrpSpPr>
          <p:nvPr userDrawn="1"/>
        </p:nvGrpSpPr>
        <p:grpSpPr bwMode="auto">
          <a:xfrm>
            <a:off x="895499" y="3861214"/>
            <a:ext cx="8248501" cy="1415184"/>
            <a:chOff x="1912938" y="3684588"/>
            <a:chExt cx="6477000" cy="1111250"/>
          </a:xfrm>
        </p:grpSpPr>
        <p:sp>
          <p:nvSpPr>
            <p:cNvPr id="18" name="Freeform 1"/>
            <p:cNvSpPr>
              <a:spLocks noChangeArrowheads="1"/>
            </p:cNvSpPr>
            <p:nvPr/>
          </p:nvSpPr>
          <p:spPr bwMode="auto">
            <a:xfrm>
              <a:off x="4638676" y="4471988"/>
              <a:ext cx="3054350" cy="120650"/>
            </a:xfrm>
            <a:custGeom>
              <a:avLst/>
              <a:gdLst>
                <a:gd name="T0" fmla="*/ 2993882 w 8486"/>
                <a:gd name="T1" fmla="*/ 120290 h 335"/>
                <a:gd name="T2" fmla="*/ 60108 w 8486"/>
                <a:gd name="T3" fmla="*/ 120290 h 335"/>
                <a:gd name="T4" fmla="*/ 0 w 8486"/>
                <a:gd name="T5" fmla="*/ 60145 h 335"/>
                <a:gd name="T6" fmla="*/ 60108 w 8486"/>
                <a:gd name="T7" fmla="*/ 0 h 335"/>
                <a:gd name="T8" fmla="*/ 2993882 w 8486"/>
                <a:gd name="T9" fmla="*/ 0 h 335"/>
                <a:gd name="T10" fmla="*/ 3053990 w 8486"/>
                <a:gd name="T11" fmla="*/ 60145 h 335"/>
                <a:gd name="T12" fmla="*/ 2993882 w 8486"/>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86" h="335">
                  <a:moveTo>
                    <a:pt x="8318" y="334"/>
                  </a:moveTo>
                  <a:lnTo>
                    <a:pt x="167" y="334"/>
                  </a:lnTo>
                  <a:cubicBezTo>
                    <a:pt x="75" y="334"/>
                    <a:pt x="0" y="259"/>
                    <a:pt x="0" y="167"/>
                  </a:cubicBezTo>
                  <a:cubicBezTo>
                    <a:pt x="0" y="75"/>
                    <a:pt x="75" y="0"/>
                    <a:pt x="167" y="0"/>
                  </a:cubicBezTo>
                  <a:lnTo>
                    <a:pt x="8318" y="0"/>
                  </a:lnTo>
                  <a:cubicBezTo>
                    <a:pt x="8410" y="0"/>
                    <a:pt x="8485" y="75"/>
                    <a:pt x="8485" y="167"/>
                  </a:cubicBezTo>
                  <a:cubicBezTo>
                    <a:pt x="8485" y="259"/>
                    <a:pt x="8410" y="334"/>
                    <a:pt x="8318"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2"/>
            <p:cNvSpPr>
              <a:spLocks noChangeArrowheads="1"/>
            </p:cNvSpPr>
            <p:nvPr/>
          </p:nvSpPr>
          <p:spPr bwMode="auto">
            <a:xfrm>
              <a:off x="1912938" y="4471988"/>
              <a:ext cx="2466975" cy="120650"/>
            </a:xfrm>
            <a:custGeom>
              <a:avLst/>
              <a:gdLst>
                <a:gd name="T0" fmla="*/ 2406506 w 6854"/>
                <a:gd name="T1" fmla="*/ 120290 h 335"/>
                <a:gd name="T2" fmla="*/ 60109 w 6854"/>
                <a:gd name="T3" fmla="*/ 120290 h 335"/>
                <a:gd name="T4" fmla="*/ 0 w 6854"/>
                <a:gd name="T5" fmla="*/ 60145 h 335"/>
                <a:gd name="T6" fmla="*/ 60109 w 6854"/>
                <a:gd name="T7" fmla="*/ 0 h 335"/>
                <a:gd name="T8" fmla="*/ 2406506 w 6854"/>
                <a:gd name="T9" fmla="*/ 0 h 335"/>
                <a:gd name="T10" fmla="*/ 2466615 w 6854"/>
                <a:gd name="T11" fmla="*/ 60145 h 335"/>
                <a:gd name="T12" fmla="*/ 2406506 w 6854"/>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4" h="335">
                  <a:moveTo>
                    <a:pt x="6686" y="334"/>
                  </a:moveTo>
                  <a:lnTo>
                    <a:pt x="167" y="334"/>
                  </a:lnTo>
                  <a:cubicBezTo>
                    <a:pt x="75" y="334"/>
                    <a:pt x="0" y="259"/>
                    <a:pt x="0" y="167"/>
                  </a:cubicBezTo>
                  <a:cubicBezTo>
                    <a:pt x="0" y="75"/>
                    <a:pt x="75" y="0"/>
                    <a:pt x="167" y="0"/>
                  </a:cubicBezTo>
                  <a:lnTo>
                    <a:pt x="6686" y="0"/>
                  </a:lnTo>
                  <a:cubicBezTo>
                    <a:pt x="6778" y="0"/>
                    <a:pt x="6853" y="75"/>
                    <a:pt x="6853" y="167"/>
                  </a:cubicBezTo>
                  <a:cubicBezTo>
                    <a:pt x="6853" y="259"/>
                    <a:pt x="6778" y="334"/>
                    <a:pt x="6686"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3"/>
            <p:cNvSpPr>
              <a:spLocks noChangeArrowheads="1"/>
            </p:cNvSpPr>
            <p:nvPr/>
          </p:nvSpPr>
          <p:spPr bwMode="auto">
            <a:xfrm>
              <a:off x="7915276" y="4471988"/>
              <a:ext cx="474662" cy="120650"/>
            </a:xfrm>
            <a:custGeom>
              <a:avLst/>
              <a:gdLst>
                <a:gd name="T0" fmla="*/ 474303 w 1317"/>
                <a:gd name="T1" fmla="*/ 120290 h 335"/>
                <a:gd name="T2" fmla="*/ 59828 w 1317"/>
                <a:gd name="T3" fmla="*/ 120290 h 335"/>
                <a:gd name="T4" fmla="*/ 0 w 1317"/>
                <a:gd name="T5" fmla="*/ 60145 h 335"/>
                <a:gd name="T6" fmla="*/ 59828 w 1317"/>
                <a:gd name="T7" fmla="*/ 0 h 335"/>
                <a:gd name="T8" fmla="*/ 474303 w 1317"/>
                <a:gd name="T9" fmla="*/ 0 h 335"/>
                <a:gd name="T10" fmla="*/ 474303 w 1317"/>
                <a:gd name="T11" fmla="*/ 120290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7" h="335">
                  <a:moveTo>
                    <a:pt x="1316" y="334"/>
                  </a:moveTo>
                  <a:lnTo>
                    <a:pt x="166" y="334"/>
                  </a:lnTo>
                  <a:cubicBezTo>
                    <a:pt x="74" y="334"/>
                    <a:pt x="0" y="259"/>
                    <a:pt x="0" y="167"/>
                  </a:cubicBezTo>
                  <a:cubicBezTo>
                    <a:pt x="0" y="75"/>
                    <a:pt x="74" y="0"/>
                    <a:pt x="166" y="0"/>
                  </a:cubicBezTo>
                  <a:lnTo>
                    <a:pt x="1316" y="0"/>
                  </a:lnTo>
                  <a:lnTo>
                    <a:pt x="1316" y="334"/>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4"/>
            <p:cNvSpPr>
              <a:spLocks noChangeArrowheads="1"/>
            </p:cNvSpPr>
            <p:nvPr/>
          </p:nvSpPr>
          <p:spPr bwMode="auto">
            <a:xfrm>
              <a:off x="6203951" y="4665663"/>
              <a:ext cx="357187" cy="120650"/>
            </a:xfrm>
            <a:custGeom>
              <a:avLst/>
              <a:gdLst>
                <a:gd name="T0" fmla="*/ 296818 w 994"/>
                <a:gd name="T1" fmla="*/ 120290 h 335"/>
                <a:gd name="T2" fmla="*/ 59651 w 994"/>
                <a:gd name="T3" fmla="*/ 120290 h 335"/>
                <a:gd name="T4" fmla="*/ 0 w 994"/>
                <a:gd name="T5" fmla="*/ 60145 h 335"/>
                <a:gd name="T6" fmla="*/ 59651 w 994"/>
                <a:gd name="T7" fmla="*/ 0 h 335"/>
                <a:gd name="T8" fmla="*/ 296818 w 994"/>
                <a:gd name="T9" fmla="*/ 0 h 335"/>
                <a:gd name="T10" fmla="*/ 356829 w 994"/>
                <a:gd name="T11" fmla="*/ 60145 h 335"/>
                <a:gd name="T12" fmla="*/ 296818 w 994"/>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335">
                  <a:moveTo>
                    <a:pt x="826" y="334"/>
                  </a:moveTo>
                  <a:lnTo>
                    <a:pt x="166" y="334"/>
                  </a:lnTo>
                  <a:cubicBezTo>
                    <a:pt x="74" y="334"/>
                    <a:pt x="0" y="259"/>
                    <a:pt x="0" y="167"/>
                  </a:cubicBezTo>
                  <a:cubicBezTo>
                    <a:pt x="0" y="75"/>
                    <a:pt x="74" y="0"/>
                    <a:pt x="166" y="0"/>
                  </a:cubicBezTo>
                  <a:lnTo>
                    <a:pt x="826" y="0"/>
                  </a:lnTo>
                  <a:cubicBezTo>
                    <a:pt x="919" y="0"/>
                    <a:pt x="993" y="75"/>
                    <a:pt x="993" y="167"/>
                  </a:cubicBezTo>
                  <a:cubicBezTo>
                    <a:pt x="993" y="259"/>
                    <a:pt x="919" y="334"/>
                    <a:pt x="826"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5"/>
            <p:cNvSpPr>
              <a:spLocks noChangeArrowheads="1"/>
            </p:cNvSpPr>
            <p:nvPr/>
          </p:nvSpPr>
          <p:spPr bwMode="auto">
            <a:xfrm>
              <a:off x="3983038" y="4665663"/>
              <a:ext cx="1985963" cy="120650"/>
            </a:xfrm>
            <a:custGeom>
              <a:avLst/>
              <a:gdLst>
                <a:gd name="T0" fmla="*/ 1925498 w 5518"/>
                <a:gd name="T1" fmla="*/ 120290 h 335"/>
                <a:gd name="T2" fmla="*/ 60104 w 5518"/>
                <a:gd name="T3" fmla="*/ 120290 h 335"/>
                <a:gd name="T4" fmla="*/ 0 w 5518"/>
                <a:gd name="T5" fmla="*/ 60145 h 335"/>
                <a:gd name="T6" fmla="*/ 60104 w 5518"/>
                <a:gd name="T7" fmla="*/ 0 h 335"/>
                <a:gd name="T8" fmla="*/ 1925498 w 5518"/>
                <a:gd name="T9" fmla="*/ 0 h 335"/>
                <a:gd name="T10" fmla="*/ 1985602 w 5518"/>
                <a:gd name="T11" fmla="*/ 60145 h 335"/>
                <a:gd name="T12" fmla="*/ 1925498 w 5518"/>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18" h="335">
                  <a:moveTo>
                    <a:pt x="5350" y="334"/>
                  </a:moveTo>
                  <a:lnTo>
                    <a:pt x="167" y="334"/>
                  </a:lnTo>
                  <a:cubicBezTo>
                    <a:pt x="75" y="334"/>
                    <a:pt x="0" y="259"/>
                    <a:pt x="0" y="167"/>
                  </a:cubicBezTo>
                  <a:cubicBezTo>
                    <a:pt x="0" y="75"/>
                    <a:pt x="75" y="0"/>
                    <a:pt x="167" y="0"/>
                  </a:cubicBezTo>
                  <a:lnTo>
                    <a:pt x="5350" y="0"/>
                  </a:lnTo>
                  <a:cubicBezTo>
                    <a:pt x="5442" y="0"/>
                    <a:pt x="5517" y="75"/>
                    <a:pt x="5517" y="167"/>
                  </a:cubicBezTo>
                  <a:cubicBezTo>
                    <a:pt x="5517" y="259"/>
                    <a:pt x="5442" y="334"/>
                    <a:pt x="5350"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6"/>
            <p:cNvSpPr>
              <a:spLocks noChangeArrowheads="1"/>
            </p:cNvSpPr>
            <p:nvPr/>
          </p:nvSpPr>
          <p:spPr bwMode="auto">
            <a:xfrm>
              <a:off x="6796088" y="4665663"/>
              <a:ext cx="1593850" cy="120650"/>
            </a:xfrm>
            <a:custGeom>
              <a:avLst/>
              <a:gdLst>
                <a:gd name="T0" fmla="*/ 1593490 w 4427"/>
                <a:gd name="T1" fmla="*/ 120290 h 335"/>
                <a:gd name="T2" fmla="*/ 60125 w 4427"/>
                <a:gd name="T3" fmla="*/ 120290 h 335"/>
                <a:gd name="T4" fmla="*/ 0 w 4427"/>
                <a:gd name="T5" fmla="*/ 60145 h 335"/>
                <a:gd name="T6" fmla="*/ 60125 w 4427"/>
                <a:gd name="T7" fmla="*/ 0 h 335"/>
                <a:gd name="T8" fmla="*/ 1593490 w 4427"/>
                <a:gd name="T9" fmla="*/ 0 h 335"/>
                <a:gd name="T10" fmla="*/ 1593490 w 4427"/>
                <a:gd name="T11" fmla="*/ 120290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27" h="335">
                  <a:moveTo>
                    <a:pt x="4426" y="334"/>
                  </a:moveTo>
                  <a:lnTo>
                    <a:pt x="167" y="334"/>
                  </a:lnTo>
                  <a:cubicBezTo>
                    <a:pt x="75" y="334"/>
                    <a:pt x="0" y="259"/>
                    <a:pt x="0" y="167"/>
                  </a:cubicBezTo>
                  <a:cubicBezTo>
                    <a:pt x="0" y="75"/>
                    <a:pt x="75" y="0"/>
                    <a:pt x="167" y="0"/>
                  </a:cubicBezTo>
                  <a:lnTo>
                    <a:pt x="4426" y="0"/>
                  </a:lnTo>
                  <a:lnTo>
                    <a:pt x="4426" y="334"/>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7"/>
            <p:cNvSpPr>
              <a:spLocks noChangeArrowheads="1"/>
            </p:cNvSpPr>
            <p:nvPr/>
          </p:nvSpPr>
          <p:spPr bwMode="auto">
            <a:xfrm>
              <a:off x="4906963" y="4076700"/>
              <a:ext cx="144463" cy="144463"/>
            </a:xfrm>
            <a:custGeom>
              <a:avLst/>
              <a:gdLst>
                <a:gd name="T0" fmla="*/ 144102 w 401"/>
                <a:gd name="T1" fmla="*/ 72051 h 401"/>
                <a:gd name="T2" fmla="*/ 134375 w 401"/>
                <a:gd name="T3" fmla="*/ 108077 h 401"/>
                <a:gd name="T4" fmla="*/ 108076 w 401"/>
                <a:gd name="T5" fmla="*/ 134376 h 401"/>
                <a:gd name="T6" fmla="*/ 72051 w 401"/>
                <a:gd name="T7" fmla="*/ 144103 h 401"/>
                <a:gd name="T8" fmla="*/ 36025 w 401"/>
                <a:gd name="T9" fmla="*/ 134376 h 401"/>
                <a:gd name="T10" fmla="*/ 9727 w 401"/>
                <a:gd name="T11" fmla="*/ 108077 h 401"/>
                <a:gd name="T12" fmla="*/ 0 w 401"/>
                <a:gd name="T13" fmla="*/ 72051 h 401"/>
                <a:gd name="T14" fmla="*/ 9727 w 401"/>
                <a:gd name="T15" fmla="*/ 36026 h 401"/>
                <a:gd name="T16" fmla="*/ 36025 w 401"/>
                <a:gd name="T17" fmla="*/ 9727 h 401"/>
                <a:gd name="T18" fmla="*/ 72051 w 401"/>
                <a:gd name="T19" fmla="*/ 0 h 401"/>
                <a:gd name="T20" fmla="*/ 108076 w 401"/>
                <a:gd name="T21" fmla="*/ 9727 h 401"/>
                <a:gd name="T22" fmla="*/ 134375 w 401"/>
                <a:gd name="T23" fmla="*/ 36026 h 401"/>
                <a:gd name="T24" fmla="*/ 144102 w 401"/>
                <a:gd name="T25" fmla="*/ 72051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1" h="401">
                  <a:moveTo>
                    <a:pt x="400" y="200"/>
                  </a:moveTo>
                  <a:cubicBezTo>
                    <a:pt x="400" y="237"/>
                    <a:pt x="391" y="268"/>
                    <a:pt x="373" y="300"/>
                  </a:cubicBezTo>
                  <a:cubicBezTo>
                    <a:pt x="354" y="332"/>
                    <a:pt x="332" y="355"/>
                    <a:pt x="300" y="373"/>
                  </a:cubicBezTo>
                  <a:cubicBezTo>
                    <a:pt x="268" y="392"/>
                    <a:pt x="237" y="400"/>
                    <a:pt x="200" y="400"/>
                  </a:cubicBezTo>
                  <a:cubicBezTo>
                    <a:pt x="163" y="400"/>
                    <a:pt x="132" y="392"/>
                    <a:pt x="100" y="373"/>
                  </a:cubicBezTo>
                  <a:cubicBezTo>
                    <a:pt x="68" y="355"/>
                    <a:pt x="45" y="332"/>
                    <a:pt x="27" y="300"/>
                  </a:cubicBezTo>
                  <a:cubicBezTo>
                    <a:pt x="8" y="268"/>
                    <a:pt x="0" y="237"/>
                    <a:pt x="0" y="200"/>
                  </a:cubicBezTo>
                  <a:cubicBezTo>
                    <a:pt x="0" y="163"/>
                    <a:pt x="8" y="132"/>
                    <a:pt x="27" y="100"/>
                  </a:cubicBezTo>
                  <a:cubicBezTo>
                    <a:pt x="45" y="68"/>
                    <a:pt x="68" y="46"/>
                    <a:pt x="100" y="27"/>
                  </a:cubicBezTo>
                  <a:cubicBezTo>
                    <a:pt x="132" y="9"/>
                    <a:pt x="163" y="0"/>
                    <a:pt x="200" y="0"/>
                  </a:cubicBezTo>
                  <a:cubicBezTo>
                    <a:pt x="237" y="0"/>
                    <a:pt x="268" y="9"/>
                    <a:pt x="300" y="27"/>
                  </a:cubicBezTo>
                  <a:cubicBezTo>
                    <a:pt x="332" y="46"/>
                    <a:pt x="354" y="68"/>
                    <a:pt x="373" y="100"/>
                  </a:cubicBezTo>
                  <a:cubicBezTo>
                    <a:pt x="391" y="132"/>
                    <a:pt x="400" y="163"/>
                    <a:pt x="400"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8"/>
            <p:cNvSpPr>
              <a:spLocks noChangeArrowheads="1"/>
            </p:cNvSpPr>
            <p:nvPr/>
          </p:nvSpPr>
          <p:spPr bwMode="auto">
            <a:xfrm>
              <a:off x="3786188" y="4083050"/>
              <a:ext cx="1071563" cy="120650"/>
            </a:xfrm>
            <a:custGeom>
              <a:avLst/>
              <a:gdLst>
                <a:gd name="T0" fmla="*/ 1011091 w 2977"/>
                <a:gd name="T1" fmla="*/ 120290 h 335"/>
                <a:gd name="T2" fmla="*/ 60111 w 2977"/>
                <a:gd name="T3" fmla="*/ 120290 h 335"/>
                <a:gd name="T4" fmla="*/ 0 w 2977"/>
                <a:gd name="T5" fmla="*/ 60145 h 335"/>
                <a:gd name="T6" fmla="*/ 60111 w 2977"/>
                <a:gd name="T7" fmla="*/ 0 h 335"/>
                <a:gd name="T8" fmla="*/ 1011091 w 2977"/>
                <a:gd name="T9" fmla="*/ 0 h 335"/>
                <a:gd name="T10" fmla="*/ 1071202 w 2977"/>
                <a:gd name="T11" fmla="*/ 60145 h 335"/>
                <a:gd name="T12" fmla="*/ 1011091 w 2977"/>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77" h="335">
                  <a:moveTo>
                    <a:pt x="2809" y="334"/>
                  </a:moveTo>
                  <a:lnTo>
                    <a:pt x="167" y="334"/>
                  </a:lnTo>
                  <a:cubicBezTo>
                    <a:pt x="75" y="334"/>
                    <a:pt x="0" y="259"/>
                    <a:pt x="0" y="167"/>
                  </a:cubicBezTo>
                  <a:cubicBezTo>
                    <a:pt x="0" y="75"/>
                    <a:pt x="75" y="0"/>
                    <a:pt x="167" y="0"/>
                  </a:cubicBezTo>
                  <a:lnTo>
                    <a:pt x="2809" y="0"/>
                  </a:lnTo>
                  <a:cubicBezTo>
                    <a:pt x="2902" y="0"/>
                    <a:pt x="2976" y="75"/>
                    <a:pt x="2976" y="167"/>
                  </a:cubicBezTo>
                  <a:cubicBezTo>
                    <a:pt x="2976" y="259"/>
                    <a:pt x="2902" y="334"/>
                    <a:pt x="2809"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9"/>
            <p:cNvSpPr>
              <a:spLocks noChangeArrowheads="1"/>
            </p:cNvSpPr>
            <p:nvPr/>
          </p:nvSpPr>
          <p:spPr bwMode="auto">
            <a:xfrm>
              <a:off x="5099051" y="4083050"/>
              <a:ext cx="3290887" cy="120650"/>
            </a:xfrm>
            <a:custGeom>
              <a:avLst/>
              <a:gdLst>
                <a:gd name="T0" fmla="*/ 3290528 w 9143"/>
                <a:gd name="T1" fmla="*/ 120290 h 335"/>
                <a:gd name="T2" fmla="*/ 60109 w 9143"/>
                <a:gd name="T3" fmla="*/ 120290 h 335"/>
                <a:gd name="T4" fmla="*/ 0 w 9143"/>
                <a:gd name="T5" fmla="*/ 60145 h 335"/>
                <a:gd name="T6" fmla="*/ 60109 w 9143"/>
                <a:gd name="T7" fmla="*/ 0 h 335"/>
                <a:gd name="T8" fmla="*/ 3290528 w 9143"/>
                <a:gd name="T9" fmla="*/ 0 h 335"/>
                <a:gd name="T10" fmla="*/ 3290528 w 9143"/>
                <a:gd name="T11" fmla="*/ 120290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43" h="335">
                  <a:moveTo>
                    <a:pt x="9142" y="334"/>
                  </a:moveTo>
                  <a:lnTo>
                    <a:pt x="167" y="334"/>
                  </a:lnTo>
                  <a:cubicBezTo>
                    <a:pt x="75" y="334"/>
                    <a:pt x="0" y="259"/>
                    <a:pt x="0" y="167"/>
                  </a:cubicBezTo>
                  <a:cubicBezTo>
                    <a:pt x="0" y="75"/>
                    <a:pt x="75" y="0"/>
                    <a:pt x="167" y="0"/>
                  </a:cubicBezTo>
                  <a:lnTo>
                    <a:pt x="9142" y="0"/>
                  </a:lnTo>
                  <a:lnTo>
                    <a:pt x="9142" y="334"/>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10"/>
            <p:cNvSpPr>
              <a:spLocks noChangeArrowheads="1"/>
            </p:cNvSpPr>
            <p:nvPr/>
          </p:nvSpPr>
          <p:spPr bwMode="auto">
            <a:xfrm>
              <a:off x="5680076" y="4268788"/>
              <a:ext cx="144462" cy="144462"/>
            </a:xfrm>
            <a:custGeom>
              <a:avLst/>
              <a:gdLst>
                <a:gd name="T0" fmla="*/ 144104 w 402"/>
                <a:gd name="T1" fmla="*/ 72051 h 401"/>
                <a:gd name="T2" fmla="*/ 71872 w 402"/>
                <a:gd name="T3" fmla="*/ 144102 h 401"/>
                <a:gd name="T4" fmla="*/ 0 w 402"/>
                <a:gd name="T5" fmla="*/ 72051 h 401"/>
                <a:gd name="T6" fmla="*/ 71872 w 402"/>
                <a:gd name="T7" fmla="*/ 0 h 401"/>
                <a:gd name="T8" fmla="*/ 144104 w 402"/>
                <a:gd name="T9" fmla="*/ 72051 h 4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01">
                  <a:moveTo>
                    <a:pt x="401" y="200"/>
                  </a:moveTo>
                  <a:cubicBezTo>
                    <a:pt x="401" y="311"/>
                    <a:pt x="311" y="400"/>
                    <a:pt x="200" y="400"/>
                  </a:cubicBezTo>
                  <a:cubicBezTo>
                    <a:pt x="90" y="400"/>
                    <a:pt x="0" y="311"/>
                    <a:pt x="0" y="200"/>
                  </a:cubicBezTo>
                  <a:cubicBezTo>
                    <a:pt x="0" y="89"/>
                    <a:pt x="90" y="0"/>
                    <a:pt x="200" y="0"/>
                  </a:cubicBezTo>
                  <a:cubicBezTo>
                    <a:pt x="311" y="0"/>
                    <a:pt x="401" y="89"/>
                    <a:pt x="401"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11"/>
            <p:cNvSpPr>
              <a:spLocks noChangeArrowheads="1"/>
            </p:cNvSpPr>
            <p:nvPr/>
          </p:nvSpPr>
          <p:spPr bwMode="auto">
            <a:xfrm>
              <a:off x="3922713" y="4268788"/>
              <a:ext cx="144463" cy="144462"/>
            </a:xfrm>
            <a:custGeom>
              <a:avLst/>
              <a:gdLst>
                <a:gd name="T0" fmla="*/ 144102 w 401"/>
                <a:gd name="T1" fmla="*/ 72051 h 401"/>
                <a:gd name="T2" fmla="*/ 72051 w 401"/>
                <a:gd name="T3" fmla="*/ 144102 h 401"/>
                <a:gd name="T4" fmla="*/ 0 w 401"/>
                <a:gd name="T5" fmla="*/ 72051 h 401"/>
                <a:gd name="T6" fmla="*/ 72051 w 401"/>
                <a:gd name="T7" fmla="*/ 0 h 401"/>
                <a:gd name="T8" fmla="*/ 144102 w 401"/>
                <a:gd name="T9" fmla="*/ 72051 h 4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01">
                  <a:moveTo>
                    <a:pt x="400" y="200"/>
                  </a:moveTo>
                  <a:cubicBezTo>
                    <a:pt x="400" y="311"/>
                    <a:pt x="311" y="400"/>
                    <a:pt x="200" y="400"/>
                  </a:cubicBezTo>
                  <a:cubicBezTo>
                    <a:pt x="90" y="400"/>
                    <a:pt x="0" y="311"/>
                    <a:pt x="0" y="200"/>
                  </a:cubicBezTo>
                  <a:cubicBezTo>
                    <a:pt x="0" y="89"/>
                    <a:pt x="90" y="0"/>
                    <a:pt x="200" y="0"/>
                  </a:cubicBezTo>
                  <a:cubicBezTo>
                    <a:pt x="311" y="0"/>
                    <a:pt x="400" y="89"/>
                    <a:pt x="400"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12"/>
            <p:cNvSpPr>
              <a:spLocks noChangeArrowheads="1"/>
            </p:cNvSpPr>
            <p:nvPr/>
          </p:nvSpPr>
          <p:spPr bwMode="auto">
            <a:xfrm>
              <a:off x="7232651" y="4268788"/>
              <a:ext cx="144462" cy="144462"/>
            </a:xfrm>
            <a:custGeom>
              <a:avLst/>
              <a:gdLst>
                <a:gd name="T0" fmla="*/ 144104 w 402"/>
                <a:gd name="T1" fmla="*/ 72051 h 401"/>
                <a:gd name="T2" fmla="*/ 134401 w 402"/>
                <a:gd name="T3" fmla="*/ 108076 h 401"/>
                <a:gd name="T4" fmla="*/ 107808 w 402"/>
                <a:gd name="T5" fmla="*/ 134375 h 401"/>
                <a:gd name="T6" fmla="*/ 71872 w 402"/>
                <a:gd name="T7" fmla="*/ 144102 h 401"/>
                <a:gd name="T8" fmla="*/ 35936 w 402"/>
                <a:gd name="T9" fmla="*/ 134375 h 401"/>
                <a:gd name="T10" fmla="*/ 9703 w 402"/>
                <a:gd name="T11" fmla="*/ 108076 h 401"/>
                <a:gd name="T12" fmla="*/ 0 w 402"/>
                <a:gd name="T13" fmla="*/ 72051 h 401"/>
                <a:gd name="T14" fmla="*/ 9703 w 402"/>
                <a:gd name="T15" fmla="*/ 36025 h 401"/>
                <a:gd name="T16" fmla="*/ 35936 w 402"/>
                <a:gd name="T17" fmla="*/ 9727 h 401"/>
                <a:gd name="T18" fmla="*/ 71872 w 402"/>
                <a:gd name="T19" fmla="*/ 0 h 401"/>
                <a:gd name="T20" fmla="*/ 107808 w 402"/>
                <a:gd name="T21" fmla="*/ 9727 h 401"/>
                <a:gd name="T22" fmla="*/ 134401 w 402"/>
                <a:gd name="T23" fmla="*/ 36025 h 401"/>
                <a:gd name="T24" fmla="*/ 144104 w 402"/>
                <a:gd name="T25" fmla="*/ 72051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401">
                  <a:moveTo>
                    <a:pt x="401" y="200"/>
                  </a:moveTo>
                  <a:cubicBezTo>
                    <a:pt x="401" y="237"/>
                    <a:pt x="393" y="268"/>
                    <a:pt x="374" y="300"/>
                  </a:cubicBezTo>
                  <a:cubicBezTo>
                    <a:pt x="356" y="332"/>
                    <a:pt x="332" y="355"/>
                    <a:pt x="300" y="373"/>
                  </a:cubicBezTo>
                  <a:cubicBezTo>
                    <a:pt x="269" y="392"/>
                    <a:pt x="237" y="400"/>
                    <a:pt x="200" y="400"/>
                  </a:cubicBezTo>
                  <a:cubicBezTo>
                    <a:pt x="163" y="400"/>
                    <a:pt x="132" y="392"/>
                    <a:pt x="100" y="373"/>
                  </a:cubicBezTo>
                  <a:cubicBezTo>
                    <a:pt x="68" y="355"/>
                    <a:pt x="46" y="332"/>
                    <a:pt x="27" y="300"/>
                  </a:cubicBezTo>
                  <a:cubicBezTo>
                    <a:pt x="9" y="268"/>
                    <a:pt x="0" y="237"/>
                    <a:pt x="0" y="200"/>
                  </a:cubicBezTo>
                  <a:cubicBezTo>
                    <a:pt x="0" y="163"/>
                    <a:pt x="9" y="132"/>
                    <a:pt x="27" y="100"/>
                  </a:cubicBezTo>
                  <a:cubicBezTo>
                    <a:pt x="46" y="68"/>
                    <a:pt x="68" y="46"/>
                    <a:pt x="100" y="27"/>
                  </a:cubicBezTo>
                  <a:cubicBezTo>
                    <a:pt x="132" y="9"/>
                    <a:pt x="163" y="0"/>
                    <a:pt x="200" y="0"/>
                  </a:cubicBezTo>
                  <a:cubicBezTo>
                    <a:pt x="237" y="0"/>
                    <a:pt x="269" y="9"/>
                    <a:pt x="300" y="27"/>
                  </a:cubicBezTo>
                  <a:cubicBezTo>
                    <a:pt x="332" y="46"/>
                    <a:pt x="356" y="68"/>
                    <a:pt x="374" y="100"/>
                  </a:cubicBezTo>
                  <a:cubicBezTo>
                    <a:pt x="393" y="132"/>
                    <a:pt x="401" y="163"/>
                    <a:pt x="401"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13"/>
            <p:cNvSpPr>
              <a:spLocks noChangeArrowheads="1"/>
            </p:cNvSpPr>
            <p:nvPr/>
          </p:nvSpPr>
          <p:spPr bwMode="auto">
            <a:xfrm>
              <a:off x="7727951" y="4454525"/>
              <a:ext cx="144462" cy="144463"/>
            </a:xfrm>
            <a:custGeom>
              <a:avLst/>
              <a:gdLst>
                <a:gd name="T0" fmla="*/ 144104 w 402"/>
                <a:gd name="T1" fmla="*/ 72232 h 402"/>
                <a:gd name="T2" fmla="*/ 134401 w 402"/>
                <a:gd name="T3" fmla="*/ 108168 h 402"/>
                <a:gd name="T4" fmla="*/ 108168 w 402"/>
                <a:gd name="T5" fmla="*/ 134401 h 402"/>
                <a:gd name="T6" fmla="*/ 72232 w 402"/>
                <a:gd name="T7" fmla="*/ 144104 h 402"/>
                <a:gd name="T8" fmla="*/ 35936 w 402"/>
                <a:gd name="T9" fmla="*/ 134401 h 402"/>
                <a:gd name="T10" fmla="*/ 9703 w 402"/>
                <a:gd name="T11" fmla="*/ 108168 h 402"/>
                <a:gd name="T12" fmla="*/ 0 w 402"/>
                <a:gd name="T13" fmla="*/ 72232 h 402"/>
                <a:gd name="T14" fmla="*/ 9703 w 402"/>
                <a:gd name="T15" fmla="*/ 36295 h 402"/>
                <a:gd name="T16" fmla="*/ 35936 w 402"/>
                <a:gd name="T17" fmla="*/ 9703 h 402"/>
                <a:gd name="T18" fmla="*/ 72232 w 402"/>
                <a:gd name="T19" fmla="*/ 0 h 402"/>
                <a:gd name="T20" fmla="*/ 108168 w 402"/>
                <a:gd name="T21" fmla="*/ 9703 h 402"/>
                <a:gd name="T22" fmla="*/ 134401 w 402"/>
                <a:gd name="T23" fmla="*/ 36295 h 402"/>
                <a:gd name="T24" fmla="*/ 144104 w 402"/>
                <a:gd name="T25" fmla="*/ 72232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402">
                  <a:moveTo>
                    <a:pt x="401" y="201"/>
                  </a:moveTo>
                  <a:cubicBezTo>
                    <a:pt x="401" y="238"/>
                    <a:pt x="392" y="269"/>
                    <a:pt x="374" y="301"/>
                  </a:cubicBezTo>
                  <a:cubicBezTo>
                    <a:pt x="356" y="333"/>
                    <a:pt x="333" y="356"/>
                    <a:pt x="301" y="374"/>
                  </a:cubicBezTo>
                  <a:cubicBezTo>
                    <a:pt x="269" y="393"/>
                    <a:pt x="238" y="401"/>
                    <a:pt x="201" y="401"/>
                  </a:cubicBezTo>
                  <a:cubicBezTo>
                    <a:pt x="165" y="401"/>
                    <a:pt x="132" y="393"/>
                    <a:pt x="100" y="374"/>
                  </a:cubicBezTo>
                  <a:cubicBezTo>
                    <a:pt x="68" y="356"/>
                    <a:pt x="46" y="333"/>
                    <a:pt x="27" y="301"/>
                  </a:cubicBezTo>
                  <a:cubicBezTo>
                    <a:pt x="9" y="269"/>
                    <a:pt x="0" y="238"/>
                    <a:pt x="0" y="201"/>
                  </a:cubicBezTo>
                  <a:cubicBezTo>
                    <a:pt x="0" y="164"/>
                    <a:pt x="9" y="133"/>
                    <a:pt x="27" y="101"/>
                  </a:cubicBezTo>
                  <a:cubicBezTo>
                    <a:pt x="46" y="70"/>
                    <a:pt x="68" y="46"/>
                    <a:pt x="100" y="27"/>
                  </a:cubicBezTo>
                  <a:cubicBezTo>
                    <a:pt x="132" y="9"/>
                    <a:pt x="164" y="0"/>
                    <a:pt x="201" y="0"/>
                  </a:cubicBezTo>
                  <a:cubicBezTo>
                    <a:pt x="237" y="0"/>
                    <a:pt x="269" y="9"/>
                    <a:pt x="301" y="27"/>
                  </a:cubicBezTo>
                  <a:cubicBezTo>
                    <a:pt x="333" y="46"/>
                    <a:pt x="356" y="70"/>
                    <a:pt x="374" y="101"/>
                  </a:cubicBezTo>
                  <a:cubicBezTo>
                    <a:pt x="392" y="133"/>
                    <a:pt x="401" y="164"/>
                    <a:pt x="401" y="201"/>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14"/>
            <p:cNvSpPr>
              <a:spLocks noChangeArrowheads="1"/>
            </p:cNvSpPr>
            <p:nvPr/>
          </p:nvSpPr>
          <p:spPr bwMode="auto">
            <a:xfrm>
              <a:off x="4440238" y="4454525"/>
              <a:ext cx="144463" cy="144463"/>
            </a:xfrm>
            <a:custGeom>
              <a:avLst/>
              <a:gdLst>
                <a:gd name="T0" fmla="*/ 144102 w 401"/>
                <a:gd name="T1" fmla="*/ 72232 h 402"/>
                <a:gd name="T2" fmla="*/ 134375 w 401"/>
                <a:gd name="T3" fmla="*/ 108168 h 402"/>
                <a:gd name="T4" fmla="*/ 108076 w 401"/>
                <a:gd name="T5" fmla="*/ 134401 h 402"/>
                <a:gd name="T6" fmla="*/ 72051 w 401"/>
                <a:gd name="T7" fmla="*/ 144104 h 402"/>
                <a:gd name="T8" fmla="*/ 36025 w 401"/>
                <a:gd name="T9" fmla="*/ 134401 h 402"/>
                <a:gd name="T10" fmla="*/ 9367 w 401"/>
                <a:gd name="T11" fmla="*/ 108168 h 402"/>
                <a:gd name="T12" fmla="*/ 0 w 401"/>
                <a:gd name="T13" fmla="*/ 72232 h 402"/>
                <a:gd name="T14" fmla="*/ 9367 w 401"/>
                <a:gd name="T15" fmla="*/ 36295 h 402"/>
                <a:gd name="T16" fmla="*/ 36025 w 401"/>
                <a:gd name="T17" fmla="*/ 9703 h 402"/>
                <a:gd name="T18" fmla="*/ 72051 w 401"/>
                <a:gd name="T19" fmla="*/ 0 h 402"/>
                <a:gd name="T20" fmla="*/ 108076 w 401"/>
                <a:gd name="T21" fmla="*/ 9703 h 402"/>
                <a:gd name="T22" fmla="*/ 134375 w 401"/>
                <a:gd name="T23" fmla="*/ 36295 h 402"/>
                <a:gd name="T24" fmla="*/ 144102 w 401"/>
                <a:gd name="T25" fmla="*/ 72232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1" h="402">
                  <a:moveTo>
                    <a:pt x="400" y="201"/>
                  </a:moveTo>
                  <a:cubicBezTo>
                    <a:pt x="400" y="238"/>
                    <a:pt x="391" y="269"/>
                    <a:pt x="373" y="301"/>
                  </a:cubicBezTo>
                  <a:cubicBezTo>
                    <a:pt x="354" y="333"/>
                    <a:pt x="332" y="356"/>
                    <a:pt x="300" y="374"/>
                  </a:cubicBezTo>
                  <a:cubicBezTo>
                    <a:pt x="268" y="393"/>
                    <a:pt x="237" y="401"/>
                    <a:pt x="200" y="401"/>
                  </a:cubicBezTo>
                  <a:cubicBezTo>
                    <a:pt x="163" y="401"/>
                    <a:pt x="132" y="393"/>
                    <a:pt x="100" y="374"/>
                  </a:cubicBezTo>
                  <a:cubicBezTo>
                    <a:pt x="68" y="356"/>
                    <a:pt x="44" y="333"/>
                    <a:pt x="26" y="301"/>
                  </a:cubicBezTo>
                  <a:cubicBezTo>
                    <a:pt x="7" y="269"/>
                    <a:pt x="0" y="238"/>
                    <a:pt x="0" y="201"/>
                  </a:cubicBezTo>
                  <a:cubicBezTo>
                    <a:pt x="0" y="164"/>
                    <a:pt x="7" y="133"/>
                    <a:pt x="26" y="101"/>
                  </a:cubicBezTo>
                  <a:cubicBezTo>
                    <a:pt x="44" y="70"/>
                    <a:pt x="68" y="46"/>
                    <a:pt x="100" y="27"/>
                  </a:cubicBezTo>
                  <a:cubicBezTo>
                    <a:pt x="132" y="9"/>
                    <a:pt x="163" y="0"/>
                    <a:pt x="200" y="0"/>
                  </a:cubicBezTo>
                  <a:cubicBezTo>
                    <a:pt x="237" y="0"/>
                    <a:pt x="268" y="9"/>
                    <a:pt x="300" y="27"/>
                  </a:cubicBezTo>
                  <a:cubicBezTo>
                    <a:pt x="332" y="46"/>
                    <a:pt x="354" y="70"/>
                    <a:pt x="373" y="101"/>
                  </a:cubicBezTo>
                  <a:cubicBezTo>
                    <a:pt x="391" y="133"/>
                    <a:pt x="400" y="164"/>
                    <a:pt x="400" y="201"/>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2" name="Freeform 15"/>
            <p:cNvSpPr>
              <a:spLocks noChangeArrowheads="1"/>
            </p:cNvSpPr>
            <p:nvPr/>
          </p:nvSpPr>
          <p:spPr bwMode="auto">
            <a:xfrm>
              <a:off x="6610351" y="4651375"/>
              <a:ext cx="144462" cy="144463"/>
            </a:xfrm>
            <a:custGeom>
              <a:avLst/>
              <a:gdLst>
                <a:gd name="T0" fmla="*/ 144104 w 402"/>
                <a:gd name="T1" fmla="*/ 72051 h 401"/>
                <a:gd name="T2" fmla="*/ 71872 w 402"/>
                <a:gd name="T3" fmla="*/ 144103 h 401"/>
                <a:gd name="T4" fmla="*/ 0 w 402"/>
                <a:gd name="T5" fmla="*/ 72051 h 401"/>
                <a:gd name="T6" fmla="*/ 71872 w 402"/>
                <a:gd name="T7" fmla="*/ 0 h 401"/>
                <a:gd name="T8" fmla="*/ 144104 w 402"/>
                <a:gd name="T9" fmla="*/ 72051 h 4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01">
                  <a:moveTo>
                    <a:pt x="401" y="200"/>
                  </a:moveTo>
                  <a:cubicBezTo>
                    <a:pt x="401" y="311"/>
                    <a:pt x="311" y="400"/>
                    <a:pt x="200" y="400"/>
                  </a:cubicBezTo>
                  <a:cubicBezTo>
                    <a:pt x="90" y="400"/>
                    <a:pt x="0" y="311"/>
                    <a:pt x="0" y="200"/>
                  </a:cubicBezTo>
                  <a:cubicBezTo>
                    <a:pt x="0" y="90"/>
                    <a:pt x="90" y="0"/>
                    <a:pt x="200" y="0"/>
                  </a:cubicBezTo>
                  <a:cubicBezTo>
                    <a:pt x="311" y="0"/>
                    <a:pt x="401" y="90"/>
                    <a:pt x="401"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3" name="Freeform 16"/>
            <p:cNvSpPr>
              <a:spLocks noChangeArrowheads="1"/>
            </p:cNvSpPr>
            <p:nvPr/>
          </p:nvSpPr>
          <p:spPr bwMode="auto">
            <a:xfrm>
              <a:off x="3798888" y="4651375"/>
              <a:ext cx="144463" cy="144463"/>
            </a:xfrm>
            <a:custGeom>
              <a:avLst/>
              <a:gdLst>
                <a:gd name="T0" fmla="*/ 144103 w 402"/>
                <a:gd name="T1" fmla="*/ 72051 h 401"/>
                <a:gd name="T2" fmla="*/ 71872 w 402"/>
                <a:gd name="T3" fmla="*/ 144103 h 401"/>
                <a:gd name="T4" fmla="*/ 0 w 402"/>
                <a:gd name="T5" fmla="*/ 72051 h 401"/>
                <a:gd name="T6" fmla="*/ 71872 w 402"/>
                <a:gd name="T7" fmla="*/ 0 h 401"/>
                <a:gd name="T8" fmla="*/ 144103 w 402"/>
                <a:gd name="T9" fmla="*/ 72051 h 4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01">
                  <a:moveTo>
                    <a:pt x="401" y="200"/>
                  </a:moveTo>
                  <a:cubicBezTo>
                    <a:pt x="401" y="311"/>
                    <a:pt x="311" y="400"/>
                    <a:pt x="200" y="400"/>
                  </a:cubicBezTo>
                  <a:cubicBezTo>
                    <a:pt x="90" y="400"/>
                    <a:pt x="0" y="311"/>
                    <a:pt x="0" y="200"/>
                  </a:cubicBezTo>
                  <a:cubicBezTo>
                    <a:pt x="0" y="90"/>
                    <a:pt x="90" y="0"/>
                    <a:pt x="200" y="0"/>
                  </a:cubicBezTo>
                  <a:cubicBezTo>
                    <a:pt x="311" y="0"/>
                    <a:pt x="401" y="90"/>
                    <a:pt x="401" y="200"/>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4" name="Freeform 17"/>
            <p:cNvSpPr>
              <a:spLocks noChangeArrowheads="1"/>
            </p:cNvSpPr>
            <p:nvPr/>
          </p:nvSpPr>
          <p:spPr bwMode="auto">
            <a:xfrm>
              <a:off x="6019801" y="4651375"/>
              <a:ext cx="144462" cy="144463"/>
            </a:xfrm>
            <a:custGeom>
              <a:avLst/>
              <a:gdLst>
                <a:gd name="T0" fmla="*/ 144103 w 401"/>
                <a:gd name="T1" fmla="*/ 72051 h 401"/>
                <a:gd name="T2" fmla="*/ 72051 w 401"/>
                <a:gd name="T3" fmla="*/ 144103 h 401"/>
                <a:gd name="T4" fmla="*/ 0 w 401"/>
                <a:gd name="T5" fmla="*/ 72051 h 401"/>
                <a:gd name="T6" fmla="*/ 72051 w 401"/>
                <a:gd name="T7" fmla="*/ 0 h 401"/>
                <a:gd name="T8" fmla="*/ 144103 w 401"/>
                <a:gd name="T9" fmla="*/ 72051 h 4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01">
                  <a:moveTo>
                    <a:pt x="400" y="200"/>
                  </a:moveTo>
                  <a:cubicBezTo>
                    <a:pt x="400" y="311"/>
                    <a:pt x="311" y="400"/>
                    <a:pt x="200" y="400"/>
                  </a:cubicBezTo>
                  <a:cubicBezTo>
                    <a:pt x="89" y="400"/>
                    <a:pt x="0" y="311"/>
                    <a:pt x="0" y="200"/>
                  </a:cubicBezTo>
                  <a:cubicBezTo>
                    <a:pt x="0" y="90"/>
                    <a:pt x="89" y="0"/>
                    <a:pt x="200" y="0"/>
                  </a:cubicBezTo>
                  <a:cubicBezTo>
                    <a:pt x="311" y="0"/>
                    <a:pt x="400" y="90"/>
                    <a:pt x="400" y="20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5" name="Freeform 18"/>
            <p:cNvSpPr>
              <a:spLocks noChangeArrowheads="1"/>
            </p:cNvSpPr>
            <p:nvPr/>
          </p:nvSpPr>
          <p:spPr bwMode="auto">
            <a:xfrm>
              <a:off x="5867401" y="4278313"/>
              <a:ext cx="1316037" cy="120650"/>
            </a:xfrm>
            <a:custGeom>
              <a:avLst/>
              <a:gdLst>
                <a:gd name="T0" fmla="*/ 1255580 w 3657"/>
                <a:gd name="T1" fmla="*/ 120289 h 334"/>
                <a:gd name="T2" fmla="*/ 60098 w 3657"/>
                <a:gd name="T3" fmla="*/ 120289 h 334"/>
                <a:gd name="T4" fmla="*/ 0 w 3657"/>
                <a:gd name="T5" fmla="*/ 59964 h 334"/>
                <a:gd name="T6" fmla="*/ 60098 w 3657"/>
                <a:gd name="T7" fmla="*/ 0 h 334"/>
                <a:gd name="T8" fmla="*/ 1255580 w 3657"/>
                <a:gd name="T9" fmla="*/ 0 h 334"/>
                <a:gd name="T10" fmla="*/ 1315678 w 3657"/>
                <a:gd name="T11" fmla="*/ 59964 h 334"/>
                <a:gd name="T12" fmla="*/ 1255580 w 3657"/>
                <a:gd name="T13" fmla="*/ 120289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7" h="334">
                  <a:moveTo>
                    <a:pt x="3489" y="333"/>
                  </a:moveTo>
                  <a:lnTo>
                    <a:pt x="167" y="333"/>
                  </a:lnTo>
                  <a:cubicBezTo>
                    <a:pt x="74" y="333"/>
                    <a:pt x="0" y="259"/>
                    <a:pt x="0" y="166"/>
                  </a:cubicBezTo>
                  <a:cubicBezTo>
                    <a:pt x="0" y="74"/>
                    <a:pt x="74" y="0"/>
                    <a:pt x="167" y="0"/>
                  </a:cubicBezTo>
                  <a:lnTo>
                    <a:pt x="3489" y="0"/>
                  </a:lnTo>
                  <a:cubicBezTo>
                    <a:pt x="3581" y="0"/>
                    <a:pt x="3656" y="74"/>
                    <a:pt x="3656" y="166"/>
                  </a:cubicBezTo>
                  <a:cubicBezTo>
                    <a:pt x="3656" y="259"/>
                    <a:pt x="3581" y="333"/>
                    <a:pt x="3489" y="333"/>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6" name="Freeform 19"/>
            <p:cNvSpPr>
              <a:spLocks noChangeArrowheads="1"/>
            </p:cNvSpPr>
            <p:nvPr/>
          </p:nvSpPr>
          <p:spPr bwMode="auto">
            <a:xfrm>
              <a:off x="4122738" y="4278313"/>
              <a:ext cx="1511300" cy="120650"/>
            </a:xfrm>
            <a:custGeom>
              <a:avLst/>
              <a:gdLst>
                <a:gd name="T0" fmla="*/ 1450805 w 4197"/>
                <a:gd name="T1" fmla="*/ 120289 h 334"/>
                <a:gd name="T2" fmla="*/ 60135 w 4197"/>
                <a:gd name="T3" fmla="*/ 120289 h 334"/>
                <a:gd name="T4" fmla="*/ 0 w 4197"/>
                <a:gd name="T5" fmla="*/ 59964 h 334"/>
                <a:gd name="T6" fmla="*/ 60135 w 4197"/>
                <a:gd name="T7" fmla="*/ 0 h 334"/>
                <a:gd name="T8" fmla="*/ 1450805 w 4197"/>
                <a:gd name="T9" fmla="*/ 0 h 334"/>
                <a:gd name="T10" fmla="*/ 1510940 w 4197"/>
                <a:gd name="T11" fmla="*/ 59964 h 334"/>
                <a:gd name="T12" fmla="*/ 1450805 w 4197"/>
                <a:gd name="T13" fmla="*/ 120289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97" h="334">
                  <a:moveTo>
                    <a:pt x="4029" y="333"/>
                  </a:moveTo>
                  <a:lnTo>
                    <a:pt x="167" y="333"/>
                  </a:lnTo>
                  <a:cubicBezTo>
                    <a:pt x="75" y="333"/>
                    <a:pt x="0" y="259"/>
                    <a:pt x="0" y="166"/>
                  </a:cubicBezTo>
                  <a:cubicBezTo>
                    <a:pt x="0" y="74"/>
                    <a:pt x="75" y="0"/>
                    <a:pt x="167" y="0"/>
                  </a:cubicBezTo>
                  <a:lnTo>
                    <a:pt x="4029" y="0"/>
                  </a:lnTo>
                  <a:cubicBezTo>
                    <a:pt x="4121" y="0"/>
                    <a:pt x="4196" y="74"/>
                    <a:pt x="4196" y="166"/>
                  </a:cubicBezTo>
                  <a:cubicBezTo>
                    <a:pt x="4196" y="259"/>
                    <a:pt x="4121" y="333"/>
                    <a:pt x="4029" y="333"/>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7" name="Freeform 20"/>
            <p:cNvSpPr>
              <a:spLocks noChangeArrowheads="1"/>
            </p:cNvSpPr>
            <p:nvPr/>
          </p:nvSpPr>
          <p:spPr bwMode="auto">
            <a:xfrm>
              <a:off x="7418388" y="4278313"/>
              <a:ext cx="971550" cy="120650"/>
            </a:xfrm>
            <a:custGeom>
              <a:avLst/>
              <a:gdLst>
                <a:gd name="T0" fmla="*/ 971190 w 2700"/>
                <a:gd name="T1" fmla="*/ 120289 h 334"/>
                <a:gd name="T2" fmla="*/ 59732 w 2700"/>
                <a:gd name="T3" fmla="*/ 120289 h 334"/>
                <a:gd name="T4" fmla="*/ 0 w 2700"/>
                <a:gd name="T5" fmla="*/ 59964 h 334"/>
                <a:gd name="T6" fmla="*/ 59732 w 2700"/>
                <a:gd name="T7" fmla="*/ 0 h 334"/>
                <a:gd name="T8" fmla="*/ 971190 w 2700"/>
                <a:gd name="T9" fmla="*/ 0 h 334"/>
                <a:gd name="T10" fmla="*/ 971190 w 2700"/>
                <a:gd name="T11" fmla="*/ 120289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00" h="334">
                  <a:moveTo>
                    <a:pt x="2699" y="333"/>
                  </a:moveTo>
                  <a:lnTo>
                    <a:pt x="166" y="333"/>
                  </a:lnTo>
                  <a:cubicBezTo>
                    <a:pt x="74" y="333"/>
                    <a:pt x="0" y="259"/>
                    <a:pt x="0" y="166"/>
                  </a:cubicBezTo>
                  <a:cubicBezTo>
                    <a:pt x="0" y="74"/>
                    <a:pt x="74" y="0"/>
                    <a:pt x="166" y="0"/>
                  </a:cubicBezTo>
                  <a:lnTo>
                    <a:pt x="2699" y="0"/>
                  </a:lnTo>
                  <a:lnTo>
                    <a:pt x="2699" y="333"/>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8" name="Freeform 21"/>
            <p:cNvSpPr>
              <a:spLocks noChangeArrowheads="1"/>
            </p:cNvSpPr>
            <p:nvPr/>
          </p:nvSpPr>
          <p:spPr bwMode="auto">
            <a:xfrm>
              <a:off x="6715126" y="3684588"/>
              <a:ext cx="144462" cy="144462"/>
            </a:xfrm>
            <a:custGeom>
              <a:avLst/>
              <a:gdLst>
                <a:gd name="T0" fmla="*/ 144103 w 401"/>
                <a:gd name="T1" fmla="*/ 72231 h 402"/>
                <a:gd name="T2" fmla="*/ 72051 w 401"/>
                <a:gd name="T3" fmla="*/ 144103 h 402"/>
                <a:gd name="T4" fmla="*/ 0 w 401"/>
                <a:gd name="T5" fmla="*/ 72231 h 402"/>
                <a:gd name="T6" fmla="*/ 72051 w 401"/>
                <a:gd name="T7" fmla="*/ 0 h 402"/>
                <a:gd name="T8" fmla="*/ 144103 w 401"/>
                <a:gd name="T9" fmla="*/ 72231 h 4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02">
                  <a:moveTo>
                    <a:pt x="400" y="201"/>
                  </a:moveTo>
                  <a:cubicBezTo>
                    <a:pt x="400" y="311"/>
                    <a:pt x="311" y="401"/>
                    <a:pt x="200" y="401"/>
                  </a:cubicBezTo>
                  <a:cubicBezTo>
                    <a:pt x="89" y="401"/>
                    <a:pt x="0" y="311"/>
                    <a:pt x="0" y="201"/>
                  </a:cubicBezTo>
                  <a:cubicBezTo>
                    <a:pt x="0" y="90"/>
                    <a:pt x="89" y="0"/>
                    <a:pt x="200" y="0"/>
                  </a:cubicBezTo>
                  <a:cubicBezTo>
                    <a:pt x="311" y="0"/>
                    <a:pt x="400" y="90"/>
                    <a:pt x="400" y="201"/>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9" name="Freeform 22"/>
            <p:cNvSpPr>
              <a:spLocks noChangeArrowheads="1"/>
            </p:cNvSpPr>
            <p:nvPr/>
          </p:nvSpPr>
          <p:spPr bwMode="auto">
            <a:xfrm>
              <a:off x="3756026" y="3684588"/>
              <a:ext cx="144462" cy="138112"/>
            </a:xfrm>
            <a:custGeom>
              <a:avLst/>
              <a:gdLst>
                <a:gd name="T0" fmla="*/ 144103 w 401"/>
                <a:gd name="T1" fmla="*/ 68876 h 383"/>
                <a:gd name="T2" fmla="*/ 134736 w 401"/>
                <a:gd name="T3" fmla="*/ 103494 h 383"/>
                <a:gd name="T4" fmla="*/ 108077 w 401"/>
                <a:gd name="T5" fmla="*/ 128376 h 383"/>
                <a:gd name="T6" fmla="*/ 72051 w 401"/>
                <a:gd name="T7" fmla="*/ 137751 h 383"/>
                <a:gd name="T8" fmla="*/ 36026 w 401"/>
                <a:gd name="T9" fmla="*/ 128376 h 383"/>
                <a:gd name="T10" fmla="*/ 9727 w 401"/>
                <a:gd name="T11" fmla="*/ 103494 h 383"/>
                <a:gd name="T12" fmla="*/ 0 w 401"/>
                <a:gd name="T13" fmla="*/ 68876 h 383"/>
                <a:gd name="T14" fmla="*/ 9727 w 401"/>
                <a:gd name="T15" fmla="*/ 34618 h 383"/>
                <a:gd name="T16" fmla="*/ 36026 w 401"/>
                <a:gd name="T17" fmla="*/ 9376 h 383"/>
                <a:gd name="T18" fmla="*/ 72051 w 401"/>
                <a:gd name="T19" fmla="*/ 0 h 383"/>
                <a:gd name="T20" fmla="*/ 108077 w 401"/>
                <a:gd name="T21" fmla="*/ 9376 h 383"/>
                <a:gd name="T22" fmla="*/ 134736 w 401"/>
                <a:gd name="T23" fmla="*/ 34618 h 383"/>
                <a:gd name="T24" fmla="*/ 144103 w 401"/>
                <a:gd name="T25" fmla="*/ 68876 h 3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1" h="383">
                  <a:moveTo>
                    <a:pt x="400" y="191"/>
                  </a:moveTo>
                  <a:cubicBezTo>
                    <a:pt x="400" y="226"/>
                    <a:pt x="392" y="257"/>
                    <a:pt x="374" y="287"/>
                  </a:cubicBezTo>
                  <a:cubicBezTo>
                    <a:pt x="355" y="318"/>
                    <a:pt x="332" y="339"/>
                    <a:pt x="300" y="356"/>
                  </a:cubicBezTo>
                  <a:cubicBezTo>
                    <a:pt x="268" y="374"/>
                    <a:pt x="237" y="382"/>
                    <a:pt x="200" y="382"/>
                  </a:cubicBezTo>
                  <a:cubicBezTo>
                    <a:pt x="163" y="382"/>
                    <a:pt x="132" y="374"/>
                    <a:pt x="100" y="356"/>
                  </a:cubicBezTo>
                  <a:cubicBezTo>
                    <a:pt x="68" y="339"/>
                    <a:pt x="45" y="318"/>
                    <a:pt x="27" y="287"/>
                  </a:cubicBezTo>
                  <a:cubicBezTo>
                    <a:pt x="8" y="257"/>
                    <a:pt x="0" y="226"/>
                    <a:pt x="0" y="191"/>
                  </a:cubicBezTo>
                  <a:cubicBezTo>
                    <a:pt x="0" y="156"/>
                    <a:pt x="8" y="127"/>
                    <a:pt x="27" y="96"/>
                  </a:cubicBezTo>
                  <a:cubicBezTo>
                    <a:pt x="45" y="66"/>
                    <a:pt x="68" y="44"/>
                    <a:pt x="100" y="26"/>
                  </a:cubicBezTo>
                  <a:cubicBezTo>
                    <a:pt x="132" y="8"/>
                    <a:pt x="163" y="0"/>
                    <a:pt x="200" y="0"/>
                  </a:cubicBezTo>
                  <a:cubicBezTo>
                    <a:pt x="237" y="0"/>
                    <a:pt x="268" y="8"/>
                    <a:pt x="300" y="26"/>
                  </a:cubicBezTo>
                  <a:cubicBezTo>
                    <a:pt x="332" y="44"/>
                    <a:pt x="355" y="66"/>
                    <a:pt x="374" y="96"/>
                  </a:cubicBezTo>
                  <a:cubicBezTo>
                    <a:pt x="392" y="127"/>
                    <a:pt x="400" y="156"/>
                    <a:pt x="400" y="191"/>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0" name="Freeform 23"/>
            <p:cNvSpPr>
              <a:spLocks noChangeArrowheads="1"/>
            </p:cNvSpPr>
            <p:nvPr/>
          </p:nvSpPr>
          <p:spPr bwMode="auto">
            <a:xfrm>
              <a:off x="6902451" y="3694113"/>
              <a:ext cx="1487487" cy="120650"/>
            </a:xfrm>
            <a:custGeom>
              <a:avLst/>
              <a:gdLst>
                <a:gd name="T0" fmla="*/ 1487128 w 4131"/>
                <a:gd name="T1" fmla="*/ 120290 h 335"/>
                <a:gd name="T2" fmla="*/ 60133 w 4131"/>
                <a:gd name="T3" fmla="*/ 120290 h 335"/>
                <a:gd name="T4" fmla="*/ 0 w 4131"/>
                <a:gd name="T5" fmla="*/ 60145 h 335"/>
                <a:gd name="T6" fmla="*/ 60133 w 4131"/>
                <a:gd name="T7" fmla="*/ 0 h 335"/>
                <a:gd name="T8" fmla="*/ 1487128 w 4131"/>
                <a:gd name="T9" fmla="*/ 0 h 335"/>
                <a:gd name="T10" fmla="*/ 1487128 w 4131"/>
                <a:gd name="T11" fmla="*/ 120290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31" h="335">
                  <a:moveTo>
                    <a:pt x="4130" y="334"/>
                  </a:moveTo>
                  <a:lnTo>
                    <a:pt x="167" y="334"/>
                  </a:lnTo>
                  <a:cubicBezTo>
                    <a:pt x="75" y="334"/>
                    <a:pt x="0" y="259"/>
                    <a:pt x="0" y="167"/>
                  </a:cubicBezTo>
                  <a:cubicBezTo>
                    <a:pt x="0" y="75"/>
                    <a:pt x="75" y="0"/>
                    <a:pt x="167" y="0"/>
                  </a:cubicBezTo>
                  <a:lnTo>
                    <a:pt x="4130" y="0"/>
                  </a:lnTo>
                  <a:lnTo>
                    <a:pt x="4130" y="334"/>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1" name="Freeform 24"/>
            <p:cNvSpPr>
              <a:spLocks noChangeArrowheads="1"/>
            </p:cNvSpPr>
            <p:nvPr/>
          </p:nvSpPr>
          <p:spPr bwMode="auto">
            <a:xfrm>
              <a:off x="3956051" y="3694113"/>
              <a:ext cx="2706687" cy="120650"/>
            </a:xfrm>
            <a:custGeom>
              <a:avLst/>
              <a:gdLst>
                <a:gd name="T0" fmla="*/ 2646563 w 7518"/>
                <a:gd name="T1" fmla="*/ 120290 h 335"/>
                <a:gd name="T2" fmla="*/ 60125 w 7518"/>
                <a:gd name="T3" fmla="*/ 120290 h 335"/>
                <a:gd name="T4" fmla="*/ 0 w 7518"/>
                <a:gd name="T5" fmla="*/ 60145 h 335"/>
                <a:gd name="T6" fmla="*/ 60125 w 7518"/>
                <a:gd name="T7" fmla="*/ 0 h 335"/>
                <a:gd name="T8" fmla="*/ 2646203 w 7518"/>
                <a:gd name="T9" fmla="*/ 0 h 335"/>
                <a:gd name="T10" fmla="*/ 2706328 w 7518"/>
                <a:gd name="T11" fmla="*/ 60145 h 335"/>
                <a:gd name="T12" fmla="*/ 2646563 w 7518"/>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18" h="335">
                  <a:moveTo>
                    <a:pt x="7351" y="334"/>
                  </a:moveTo>
                  <a:lnTo>
                    <a:pt x="167" y="334"/>
                  </a:lnTo>
                  <a:cubicBezTo>
                    <a:pt x="75" y="334"/>
                    <a:pt x="0" y="259"/>
                    <a:pt x="0" y="167"/>
                  </a:cubicBezTo>
                  <a:cubicBezTo>
                    <a:pt x="0" y="75"/>
                    <a:pt x="75" y="0"/>
                    <a:pt x="167" y="0"/>
                  </a:cubicBezTo>
                  <a:lnTo>
                    <a:pt x="7350" y="0"/>
                  </a:lnTo>
                  <a:cubicBezTo>
                    <a:pt x="7443" y="0"/>
                    <a:pt x="7517" y="75"/>
                    <a:pt x="7517" y="167"/>
                  </a:cubicBezTo>
                  <a:cubicBezTo>
                    <a:pt x="7517" y="259"/>
                    <a:pt x="7443" y="334"/>
                    <a:pt x="7351"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2" name="Freeform 25"/>
            <p:cNvSpPr>
              <a:spLocks noChangeArrowheads="1"/>
            </p:cNvSpPr>
            <p:nvPr/>
          </p:nvSpPr>
          <p:spPr bwMode="auto">
            <a:xfrm>
              <a:off x="7234238" y="3878263"/>
              <a:ext cx="144463" cy="144462"/>
            </a:xfrm>
            <a:custGeom>
              <a:avLst/>
              <a:gdLst>
                <a:gd name="T0" fmla="*/ 144103 w 402"/>
                <a:gd name="T1" fmla="*/ 72051 h 401"/>
                <a:gd name="T2" fmla="*/ 134400 w 402"/>
                <a:gd name="T3" fmla="*/ 108076 h 401"/>
                <a:gd name="T4" fmla="*/ 108167 w 402"/>
                <a:gd name="T5" fmla="*/ 134735 h 401"/>
                <a:gd name="T6" fmla="*/ 72231 w 402"/>
                <a:gd name="T7" fmla="*/ 144102 h 401"/>
                <a:gd name="T8" fmla="*/ 35936 w 402"/>
                <a:gd name="T9" fmla="*/ 134735 h 401"/>
                <a:gd name="T10" fmla="*/ 9703 w 402"/>
                <a:gd name="T11" fmla="*/ 108076 h 401"/>
                <a:gd name="T12" fmla="*/ 0 w 402"/>
                <a:gd name="T13" fmla="*/ 72051 h 401"/>
                <a:gd name="T14" fmla="*/ 9703 w 402"/>
                <a:gd name="T15" fmla="*/ 36025 h 401"/>
                <a:gd name="T16" fmla="*/ 35936 w 402"/>
                <a:gd name="T17" fmla="*/ 9727 h 401"/>
                <a:gd name="T18" fmla="*/ 72231 w 402"/>
                <a:gd name="T19" fmla="*/ 0 h 401"/>
                <a:gd name="T20" fmla="*/ 108167 w 402"/>
                <a:gd name="T21" fmla="*/ 9727 h 401"/>
                <a:gd name="T22" fmla="*/ 134400 w 402"/>
                <a:gd name="T23" fmla="*/ 36025 h 401"/>
                <a:gd name="T24" fmla="*/ 144103 w 402"/>
                <a:gd name="T25" fmla="*/ 72051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401">
                  <a:moveTo>
                    <a:pt x="401" y="200"/>
                  </a:moveTo>
                  <a:cubicBezTo>
                    <a:pt x="401" y="237"/>
                    <a:pt x="392" y="268"/>
                    <a:pt x="374" y="300"/>
                  </a:cubicBezTo>
                  <a:cubicBezTo>
                    <a:pt x="356" y="332"/>
                    <a:pt x="333" y="356"/>
                    <a:pt x="301" y="374"/>
                  </a:cubicBezTo>
                  <a:cubicBezTo>
                    <a:pt x="269" y="393"/>
                    <a:pt x="238" y="400"/>
                    <a:pt x="201" y="400"/>
                  </a:cubicBezTo>
                  <a:cubicBezTo>
                    <a:pt x="165" y="400"/>
                    <a:pt x="132" y="393"/>
                    <a:pt x="100" y="374"/>
                  </a:cubicBezTo>
                  <a:cubicBezTo>
                    <a:pt x="69" y="356"/>
                    <a:pt x="46" y="332"/>
                    <a:pt x="27" y="300"/>
                  </a:cubicBezTo>
                  <a:cubicBezTo>
                    <a:pt x="9" y="268"/>
                    <a:pt x="0" y="237"/>
                    <a:pt x="0" y="200"/>
                  </a:cubicBezTo>
                  <a:cubicBezTo>
                    <a:pt x="0" y="163"/>
                    <a:pt x="9" y="132"/>
                    <a:pt x="27" y="100"/>
                  </a:cubicBezTo>
                  <a:cubicBezTo>
                    <a:pt x="46" y="68"/>
                    <a:pt x="69" y="46"/>
                    <a:pt x="100" y="27"/>
                  </a:cubicBezTo>
                  <a:cubicBezTo>
                    <a:pt x="132" y="9"/>
                    <a:pt x="164" y="0"/>
                    <a:pt x="201" y="0"/>
                  </a:cubicBezTo>
                  <a:cubicBezTo>
                    <a:pt x="237" y="0"/>
                    <a:pt x="269" y="9"/>
                    <a:pt x="301" y="27"/>
                  </a:cubicBezTo>
                  <a:cubicBezTo>
                    <a:pt x="333" y="46"/>
                    <a:pt x="356" y="68"/>
                    <a:pt x="374" y="100"/>
                  </a:cubicBezTo>
                  <a:cubicBezTo>
                    <a:pt x="392" y="132"/>
                    <a:pt x="401" y="163"/>
                    <a:pt x="401" y="20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3" name="Freeform 26"/>
            <p:cNvSpPr>
              <a:spLocks noChangeArrowheads="1"/>
            </p:cNvSpPr>
            <p:nvPr/>
          </p:nvSpPr>
          <p:spPr bwMode="auto">
            <a:xfrm>
              <a:off x="2863851" y="3878263"/>
              <a:ext cx="144462" cy="144462"/>
            </a:xfrm>
            <a:custGeom>
              <a:avLst/>
              <a:gdLst>
                <a:gd name="T0" fmla="*/ 144104 w 402"/>
                <a:gd name="T1" fmla="*/ 72051 h 401"/>
                <a:gd name="T2" fmla="*/ 134401 w 402"/>
                <a:gd name="T3" fmla="*/ 108076 h 401"/>
                <a:gd name="T4" fmla="*/ 108168 w 402"/>
                <a:gd name="T5" fmla="*/ 134735 h 401"/>
                <a:gd name="T6" fmla="*/ 72232 w 402"/>
                <a:gd name="T7" fmla="*/ 144102 h 401"/>
                <a:gd name="T8" fmla="*/ 35936 w 402"/>
                <a:gd name="T9" fmla="*/ 134735 h 401"/>
                <a:gd name="T10" fmla="*/ 9703 w 402"/>
                <a:gd name="T11" fmla="*/ 108076 h 401"/>
                <a:gd name="T12" fmla="*/ 0 w 402"/>
                <a:gd name="T13" fmla="*/ 72051 h 401"/>
                <a:gd name="T14" fmla="*/ 9703 w 402"/>
                <a:gd name="T15" fmla="*/ 36025 h 401"/>
                <a:gd name="T16" fmla="*/ 35936 w 402"/>
                <a:gd name="T17" fmla="*/ 9727 h 401"/>
                <a:gd name="T18" fmla="*/ 72232 w 402"/>
                <a:gd name="T19" fmla="*/ 0 h 401"/>
                <a:gd name="T20" fmla="*/ 108168 w 402"/>
                <a:gd name="T21" fmla="*/ 9727 h 401"/>
                <a:gd name="T22" fmla="*/ 134401 w 402"/>
                <a:gd name="T23" fmla="*/ 36025 h 401"/>
                <a:gd name="T24" fmla="*/ 144104 w 402"/>
                <a:gd name="T25" fmla="*/ 72051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401">
                  <a:moveTo>
                    <a:pt x="401" y="200"/>
                  </a:moveTo>
                  <a:cubicBezTo>
                    <a:pt x="401" y="237"/>
                    <a:pt x="392" y="268"/>
                    <a:pt x="374" y="300"/>
                  </a:cubicBezTo>
                  <a:cubicBezTo>
                    <a:pt x="356" y="332"/>
                    <a:pt x="333" y="356"/>
                    <a:pt x="301" y="374"/>
                  </a:cubicBezTo>
                  <a:cubicBezTo>
                    <a:pt x="269" y="393"/>
                    <a:pt x="237" y="400"/>
                    <a:pt x="201" y="400"/>
                  </a:cubicBezTo>
                  <a:cubicBezTo>
                    <a:pt x="164" y="400"/>
                    <a:pt x="132" y="393"/>
                    <a:pt x="100" y="374"/>
                  </a:cubicBezTo>
                  <a:cubicBezTo>
                    <a:pt x="68" y="356"/>
                    <a:pt x="45" y="332"/>
                    <a:pt x="27" y="300"/>
                  </a:cubicBezTo>
                  <a:cubicBezTo>
                    <a:pt x="8" y="268"/>
                    <a:pt x="0" y="237"/>
                    <a:pt x="0" y="200"/>
                  </a:cubicBezTo>
                  <a:cubicBezTo>
                    <a:pt x="0" y="163"/>
                    <a:pt x="8" y="132"/>
                    <a:pt x="27" y="100"/>
                  </a:cubicBezTo>
                  <a:cubicBezTo>
                    <a:pt x="45" y="68"/>
                    <a:pt x="68" y="46"/>
                    <a:pt x="100" y="27"/>
                  </a:cubicBezTo>
                  <a:cubicBezTo>
                    <a:pt x="132" y="9"/>
                    <a:pt x="164" y="0"/>
                    <a:pt x="201" y="0"/>
                  </a:cubicBezTo>
                  <a:cubicBezTo>
                    <a:pt x="237" y="0"/>
                    <a:pt x="269" y="9"/>
                    <a:pt x="301" y="27"/>
                  </a:cubicBezTo>
                  <a:cubicBezTo>
                    <a:pt x="333" y="46"/>
                    <a:pt x="356" y="68"/>
                    <a:pt x="374" y="100"/>
                  </a:cubicBezTo>
                  <a:cubicBezTo>
                    <a:pt x="392" y="132"/>
                    <a:pt x="401" y="163"/>
                    <a:pt x="401" y="20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4" name="Freeform 27"/>
            <p:cNvSpPr>
              <a:spLocks noChangeArrowheads="1"/>
            </p:cNvSpPr>
            <p:nvPr/>
          </p:nvSpPr>
          <p:spPr bwMode="auto">
            <a:xfrm>
              <a:off x="3055938" y="3887788"/>
              <a:ext cx="4127500" cy="120650"/>
            </a:xfrm>
            <a:custGeom>
              <a:avLst/>
              <a:gdLst>
                <a:gd name="T0" fmla="*/ 4067024 w 11466"/>
                <a:gd name="T1" fmla="*/ 120290 h 335"/>
                <a:gd name="T2" fmla="*/ 60116 w 11466"/>
                <a:gd name="T3" fmla="*/ 120290 h 335"/>
                <a:gd name="T4" fmla="*/ 0 w 11466"/>
                <a:gd name="T5" fmla="*/ 60145 h 335"/>
                <a:gd name="T6" fmla="*/ 60116 w 11466"/>
                <a:gd name="T7" fmla="*/ 0 h 335"/>
                <a:gd name="T8" fmla="*/ 4067024 w 11466"/>
                <a:gd name="T9" fmla="*/ 0 h 335"/>
                <a:gd name="T10" fmla="*/ 4127140 w 11466"/>
                <a:gd name="T11" fmla="*/ 60145 h 335"/>
                <a:gd name="T12" fmla="*/ 4067024 w 11466"/>
                <a:gd name="T13" fmla="*/ 12029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66" h="335">
                  <a:moveTo>
                    <a:pt x="11298" y="334"/>
                  </a:moveTo>
                  <a:lnTo>
                    <a:pt x="167" y="334"/>
                  </a:lnTo>
                  <a:cubicBezTo>
                    <a:pt x="74" y="334"/>
                    <a:pt x="0" y="260"/>
                    <a:pt x="0" y="167"/>
                  </a:cubicBezTo>
                  <a:cubicBezTo>
                    <a:pt x="0" y="75"/>
                    <a:pt x="74" y="0"/>
                    <a:pt x="167" y="0"/>
                  </a:cubicBezTo>
                  <a:lnTo>
                    <a:pt x="11298" y="0"/>
                  </a:lnTo>
                  <a:cubicBezTo>
                    <a:pt x="11390" y="0"/>
                    <a:pt x="11465" y="75"/>
                    <a:pt x="11465" y="167"/>
                  </a:cubicBezTo>
                  <a:cubicBezTo>
                    <a:pt x="11465" y="260"/>
                    <a:pt x="11390" y="334"/>
                    <a:pt x="11298" y="334"/>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5" name="Freeform 28"/>
            <p:cNvSpPr>
              <a:spLocks noChangeArrowheads="1"/>
            </p:cNvSpPr>
            <p:nvPr/>
          </p:nvSpPr>
          <p:spPr bwMode="auto">
            <a:xfrm>
              <a:off x="7418388" y="3887788"/>
              <a:ext cx="971550" cy="120650"/>
            </a:xfrm>
            <a:custGeom>
              <a:avLst/>
              <a:gdLst>
                <a:gd name="T0" fmla="*/ 971190 w 2700"/>
                <a:gd name="T1" fmla="*/ 120290 h 335"/>
                <a:gd name="T2" fmla="*/ 59732 w 2700"/>
                <a:gd name="T3" fmla="*/ 120290 h 335"/>
                <a:gd name="T4" fmla="*/ 0 w 2700"/>
                <a:gd name="T5" fmla="*/ 60145 h 335"/>
                <a:gd name="T6" fmla="*/ 59732 w 2700"/>
                <a:gd name="T7" fmla="*/ 0 h 335"/>
                <a:gd name="T8" fmla="*/ 971190 w 2700"/>
                <a:gd name="T9" fmla="*/ 0 h 335"/>
                <a:gd name="T10" fmla="*/ 971190 w 2700"/>
                <a:gd name="T11" fmla="*/ 120290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00" h="335">
                  <a:moveTo>
                    <a:pt x="2699" y="334"/>
                  </a:moveTo>
                  <a:lnTo>
                    <a:pt x="166" y="334"/>
                  </a:lnTo>
                  <a:cubicBezTo>
                    <a:pt x="74" y="334"/>
                    <a:pt x="0" y="260"/>
                    <a:pt x="0" y="167"/>
                  </a:cubicBezTo>
                  <a:cubicBezTo>
                    <a:pt x="0" y="75"/>
                    <a:pt x="74" y="0"/>
                    <a:pt x="166" y="0"/>
                  </a:cubicBezTo>
                  <a:lnTo>
                    <a:pt x="2699" y="0"/>
                  </a:lnTo>
                  <a:lnTo>
                    <a:pt x="2699" y="334"/>
                  </a:ln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46" name="Freeform 29"/>
            <p:cNvSpPr>
              <a:spLocks noChangeArrowheads="1"/>
            </p:cNvSpPr>
            <p:nvPr/>
          </p:nvSpPr>
          <p:spPr bwMode="auto">
            <a:xfrm>
              <a:off x="2387601" y="4278313"/>
              <a:ext cx="1511300" cy="120650"/>
            </a:xfrm>
            <a:custGeom>
              <a:avLst/>
              <a:gdLst>
                <a:gd name="T0" fmla="*/ 1450819 w 4198"/>
                <a:gd name="T1" fmla="*/ 120289 h 334"/>
                <a:gd name="T2" fmla="*/ 60121 w 4198"/>
                <a:gd name="T3" fmla="*/ 120289 h 334"/>
                <a:gd name="T4" fmla="*/ 0 w 4198"/>
                <a:gd name="T5" fmla="*/ 59964 h 334"/>
                <a:gd name="T6" fmla="*/ 60121 w 4198"/>
                <a:gd name="T7" fmla="*/ 0 h 334"/>
                <a:gd name="T8" fmla="*/ 1450819 w 4198"/>
                <a:gd name="T9" fmla="*/ 0 h 334"/>
                <a:gd name="T10" fmla="*/ 1510940 w 4198"/>
                <a:gd name="T11" fmla="*/ 59964 h 334"/>
                <a:gd name="T12" fmla="*/ 1450819 w 4198"/>
                <a:gd name="T13" fmla="*/ 120289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98" h="334">
                  <a:moveTo>
                    <a:pt x="4030" y="333"/>
                  </a:moveTo>
                  <a:lnTo>
                    <a:pt x="167" y="333"/>
                  </a:lnTo>
                  <a:cubicBezTo>
                    <a:pt x="74" y="333"/>
                    <a:pt x="0" y="259"/>
                    <a:pt x="0" y="166"/>
                  </a:cubicBezTo>
                  <a:cubicBezTo>
                    <a:pt x="0" y="74"/>
                    <a:pt x="74" y="0"/>
                    <a:pt x="167" y="0"/>
                  </a:cubicBezTo>
                  <a:lnTo>
                    <a:pt x="4030" y="0"/>
                  </a:lnTo>
                  <a:cubicBezTo>
                    <a:pt x="4122" y="0"/>
                    <a:pt x="4197" y="74"/>
                    <a:pt x="4197" y="166"/>
                  </a:cubicBezTo>
                  <a:cubicBezTo>
                    <a:pt x="4197" y="259"/>
                    <a:pt x="4122" y="333"/>
                    <a:pt x="4030" y="333"/>
                  </a:cubicBezTo>
                </a:path>
              </a:pathLst>
            </a:custGeom>
            <a:solidFill>
              <a:srgbClr val="01AD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38719652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attern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accent4"/>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D42ABE-EA05-4842-819E-2C916F1CD485}" type="slidenum">
              <a:rPr lang="en-US" smtClean="0">
                <a:solidFill>
                  <a:srgbClr val="696969"/>
                </a:solidFill>
              </a:rPr>
              <a:pPr/>
              <a:t>‹#›</a:t>
            </a:fld>
            <a:endParaRPr lang="en-US" dirty="0">
              <a:solidFill>
                <a:srgbClr val="696969"/>
              </a:solidFill>
            </a:endParaRPr>
          </a:p>
        </p:txBody>
      </p:sp>
      <p:grpSp>
        <p:nvGrpSpPr>
          <p:cNvPr id="17" name="Group 1"/>
          <p:cNvGrpSpPr>
            <a:grpSpLocks/>
          </p:cNvGrpSpPr>
          <p:nvPr userDrawn="1"/>
        </p:nvGrpSpPr>
        <p:grpSpPr bwMode="auto">
          <a:xfrm>
            <a:off x="0" y="3871738"/>
            <a:ext cx="9142413" cy="1615400"/>
            <a:chOff x="869" y="2183"/>
            <a:chExt cx="4607" cy="814"/>
          </a:xfrm>
        </p:grpSpPr>
        <p:sp>
          <p:nvSpPr>
            <p:cNvPr id="18" name="Freeform 2"/>
            <p:cNvSpPr>
              <a:spLocks noChangeArrowheads="1"/>
            </p:cNvSpPr>
            <p:nvPr/>
          </p:nvSpPr>
          <p:spPr bwMode="auto">
            <a:xfrm>
              <a:off x="1893" y="2438"/>
              <a:ext cx="1463" cy="436"/>
            </a:xfrm>
            <a:custGeom>
              <a:avLst/>
              <a:gdLst>
                <a:gd name="T0" fmla="*/ 1427 w 6452"/>
                <a:gd name="T1" fmla="*/ 436 h 1929"/>
                <a:gd name="T2" fmla="*/ 218 w 6452"/>
                <a:gd name="T3" fmla="*/ 436 h 1929"/>
                <a:gd name="T4" fmla="*/ 0 w 6452"/>
                <a:gd name="T5" fmla="*/ 218 h 1929"/>
                <a:gd name="T6" fmla="*/ 218 w 6452"/>
                <a:gd name="T7" fmla="*/ 0 h 1929"/>
                <a:gd name="T8" fmla="*/ 254 w 6452"/>
                <a:gd name="T9" fmla="*/ 35 h 1929"/>
                <a:gd name="T10" fmla="*/ 218 w 6452"/>
                <a:gd name="T11" fmla="*/ 70 h 1929"/>
                <a:gd name="T12" fmla="*/ 70 w 6452"/>
                <a:gd name="T13" fmla="*/ 218 h 1929"/>
                <a:gd name="T14" fmla="*/ 218 w 6452"/>
                <a:gd name="T15" fmla="*/ 366 h 1929"/>
                <a:gd name="T16" fmla="*/ 1427 w 6452"/>
                <a:gd name="T17" fmla="*/ 366 h 1929"/>
                <a:gd name="T18" fmla="*/ 1462 w 6452"/>
                <a:gd name="T19" fmla="*/ 401 h 1929"/>
                <a:gd name="T20" fmla="*/ 1427 w 6452"/>
                <a:gd name="T21" fmla="*/ 436 h 19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52" h="1929">
                  <a:moveTo>
                    <a:pt x="6297" y="1928"/>
                  </a:moveTo>
                  <a:lnTo>
                    <a:pt x="964" y="1928"/>
                  </a:lnTo>
                  <a:cubicBezTo>
                    <a:pt x="433" y="1928"/>
                    <a:pt x="0" y="1496"/>
                    <a:pt x="0" y="964"/>
                  </a:cubicBezTo>
                  <a:cubicBezTo>
                    <a:pt x="0" y="432"/>
                    <a:pt x="433" y="0"/>
                    <a:pt x="964" y="0"/>
                  </a:cubicBezTo>
                  <a:cubicBezTo>
                    <a:pt x="1050" y="0"/>
                    <a:pt x="1119" y="69"/>
                    <a:pt x="1119" y="154"/>
                  </a:cubicBezTo>
                  <a:cubicBezTo>
                    <a:pt x="1119" y="239"/>
                    <a:pt x="1050" y="308"/>
                    <a:pt x="964" y="308"/>
                  </a:cubicBezTo>
                  <a:cubicBezTo>
                    <a:pt x="603" y="308"/>
                    <a:pt x="309" y="603"/>
                    <a:pt x="309" y="964"/>
                  </a:cubicBezTo>
                  <a:cubicBezTo>
                    <a:pt x="309" y="1326"/>
                    <a:pt x="603" y="1620"/>
                    <a:pt x="964" y="1620"/>
                  </a:cubicBezTo>
                  <a:lnTo>
                    <a:pt x="6297" y="1620"/>
                  </a:lnTo>
                  <a:cubicBezTo>
                    <a:pt x="6382" y="1620"/>
                    <a:pt x="6451" y="1689"/>
                    <a:pt x="6451" y="1774"/>
                  </a:cubicBezTo>
                  <a:cubicBezTo>
                    <a:pt x="6451" y="1859"/>
                    <a:pt x="6382" y="1928"/>
                    <a:pt x="6297" y="1928"/>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3"/>
            <p:cNvSpPr>
              <a:spLocks noChangeArrowheads="1"/>
            </p:cNvSpPr>
            <p:nvPr/>
          </p:nvSpPr>
          <p:spPr bwMode="auto">
            <a:xfrm>
              <a:off x="2015" y="2561"/>
              <a:ext cx="2565" cy="192"/>
            </a:xfrm>
            <a:custGeom>
              <a:avLst/>
              <a:gdLst>
                <a:gd name="T0" fmla="*/ 2530 w 11314"/>
                <a:gd name="T1" fmla="*/ 192 h 849"/>
                <a:gd name="T2" fmla="*/ 96 w 11314"/>
                <a:gd name="T3" fmla="*/ 192 h 849"/>
                <a:gd name="T4" fmla="*/ 0 w 11314"/>
                <a:gd name="T5" fmla="*/ 96 h 849"/>
                <a:gd name="T6" fmla="*/ 28 w 11314"/>
                <a:gd name="T7" fmla="*/ 28 h 849"/>
                <a:gd name="T8" fmla="*/ 96 w 11314"/>
                <a:gd name="T9" fmla="*/ 0 h 849"/>
                <a:gd name="T10" fmla="*/ 96 w 11314"/>
                <a:gd name="T11" fmla="*/ 0 h 849"/>
                <a:gd name="T12" fmla="*/ 314 w 11314"/>
                <a:gd name="T13" fmla="*/ 0 h 849"/>
                <a:gd name="T14" fmla="*/ 348 w 11314"/>
                <a:gd name="T15" fmla="*/ 35 h 849"/>
                <a:gd name="T16" fmla="*/ 314 w 11314"/>
                <a:gd name="T17" fmla="*/ 70 h 849"/>
                <a:gd name="T18" fmla="*/ 96 w 11314"/>
                <a:gd name="T19" fmla="*/ 70 h 849"/>
                <a:gd name="T20" fmla="*/ 96 w 11314"/>
                <a:gd name="T21" fmla="*/ 70 h 849"/>
                <a:gd name="T22" fmla="*/ 78 w 11314"/>
                <a:gd name="T23" fmla="*/ 77 h 849"/>
                <a:gd name="T24" fmla="*/ 70 w 11314"/>
                <a:gd name="T25" fmla="*/ 96 h 849"/>
                <a:gd name="T26" fmla="*/ 96 w 11314"/>
                <a:gd name="T27" fmla="*/ 122 h 849"/>
                <a:gd name="T28" fmla="*/ 2530 w 11314"/>
                <a:gd name="T29" fmla="*/ 122 h 849"/>
                <a:gd name="T30" fmla="*/ 2565 w 11314"/>
                <a:gd name="T31" fmla="*/ 157 h 849"/>
                <a:gd name="T32" fmla="*/ 2530 w 11314"/>
                <a:gd name="T33" fmla="*/ 192 h 8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14" h="849">
                  <a:moveTo>
                    <a:pt x="11158" y="848"/>
                  </a:moveTo>
                  <a:lnTo>
                    <a:pt x="424" y="848"/>
                  </a:lnTo>
                  <a:cubicBezTo>
                    <a:pt x="191" y="848"/>
                    <a:pt x="0" y="658"/>
                    <a:pt x="0" y="424"/>
                  </a:cubicBezTo>
                  <a:cubicBezTo>
                    <a:pt x="0" y="311"/>
                    <a:pt x="43" y="204"/>
                    <a:pt x="124" y="124"/>
                  </a:cubicBezTo>
                  <a:cubicBezTo>
                    <a:pt x="204" y="44"/>
                    <a:pt x="311" y="0"/>
                    <a:pt x="424" y="0"/>
                  </a:cubicBezTo>
                  <a:cubicBezTo>
                    <a:pt x="424" y="0"/>
                    <a:pt x="424" y="0"/>
                    <a:pt x="425" y="0"/>
                  </a:cubicBezTo>
                  <a:lnTo>
                    <a:pt x="1383" y="0"/>
                  </a:lnTo>
                  <a:cubicBezTo>
                    <a:pt x="1468" y="0"/>
                    <a:pt x="1537" y="69"/>
                    <a:pt x="1537" y="154"/>
                  </a:cubicBezTo>
                  <a:cubicBezTo>
                    <a:pt x="1537" y="239"/>
                    <a:pt x="1468" y="308"/>
                    <a:pt x="1383" y="308"/>
                  </a:cubicBezTo>
                  <a:lnTo>
                    <a:pt x="424" y="308"/>
                  </a:lnTo>
                  <a:cubicBezTo>
                    <a:pt x="393" y="308"/>
                    <a:pt x="364" y="320"/>
                    <a:pt x="343" y="342"/>
                  </a:cubicBezTo>
                  <a:cubicBezTo>
                    <a:pt x="321" y="364"/>
                    <a:pt x="309" y="393"/>
                    <a:pt x="309" y="424"/>
                  </a:cubicBezTo>
                  <a:cubicBezTo>
                    <a:pt x="309" y="488"/>
                    <a:pt x="361" y="540"/>
                    <a:pt x="424" y="540"/>
                  </a:cubicBezTo>
                  <a:lnTo>
                    <a:pt x="11158" y="540"/>
                  </a:lnTo>
                  <a:cubicBezTo>
                    <a:pt x="11244" y="540"/>
                    <a:pt x="11313" y="609"/>
                    <a:pt x="11313" y="694"/>
                  </a:cubicBezTo>
                  <a:cubicBezTo>
                    <a:pt x="11313" y="779"/>
                    <a:pt x="11244" y="848"/>
                    <a:pt x="11158" y="848"/>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4"/>
            <p:cNvSpPr>
              <a:spLocks noChangeArrowheads="1"/>
            </p:cNvSpPr>
            <p:nvPr/>
          </p:nvSpPr>
          <p:spPr bwMode="auto">
            <a:xfrm>
              <a:off x="3352" y="2183"/>
              <a:ext cx="83" cy="83"/>
            </a:xfrm>
            <a:custGeom>
              <a:avLst/>
              <a:gdLst>
                <a:gd name="T0" fmla="*/ 41 w 371"/>
                <a:gd name="T1" fmla="*/ 83 h 371"/>
                <a:gd name="T2" fmla="*/ 0 w 371"/>
                <a:gd name="T3" fmla="*/ 41 h 371"/>
                <a:gd name="T4" fmla="*/ 41 w 371"/>
                <a:gd name="T5" fmla="*/ 0 h 371"/>
                <a:gd name="T6" fmla="*/ 83 w 371"/>
                <a:gd name="T7" fmla="*/ 41 h 371"/>
                <a:gd name="T8" fmla="*/ 41 w 371"/>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1">
                  <a:moveTo>
                    <a:pt x="185" y="370"/>
                  </a:moveTo>
                  <a:cubicBezTo>
                    <a:pt x="83" y="370"/>
                    <a:pt x="0" y="288"/>
                    <a:pt x="0" y="185"/>
                  </a:cubicBezTo>
                  <a:cubicBezTo>
                    <a:pt x="0" y="83"/>
                    <a:pt x="83" y="0"/>
                    <a:pt x="185" y="0"/>
                  </a:cubicBezTo>
                  <a:cubicBezTo>
                    <a:pt x="287" y="0"/>
                    <a:pt x="370" y="83"/>
                    <a:pt x="370" y="185"/>
                  </a:cubicBezTo>
                  <a:cubicBezTo>
                    <a:pt x="370" y="288"/>
                    <a:pt x="287" y="370"/>
                    <a:pt x="185" y="370"/>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5"/>
            <p:cNvSpPr>
              <a:spLocks noChangeArrowheads="1"/>
            </p:cNvSpPr>
            <p:nvPr/>
          </p:nvSpPr>
          <p:spPr bwMode="auto">
            <a:xfrm>
              <a:off x="4603" y="2680"/>
              <a:ext cx="83" cy="83"/>
            </a:xfrm>
            <a:custGeom>
              <a:avLst/>
              <a:gdLst>
                <a:gd name="T0" fmla="*/ 41 w 371"/>
                <a:gd name="T1" fmla="*/ 83 h 371"/>
                <a:gd name="T2" fmla="*/ 0 w 371"/>
                <a:gd name="T3" fmla="*/ 41 h 371"/>
                <a:gd name="T4" fmla="*/ 41 w 371"/>
                <a:gd name="T5" fmla="*/ 0 h 371"/>
                <a:gd name="T6" fmla="*/ 83 w 371"/>
                <a:gd name="T7" fmla="*/ 41 h 371"/>
                <a:gd name="T8" fmla="*/ 41 w 371"/>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1">
                  <a:moveTo>
                    <a:pt x="185" y="370"/>
                  </a:moveTo>
                  <a:cubicBezTo>
                    <a:pt x="82" y="370"/>
                    <a:pt x="0" y="287"/>
                    <a:pt x="0" y="185"/>
                  </a:cubicBezTo>
                  <a:cubicBezTo>
                    <a:pt x="0" y="83"/>
                    <a:pt x="83" y="0"/>
                    <a:pt x="185" y="0"/>
                  </a:cubicBezTo>
                  <a:cubicBezTo>
                    <a:pt x="287" y="0"/>
                    <a:pt x="370" y="83"/>
                    <a:pt x="370" y="185"/>
                  </a:cubicBezTo>
                  <a:cubicBezTo>
                    <a:pt x="370" y="287"/>
                    <a:pt x="287" y="370"/>
                    <a:pt x="185" y="370"/>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6"/>
            <p:cNvSpPr>
              <a:spLocks noChangeArrowheads="1"/>
            </p:cNvSpPr>
            <p:nvPr/>
          </p:nvSpPr>
          <p:spPr bwMode="auto">
            <a:xfrm>
              <a:off x="3380" y="2802"/>
              <a:ext cx="83" cy="83"/>
            </a:xfrm>
            <a:custGeom>
              <a:avLst/>
              <a:gdLst>
                <a:gd name="T0" fmla="*/ 42 w 372"/>
                <a:gd name="T1" fmla="*/ 83 h 371"/>
                <a:gd name="T2" fmla="*/ 0 w 372"/>
                <a:gd name="T3" fmla="*/ 41 h 371"/>
                <a:gd name="T4" fmla="*/ 42 w 372"/>
                <a:gd name="T5" fmla="*/ 0 h 371"/>
                <a:gd name="T6" fmla="*/ 83 w 372"/>
                <a:gd name="T7" fmla="*/ 41 h 371"/>
                <a:gd name="T8" fmla="*/ 42 w 372"/>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2" h="371">
                  <a:moveTo>
                    <a:pt x="186" y="370"/>
                  </a:moveTo>
                  <a:cubicBezTo>
                    <a:pt x="83" y="370"/>
                    <a:pt x="0" y="287"/>
                    <a:pt x="0" y="185"/>
                  </a:cubicBezTo>
                  <a:cubicBezTo>
                    <a:pt x="0" y="83"/>
                    <a:pt x="83" y="0"/>
                    <a:pt x="186" y="0"/>
                  </a:cubicBezTo>
                  <a:cubicBezTo>
                    <a:pt x="288" y="0"/>
                    <a:pt x="371" y="83"/>
                    <a:pt x="371" y="185"/>
                  </a:cubicBezTo>
                  <a:cubicBezTo>
                    <a:pt x="371" y="287"/>
                    <a:pt x="288" y="370"/>
                    <a:pt x="186" y="37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7"/>
            <p:cNvSpPr>
              <a:spLocks noChangeArrowheads="1"/>
            </p:cNvSpPr>
            <p:nvPr/>
          </p:nvSpPr>
          <p:spPr bwMode="auto">
            <a:xfrm>
              <a:off x="3629" y="2306"/>
              <a:ext cx="83" cy="83"/>
            </a:xfrm>
            <a:custGeom>
              <a:avLst/>
              <a:gdLst>
                <a:gd name="T0" fmla="*/ 41 w 371"/>
                <a:gd name="T1" fmla="*/ 83 h 372"/>
                <a:gd name="T2" fmla="*/ 0 w 371"/>
                <a:gd name="T3" fmla="*/ 41 h 372"/>
                <a:gd name="T4" fmla="*/ 41 w 371"/>
                <a:gd name="T5" fmla="*/ 0 h 372"/>
                <a:gd name="T6" fmla="*/ 83 w 371"/>
                <a:gd name="T7" fmla="*/ 41 h 372"/>
                <a:gd name="T8" fmla="*/ 41 w 371"/>
                <a:gd name="T9" fmla="*/ 83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2">
                  <a:moveTo>
                    <a:pt x="185" y="371"/>
                  </a:moveTo>
                  <a:cubicBezTo>
                    <a:pt x="82" y="371"/>
                    <a:pt x="0" y="288"/>
                    <a:pt x="0" y="185"/>
                  </a:cubicBezTo>
                  <a:cubicBezTo>
                    <a:pt x="0" y="83"/>
                    <a:pt x="82" y="0"/>
                    <a:pt x="185" y="0"/>
                  </a:cubicBezTo>
                  <a:cubicBezTo>
                    <a:pt x="287" y="0"/>
                    <a:pt x="370" y="83"/>
                    <a:pt x="370" y="185"/>
                  </a:cubicBezTo>
                  <a:cubicBezTo>
                    <a:pt x="370" y="288"/>
                    <a:pt x="287" y="371"/>
                    <a:pt x="185" y="371"/>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8"/>
            <p:cNvSpPr>
              <a:spLocks noChangeArrowheads="1"/>
            </p:cNvSpPr>
            <p:nvPr/>
          </p:nvSpPr>
          <p:spPr bwMode="auto">
            <a:xfrm>
              <a:off x="4727" y="2434"/>
              <a:ext cx="83" cy="83"/>
            </a:xfrm>
            <a:custGeom>
              <a:avLst/>
              <a:gdLst>
                <a:gd name="T0" fmla="*/ 41 w 371"/>
                <a:gd name="T1" fmla="*/ 83 h 371"/>
                <a:gd name="T2" fmla="*/ 0 w 371"/>
                <a:gd name="T3" fmla="*/ 41 h 371"/>
                <a:gd name="T4" fmla="*/ 41 w 371"/>
                <a:gd name="T5" fmla="*/ 0 h 371"/>
                <a:gd name="T6" fmla="*/ 83 w 371"/>
                <a:gd name="T7" fmla="*/ 41 h 371"/>
                <a:gd name="T8" fmla="*/ 41 w 371"/>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1">
                  <a:moveTo>
                    <a:pt x="185" y="370"/>
                  </a:moveTo>
                  <a:cubicBezTo>
                    <a:pt x="83" y="370"/>
                    <a:pt x="0" y="287"/>
                    <a:pt x="0" y="185"/>
                  </a:cubicBezTo>
                  <a:cubicBezTo>
                    <a:pt x="0" y="83"/>
                    <a:pt x="83" y="0"/>
                    <a:pt x="185" y="0"/>
                  </a:cubicBezTo>
                  <a:cubicBezTo>
                    <a:pt x="287" y="0"/>
                    <a:pt x="370" y="83"/>
                    <a:pt x="370" y="185"/>
                  </a:cubicBezTo>
                  <a:cubicBezTo>
                    <a:pt x="370" y="287"/>
                    <a:pt x="287" y="370"/>
                    <a:pt x="185" y="37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9"/>
            <p:cNvSpPr>
              <a:spLocks noChangeArrowheads="1"/>
            </p:cNvSpPr>
            <p:nvPr/>
          </p:nvSpPr>
          <p:spPr bwMode="auto">
            <a:xfrm>
              <a:off x="2172" y="2434"/>
              <a:ext cx="83" cy="83"/>
            </a:xfrm>
            <a:custGeom>
              <a:avLst/>
              <a:gdLst>
                <a:gd name="T0" fmla="*/ 41 w 371"/>
                <a:gd name="T1" fmla="*/ 83 h 371"/>
                <a:gd name="T2" fmla="*/ 0 w 371"/>
                <a:gd name="T3" fmla="*/ 41 h 371"/>
                <a:gd name="T4" fmla="*/ 41 w 371"/>
                <a:gd name="T5" fmla="*/ 0 h 371"/>
                <a:gd name="T6" fmla="*/ 83 w 371"/>
                <a:gd name="T7" fmla="*/ 41 h 371"/>
                <a:gd name="T8" fmla="*/ 41 w 371"/>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1">
                  <a:moveTo>
                    <a:pt x="185" y="370"/>
                  </a:moveTo>
                  <a:cubicBezTo>
                    <a:pt x="83" y="370"/>
                    <a:pt x="0" y="287"/>
                    <a:pt x="0" y="185"/>
                  </a:cubicBezTo>
                  <a:cubicBezTo>
                    <a:pt x="0" y="83"/>
                    <a:pt x="83" y="0"/>
                    <a:pt x="185" y="0"/>
                  </a:cubicBezTo>
                  <a:cubicBezTo>
                    <a:pt x="287" y="0"/>
                    <a:pt x="370" y="83"/>
                    <a:pt x="370" y="185"/>
                  </a:cubicBezTo>
                  <a:cubicBezTo>
                    <a:pt x="370" y="287"/>
                    <a:pt x="287" y="370"/>
                    <a:pt x="185" y="37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0"/>
            <p:cNvSpPr>
              <a:spLocks noChangeArrowheads="1"/>
            </p:cNvSpPr>
            <p:nvPr/>
          </p:nvSpPr>
          <p:spPr bwMode="auto">
            <a:xfrm>
              <a:off x="2394" y="2554"/>
              <a:ext cx="83" cy="83"/>
            </a:xfrm>
            <a:custGeom>
              <a:avLst/>
              <a:gdLst>
                <a:gd name="T0" fmla="*/ 41 w 371"/>
                <a:gd name="T1" fmla="*/ 83 h 371"/>
                <a:gd name="T2" fmla="*/ 0 w 371"/>
                <a:gd name="T3" fmla="*/ 41 h 371"/>
                <a:gd name="T4" fmla="*/ 41 w 371"/>
                <a:gd name="T5" fmla="*/ 0 h 371"/>
                <a:gd name="T6" fmla="*/ 83 w 371"/>
                <a:gd name="T7" fmla="*/ 41 h 371"/>
                <a:gd name="T8" fmla="*/ 41 w 371"/>
                <a:gd name="T9" fmla="*/ 8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1" h="371">
                  <a:moveTo>
                    <a:pt x="185" y="370"/>
                  </a:moveTo>
                  <a:cubicBezTo>
                    <a:pt x="83" y="370"/>
                    <a:pt x="0" y="287"/>
                    <a:pt x="0" y="185"/>
                  </a:cubicBezTo>
                  <a:cubicBezTo>
                    <a:pt x="0" y="83"/>
                    <a:pt x="83" y="0"/>
                    <a:pt x="185" y="0"/>
                  </a:cubicBezTo>
                  <a:cubicBezTo>
                    <a:pt x="287" y="0"/>
                    <a:pt x="370" y="83"/>
                    <a:pt x="370" y="185"/>
                  </a:cubicBezTo>
                  <a:cubicBezTo>
                    <a:pt x="370" y="287"/>
                    <a:pt x="287" y="370"/>
                    <a:pt x="185" y="370"/>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11"/>
            <p:cNvSpPr>
              <a:spLocks noChangeArrowheads="1"/>
            </p:cNvSpPr>
            <p:nvPr/>
          </p:nvSpPr>
          <p:spPr bwMode="auto">
            <a:xfrm>
              <a:off x="3737" y="2316"/>
              <a:ext cx="1348" cy="436"/>
            </a:xfrm>
            <a:custGeom>
              <a:avLst/>
              <a:gdLst>
                <a:gd name="T0" fmla="*/ 1006 w 5949"/>
                <a:gd name="T1" fmla="*/ 436 h 1929"/>
                <a:gd name="T2" fmla="*/ 970 w 5949"/>
                <a:gd name="T3" fmla="*/ 401 h 1929"/>
                <a:gd name="T4" fmla="*/ 1006 w 5949"/>
                <a:gd name="T5" fmla="*/ 366 h 1929"/>
                <a:gd name="T6" fmla="*/ 1129 w 5949"/>
                <a:gd name="T7" fmla="*/ 366 h 1929"/>
                <a:gd name="T8" fmla="*/ 1278 w 5949"/>
                <a:gd name="T9" fmla="*/ 218 h 1929"/>
                <a:gd name="T10" fmla="*/ 1129 w 5949"/>
                <a:gd name="T11" fmla="*/ 70 h 1929"/>
                <a:gd name="T12" fmla="*/ 35 w 5949"/>
                <a:gd name="T13" fmla="*/ 70 h 1929"/>
                <a:gd name="T14" fmla="*/ 0 w 5949"/>
                <a:gd name="T15" fmla="*/ 35 h 1929"/>
                <a:gd name="T16" fmla="*/ 35 w 5949"/>
                <a:gd name="T17" fmla="*/ 0 h 1929"/>
                <a:gd name="T18" fmla="*/ 1129 w 5949"/>
                <a:gd name="T19" fmla="*/ 0 h 1929"/>
                <a:gd name="T20" fmla="*/ 1348 w 5949"/>
                <a:gd name="T21" fmla="*/ 218 h 1929"/>
                <a:gd name="T22" fmla="*/ 1129 w 5949"/>
                <a:gd name="T23" fmla="*/ 436 h 1929"/>
                <a:gd name="T24" fmla="*/ 1006 w 5949"/>
                <a:gd name="T25" fmla="*/ 436 h 19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49" h="1929">
                  <a:moveTo>
                    <a:pt x="4438" y="1928"/>
                  </a:moveTo>
                  <a:cubicBezTo>
                    <a:pt x="4352" y="1928"/>
                    <a:pt x="4283" y="1859"/>
                    <a:pt x="4283" y="1774"/>
                  </a:cubicBezTo>
                  <a:cubicBezTo>
                    <a:pt x="4283" y="1689"/>
                    <a:pt x="4352" y="1620"/>
                    <a:pt x="4438" y="1620"/>
                  </a:cubicBezTo>
                  <a:lnTo>
                    <a:pt x="4983" y="1620"/>
                  </a:lnTo>
                  <a:cubicBezTo>
                    <a:pt x="5345" y="1620"/>
                    <a:pt x="5639" y="1326"/>
                    <a:pt x="5639" y="964"/>
                  </a:cubicBezTo>
                  <a:cubicBezTo>
                    <a:pt x="5639" y="603"/>
                    <a:pt x="5345" y="309"/>
                    <a:pt x="4983" y="309"/>
                  </a:cubicBezTo>
                  <a:lnTo>
                    <a:pt x="155" y="309"/>
                  </a:lnTo>
                  <a:cubicBezTo>
                    <a:pt x="69" y="309"/>
                    <a:pt x="0" y="239"/>
                    <a:pt x="0" y="154"/>
                  </a:cubicBezTo>
                  <a:cubicBezTo>
                    <a:pt x="0" y="69"/>
                    <a:pt x="69" y="0"/>
                    <a:pt x="155" y="0"/>
                  </a:cubicBezTo>
                  <a:lnTo>
                    <a:pt x="4983" y="0"/>
                  </a:lnTo>
                  <a:cubicBezTo>
                    <a:pt x="5515" y="0"/>
                    <a:pt x="5948" y="432"/>
                    <a:pt x="5948" y="964"/>
                  </a:cubicBezTo>
                  <a:cubicBezTo>
                    <a:pt x="5948" y="1496"/>
                    <a:pt x="5515" y="1928"/>
                    <a:pt x="4983" y="1928"/>
                  </a:cubicBezTo>
                  <a:lnTo>
                    <a:pt x="4438" y="1928"/>
                  </a:ln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12"/>
            <p:cNvSpPr>
              <a:spLocks noChangeArrowheads="1"/>
            </p:cNvSpPr>
            <p:nvPr/>
          </p:nvSpPr>
          <p:spPr bwMode="auto">
            <a:xfrm>
              <a:off x="2510" y="2438"/>
              <a:ext cx="2453" cy="192"/>
            </a:xfrm>
            <a:custGeom>
              <a:avLst/>
              <a:gdLst>
                <a:gd name="T0" fmla="*/ 2356 w 10823"/>
                <a:gd name="T1" fmla="*/ 192 h 849"/>
                <a:gd name="T2" fmla="*/ 35 w 10823"/>
                <a:gd name="T3" fmla="*/ 192 h 849"/>
                <a:gd name="T4" fmla="*/ 0 w 10823"/>
                <a:gd name="T5" fmla="*/ 157 h 849"/>
                <a:gd name="T6" fmla="*/ 35 w 10823"/>
                <a:gd name="T7" fmla="*/ 122 h 849"/>
                <a:gd name="T8" fmla="*/ 2356 w 10823"/>
                <a:gd name="T9" fmla="*/ 122 h 849"/>
                <a:gd name="T10" fmla="*/ 2383 w 10823"/>
                <a:gd name="T11" fmla="*/ 96 h 849"/>
                <a:gd name="T12" fmla="*/ 2356 w 10823"/>
                <a:gd name="T13" fmla="*/ 70 h 849"/>
                <a:gd name="T14" fmla="*/ 2322 w 10823"/>
                <a:gd name="T15" fmla="*/ 35 h 849"/>
                <a:gd name="T16" fmla="*/ 2356 w 10823"/>
                <a:gd name="T17" fmla="*/ 0 h 849"/>
                <a:gd name="T18" fmla="*/ 2453 w 10823"/>
                <a:gd name="T19" fmla="*/ 96 h 849"/>
                <a:gd name="T20" fmla="*/ 2356 w 10823"/>
                <a:gd name="T21" fmla="*/ 192 h 8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23" h="849">
                  <a:moveTo>
                    <a:pt x="10397" y="848"/>
                  </a:moveTo>
                  <a:lnTo>
                    <a:pt x="155" y="848"/>
                  </a:lnTo>
                  <a:cubicBezTo>
                    <a:pt x="69" y="848"/>
                    <a:pt x="0" y="779"/>
                    <a:pt x="0" y="694"/>
                  </a:cubicBezTo>
                  <a:cubicBezTo>
                    <a:pt x="0" y="609"/>
                    <a:pt x="69" y="540"/>
                    <a:pt x="155" y="540"/>
                  </a:cubicBezTo>
                  <a:lnTo>
                    <a:pt x="10397" y="540"/>
                  </a:lnTo>
                  <a:cubicBezTo>
                    <a:pt x="10461" y="540"/>
                    <a:pt x="10513" y="488"/>
                    <a:pt x="10513" y="424"/>
                  </a:cubicBezTo>
                  <a:cubicBezTo>
                    <a:pt x="10513" y="360"/>
                    <a:pt x="10461" y="308"/>
                    <a:pt x="10397" y="308"/>
                  </a:cubicBezTo>
                  <a:cubicBezTo>
                    <a:pt x="10312" y="308"/>
                    <a:pt x="10243" y="239"/>
                    <a:pt x="10243" y="154"/>
                  </a:cubicBezTo>
                  <a:cubicBezTo>
                    <a:pt x="10243" y="69"/>
                    <a:pt x="10312" y="0"/>
                    <a:pt x="10397" y="0"/>
                  </a:cubicBezTo>
                  <a:cubicBezTo>
                    <a:pt x="10631" y="0"/>
                    <a:pt x="10822" y="190"/>
                    <a:pt x="10822" y="424"/>
                  </a:cubicBezTo>
                  <a:cubicBezTo>
                    <a:pt x="10822" y="658"/>
                    <a:pt x="10631" y="848"/>
                    <a:pt x="10397" y="848"/>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13"/>
            <p:cNvSpPr>
              <a:spLocks noChangeArrowheads="1"/>
            </p:cNvSpPr>
            <p:nvPr/>
          </p:nvSpPr>
          <p:spPr bwMode="auto">
            <a:xfrm>
              <a:off x="2282" y="2438"/>
              <a:ext cx="2417" cy="70"/>
            </a:xfrm>
            <a:custGeom>
              <a:avLst/>
              <a:gdLst>
                <a:gd name="T0" fmla="*/ 2383 w 10667"/>
                <a:gd name="T1" fmla="*/ 69 h 309"/>
                <a:gd name="T2" fmla="*/ 35 w 10667"/>
                <a:gd name="T3" fmla="*/ 69 h 309"/>
                <a:gd name="T4" fmla="*/ 0 w 10667"/>
                <a:gd name="T5" fmla="*/ 34 h 309"/>
                <a:gd name="T6" fmla="*/ 35 w 10667"/>
                <a:gd name="T7" fmla="*/ 0 h 309"/>
                <a:gd name="T8" fmla="*/ 2383 w 10667"/>
                <a:gd name="T9" fmla="*/ 0 h 309"/>
                <a:gd name="T10" fmla="*/ 2418 w 10667"/>
                <a:gd name="T11" fmla="*/ 34 h 309"/>
                <a:gd name="T12" fmla="*/ 2383 w 10667"/>
                <a:gd name="T13" fmla="*/ 69 h 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67" h="309">
                  <a:moveTo>
                    <a:pt x="10512" y="308"/>
                  </a:moveTo>
                  <a:lnTo>
                    <a:pt x="155" y="308"/>
                  </a:lnTo>
                  <a:cubicBezTo>
                    <a:pt x="69" y="308"/>
                    <a:pt x="0" y="239"/>
                    <a:pt x="0" y="154"/>
                  </a:cubicBezTo>
                  <a:cubicBezTo>
                    <a:pt x="0" y="69"/>
                    <a:pt x="69" y="0"/>
                    <a:pt x="155" y="0"/>
                  </a:cubicBezTo>
                  <a:lnTo>
                    <a:pt x="10512" y="0"/>
                  </a:lnTo>
                  <a:cubicBezTo>
                    <a:pt x="10597" y="0"/>
                    <a:pt x="10666" y="69"/>
                    <a:pt x="10666" y="154"/>
                  </a:cubicBezTo>
                  <a:cubicBezTo>
                    <a:pt x="10666" y="239"/>
                    <a:pt x="10597" y="308"/>
                    <a:pt x="10512" y="308"/>
                  </a:cubicBez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14"/>
            <p:cNvSpPr>
              <a:spLocks noChangeArrowheads="1"/>
            </p:cNvSpPr>
            <p:nvPr/>
          </p:nvSpPr>
          <p:spPr bwMode="auto">
            <a:xfrm>
              <a:off x="3454" y="2194"/>
              <a:ext cx="2022" cy="69"/>
            </a:xfrm>
            <a:custGeom>
              <a:avLst/>
              <a:gdLst>
                <a:gd name="T0" fmla="*/ 2022 w 8921"/>
                <a:gd name="T1" fmla="*/ 69 h 310"/>
                <a:gd name="T2" fmla="*/ 35 w 8921"/>
                <a:gd name="T3" fmla="*/ 69 h 310"/>
                <a:gd name="T4" fmla="*/ 0 w 8921"/>
                <a:gd name="T5" fmla="*/ 34 h 310"/>
                <a:gd name="T6" fmla="*/ 35 w 8921"/>
                <a:gd name="T7" fmla="*/ 0 h 310"/>
                <a:gd name="T8" fmla="*/ 2022 w 8921"/>
                <a:gd name="T9" fmla="*/ 0 h 310"/>
                <a:gd name="T10" fmla="*/ 2022 w 8921"/>
                <a:gd name="T11" fmla="*/ 69 h 3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21" h="310">
                  <a:moveTo>
                    <a:pt x="8920" y="309"/>
                  </a:moveTo>
                  <a:lnTo>
                    <a:pt x="154" y="309"/>
                  </a:lnTo>
                  <a:cubicBezTo>
                    <a:pt x="69" y="309"/>
                    <a:pt x="0" y="239"/>
                    <a:pt x="0" y="154"/>
                  </a:cubicBezTo>
                  <a:cubicBezTo>
                    <a:pt x="0" y="69"/>
                    <a:pt x="69" y="0"/>
                    <a:pt x="154" y="0"/>
                  </a:cubicBezTo>
                  <a:lnTo>
                    <a:pt x="8920" y="0"/>
                  </a:lnTo>
                  <a:lnTo>
                    <a:pt x="8920" y="309"/>
                  </a:ln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15"/>
            <p:cNvSpPr>
              <a:spLocks noChangeArrowheads="1"/>
            </p:cNvSpPr>
            <p:nvPr/>
          </p:nvSpPr>
          <p:spPr bwMode="auto">
            <a:xfrm>
              <a:off x="869" y="2806"/>
              <a:ext cx="3399" cy="192"/>
            </a:xfrm>
            <a:custGeom>
              <a:avLst/>
              <a:gdLst>
                <a:gd name="T0" fmla="*/ 0 w 14993"/>
                <a:gd name="T1" fmla="*/ 122 h 849"/>
                <a:gd name="T2" fmla="*/ 3303 w 14993"/>
                <a:gd name="T3" fmla="*/ 122 h 849"/>
                <a:gd name="T4" fmla="*/ 3329 w 14993"/>
                <a:gd name="T5" fmla="*/ 96 h 849"/>
                <a:gd name="T6" fmla="*/ 3303 w 14993"/>
                <a:gd name="T7" fmla="*/ 70 h 849"/>
                <a:gd name="T8" fmla="*/ 2652 w 14993"/>
                <a:gd name="T9" fmla="*/ 70 h 849"/>
                <a:gd name="T10" fmla="*/ 2617 w 14993"/>
                <a:gd name="T11" fmla="*/ 35 h 849"/>
                <a:gd name="T12" fmla="*/ 2652 w 14993"/>
                <a:gd name="T13" fmla="*/ 0 h 849"/>
                <a:gd name="T14" fmla="*/ 3303 w 14993"/>
                <a:gd name="T15" fmla="*/ 0 h 849"/>
                <a:gd name="T16" fmla="*/ 3399 w 14993"/>
                <a:gd name="T17" fmla="*/ 96 h 849"/>
                <a:gd name="T18" fmla="*/ 3303 w 14993"/>
                <a:gd name="T19" fmla="*/ 192 h 849"/>
                <a:gd name="T20" fmla="*/ 0 w 14993"/>
                <a:gd name="T21" fmla="*/ 192 h 849"/>
                <a:gd name="T22" fmla="*/ 0 w 14993"/>
                <a:gd name="T23" fmla="*/ 122 h 8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993" h="849">
                  <a:moveTo>
                    <a:pt x="0" y="540"/>
                  </a:moveTo>
                  <a:lnTo>
                    <a:pt x="14568" y="540"/>
                  </a:lnTo>
                  <a:cubicBezTo>
                    <a:pt x="14631" y="540"/>
                    <a:pt x="14683" y="488"/>
                    <a:pt x="14683" y="424"/>
                  </a:cubicBezTo>
                  <a:cubicBezTo>
                    <a:pt x="14683" y="360"/>
                    <a:pt x="14631" y="308"/>
                    <a:pt x="14568" y="308"/>
                  </a:cubicBezTo>
                  <a:lnTo>
                    <a:pt x="11697" y="308"/>
                  </a:lnTo>
                  <a:cubicBezTo>
                    <a:pt x="11612" y="308"/>
                    <a:pt x="11543" y="239"/>
                    <a:pt x="11543" y="154"/>
                  </a:cubicBezTo>
                  <a:cubicBezTo>
                    <a:pt x="11543" y="69"/>
                    <a:pt x="11612" y="0"/>
                    <a:pt x="11697" y="0"/>
                  </a:cubicBezTo>
                  <a:lnTo>
                    <a:pt x="14568" y="0"/>
                  </a:lnTo>
                  <a:cubicBezTo>
                    <a:pt x="14801" y="0"/>
                    <a:pt x="14992" y="190"/>
                    <a:pt x="14992" y="424"/>
                  </a:cubicBezTo>
                  <a:cubicBezTo>
                    <a:pt x="14992" y="658"/>
                    <a:pt x="14801" y="848"/>
                    <a:pt x="14568" y="848"/>
                  </a:cubicBezTo>
                  <a:lnTo>
                    <a:pt x="0" y="848"/>
                  </a:lnTo>
                  <a:lnTo>
                    <a:pt x="0" y="540"/>
                  </a:ln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2" name="Freeform 16"/>
            <p:cNvSpPr>
              <a:spLocks noChangeArrowheads="1"/>
            </p:cNvSpPr>
            <p:nvPr/>
          </p:nvSpPr>
          <p:spPr bwMode="auto">
            <a:xfrm>
              <a:off x="2689" y="2194"/>
              <a:ext cx="920" cy="192"/>
            </a:xfrm>
            <a:custGeom>
              <a:avLst/>
              <a:gdLst>
                <a:gd name="T0" fmla="*/ 96 w 4061"/>
                <a:gd name="T1" fmla="*/ 192 h 850"/>
                <a:gd name="T2" fmla="*/ 0 w 4061"/>
                <a:gd name="T3" fmla="*/ 96 h 850"/>
                <a:gd name="T4" fmla="*/ 96 w 4061"/>
                <a:gd name="T5" fmla="*/ 0 h 850"/>
                <a:gd name="T6" fmla="*/ 599 w 4061"/>
                <a:gd name="T7" fmla="*/ 0 h 850"/>
                <a:gd name="T8" fmla="*/ 634 w 4061"/>
                <a:gd name="T9" fmla="*/ 35 h 850"/>
                <a:gd name="T10" fmla="*/ 599 w 4061"/>
                <a:gd name="T11" fmla="*/ 70 h 850"/>
                <a:gd name="T12" fmla="*/ 96 w 4061"/>
                <a:gd name="T13" fmla="*/ 70 h 850"/>
                <a:gd name="T14" fmla="*/ 70 w 4061"/>
                <a:gd name="T15" fmla="*/ 96 h 850"/>
                <a:gd name="T16" fmla="*/ 96 w 4061"/>
                <a:gd name="T17" fmla="*/ 122 h 850"/>
                <a:gd name="T18" fmla="*/ 885 w 4061"/>
                <a:gd name="T19" fmla="*/ 122 h 850"/>
                <a:gd name="T20" fmla="*/ 920 w 4061"/>
                <a:gd name="T21" fmla="*/ 157 h 850"/>
                <a:gd name="T22" fmla="*/ 885 w 4061"/>
                <a:gd name="T23" fmla="*/ 192 h 850"/>
                <a:gd name="T24" fmla="*/ 96 w 4061"/>
                <a:gd name="T25" fmla="*/ 192 h 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1" h="850">
                  <a:moveTo>
                    <a:pt x="424" y="849"/>
                  </a:moveTo>
                  <a:cubicBezTo>
                    <a:pt x="190" y="848"/>
                    <a:pt x="0" y="658"/>
                    <a:pt x="0" y="424"/>
                  </a:cubicBezTo>
                  <a:cubicBezTo>
                    <a:pt x="0" y="190"/>
                    <a:pt x="190" y="0"/>
                    <a:pt x="424" y="0"/>
                  </a:cubicBezTo>
                  <a:lnTo>
                    <a:pt x="2643" y="0"/>
                  </a:lnTo>
                  <a:cubicBezTo>
                    <a:pt x="2728" y="0"/>
                    <a:pt x="2797" y="69"/>
                    <a:pt x="2797" y="154"/>
                  </a:cubicBezTo>
                  <a:cubicBezTo>
                    <a:pt x="2797" y="239"/>
                    <a:pt x="2728" y="309"/>
                    <a:pt x="2643" y="309"/>
                  </a:cubicBezTo>
                  <a:lnTo>
                    <a:pt x="424" y="309"/>
                  </a:lnTo>
                  <a:cubicBezTo>
                    <a:pt x="360" y="309"/>
                    <a:pt x="308" y="360"/>
                    <a:pt x="308" y="424"/>
                  </a:cubicBezTo>
                  <a:cubicBezTo>
                    <a:pt x="308" y="488"/>
                    <a:pt x="360" y="540"/>
                    <a:pt x="424" y="540"/>
                  </a:cubicBezTo>
                  <a:lnTo>
                    <a:pt x="3905" y="540"/>
                  </a:lnTo>
                  <a:cubicBezTo>
                    <a:pt x="3991" y="540"/>
                    <a:pt x="4060" y="609"/>
                    <a:pt x="4060" y="694"/>
                  </a:cubicBezTo>
                  <a:cubicBezTo>
                    <a:pt x="4060" y="779"/>
                    <a:pt x="3991" y="848"/>
                    <a:pt x="3905" y="848"/>
                  </a:cubicBezTo>
                  <a:lnTo>
                    <a:pt x="424" y="849"/>
                  </a:lnTo>
                </a:path>
              </a:pathLst>
            </a:custGeom>
            <a:solidFill>
              <a:srgbClr val="7F5E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2157748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patter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68414"/>
            <a:ext cx="7743825" cy="2632074"/>
          </a:xfrm>
        </p:spPr>
        <p:txBody>
          <a:bodyPr anchor="t"/>
          <a:lstStyle>
            <a:lvl1pPr algn="l">
              <a:defRPr sz="4400" b="0" cap="none">
                <a:solidFill>
                  <a:schemeClr val="accent2"/>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D42ABE-EA05-4842-819E-2C916F1CD485}" type="slidenum">
              <a:rPr lang="en-US" smtClean="0">
                <a:solidFill>
                  <a:srgbClr val="696969"/>
                </a:solidFill>
              </a:rPr>
              <a:pPr/>
              <a:t>‹#›</a:t>
            </a:fld>
            <a:endParaRPr lang="en-US" dirty="0">
              <a:solidFill>
                <a:srgbClr val="696969"/>
              </a:solidFill>
            </a:endParaRPr>
          </a:p>
        </p:txBody>
      </p:sp>
      <p:grpSp>
        <p:nvGrpSpPr>
          <p:cNvPr id="17" name="Group 1"/>
          <p:cNvGrpSpPr>
            <a:grpSpLocks/>
          </p:cNvGrpSpPr>
          <p:nvPr userDrawn="1"/>
        </p:nvGrpSpPr>
        <p:grpSpPr bwMode="auto">
          <a:xfrm>
            <a:off x="5570405" y="3491386"/>
            <a:ext cx="3572729" cy="3363515"/>
            <a:chOff x="3124" y="1069"/>
            <a:chExt cx="1776" cy="1672"/>
          </a:xfrm>
        </p:grpSpPr>
        <p:sp>
          <p:nvSpPr>
            <p:cNvPr id="18" name="Freeform 2"/>
            <p:cNvSpPr>
              <a:spLocks noChangeArrowheads="1"/>
            </p:cNvSpPr>
            <p:nvPr/>
          </p:nvSpPr>
          <p:spPr bwMode="auto">
            <a:xfrm>
              <a:off x="3879" y="2439"/>
              <a:ext cx="116" cy="116"/>
            </a:xfrm>
            <a:custGeom>
              <a:avLst/>
              <a:gdLst>
                <a:gd name="T0" fmla="*/ 52 w 514"/>
                <a:gd name="T1" fmla="*/ 113 h 515"/>
                <a:gd name="T2" fmla="*/ 3 w 514"/>
                <a:gd name="T3" fmla="*/ 52 h 515"/>
                <a:gd name="T4" fmla="*/ 63 w 514"/>
                <a:gd name="T5" fmla="*/ 3 h 515"/>
                <a:gd name="T6" fmla="*/ 113 w 514"/>
                <a:gd name="T7" fmla="*/ 64 h 515"/>
                <a:gd name="T8" fmla="*/ 52 w 514"/>
                <a:gd name="T9" fmla="*/ 113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4" h="515">
                  <a:moveTo>
                    <a:pt x="232" y="500"/>
                  </a:moveTo>
                  <a:cubicBezTo>
                    <a:pt x="98" y="487"/>
                    <a:pt x="0" y="367"/>
                    <a:pt x="13" y="232"/>
                  </a:cubicBezTo>
                  <a:cubicBezTo>
                    <a:pt x="27" y="98"/>
                    <a:pt x="147" y="0"/>
                    <a:pt x="281" y="14"/>
                  </a:cubicBezTo>
                  <a:cubicBezTo>
                    <a:pt x="415" y="27"/>
                    <a:pt x="513" y="147"/>
                    <a:pt x="500" y="282"/>
                  </a:cubicBezTo>
                  <a:cubicBezTo>
                    <a:pt x="486" y="416"/>
                    <a:pt x="366" y="514"/>
                    <a:pt x="232" y="500"/>
                  </a:cubicBez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19" name="Freeform 3"/>
            <p:cNvSpPr>
              <a:spLocks noChangeArrowheads="1"/>
            </p:cNvSpPr>
            <p:nvPr/>
          </p:nvSpPr>
          <p:spPr bwMode="auto">
            <a:xfrm>
              <a:off x="3288" y="2231"/>
              <a:ext cx="116" cy="116"/>
            </a:xfrm>
            <a:custGeom>
              <a:avLst/>
              <a:gdLst>
                <a:gd name="T0" fmla="*/ 52 w 515"/>
                <a:gd name="T1" fmla="*/ 113 h 515"/>
                <a:gd name="T2" fmla="*/ 3 w 515"/>
                <a:gd name="T3" fmla="*/ 52 h 515"/>
                <a:gd name="T4" fmla="*/ 64 w 515"/>
                <a:gd name="T5" fmla="*/ 3 h 515"/>
                <a:gd name="T6" fmla="*/ 113 w 515"/>
                <a:gd name="T7" fmla="*/ 63 h 515"/>
                <a:gd name="T8" fmla="*/ 52 w 515"/>
                <a:gd name="T9" fmla="*/ 113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515">
                  <a:moveTo>
                    <a:pt x="232" y="500"/>
                  </a:moveTo>
                  <a:cubicBezTo>
                    <a:pt x="98" y="486"/>
                    <a:pt x="0" y="367"/>
                    <a:pt x="14" y="232"/>
                  </a:cubicBezTo>
                  <a:cubicBezTo>
                    <a:pt x="27" y="98"/>
                    <a:pt x="147" y="0"/>
                    <a:pt x="282" y="14"/>
                  </a:cubicBezTo>
                  <a:cubicBezTo>
                    <a:pt x="416" y="27"/>
                    <a:pt x="514" y="147"/>
                    <a:pt x="500" y="281"/>
                  </a:cubicBezTo>
                  <a:cubicBezTo>
                    <a:pt x="487" y="416"/>
                    <a:pt x="367" y="514"/>
                    <a:pt x="232" y="500"/>
                  </a:cubicBez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0" name="Freeform 4"/>
            <p:cNvSpPr>
              <a:spLocks noChangeArrowheads="1"/>
            </p:cNvSpPr>
            <p:nvPr/>
          </p:nvSpPr>
          <p:spPr bwMode="auto">
            <a:xfrm>
              <a:off x="4549" y="1066"/>
              <a:ext cx="116" cy="116"/>
            </a:xfrm>
            <a:custGeom>
              <a:avLst/>
              <a:gdLst>
                <a:gd name="T0" fmla="*/ 52 w 514"/>
                <a:gd name="T1" fmla="*/ 113 h 515"/>
                <a:gd name="T2" fmla="*/ 3 w 514"/>
                <a:gd name="T3" fmla="*/ 52 h 515"/>
                <a:gd name="T4" fmla="*/ 63 w 514"/>
                <a:gd name="T5" fmla="*/ 3 h 515"/>
                <a:gd name="T6" fmla="*/ 113 w 514"/>
                <a:gd name="T7" fmla="*/ 64 h 515"/>
                <a:gd name="T8" fmla="*/ 52 w 514"/>
                <a:gd name="T9" fmla="*/ 113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4" h="515">
                  <a:moveTo>
                    <a:pt x="232" y="500"/>
                  </a:moveTo>
                  <a:cubicBezTo>
                    <a:pt x="98" y="487"/>
                    <a:pt x="0" y="367"/>
                    <a:pt x="13" y="232"/>
                  </a:cubicBezTo>
                  <a:cubicBezTo>
                    <a:pt x="27" y="98"/>
                    <a:pt x="147" y="0"/>
                    <a:pt x="281" y="14"/>
                  </a:cubicBezTo>
                  <a:cubicBezTo>
                    <a:pt x="415" y="28"/>
                    <a:pt x="513" y="147"/>
                    <a:pt x="499" y="282"/>
                  </a:cubicBezTo>
                  <a:cubicBezTo>
                    <a:pt x="486" y="416"/>
                    <a:pt x="366" y="514"/>
                    <a:pt x="232" y="500"/>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1" name="Freeform 5"/>
            <p:cNvSpPr>
              <a:spLocks noChangeArrowheads="1"/>
            </p:cNvSpPr>
            <p:nvPr/>
          </p:nvSpPr>
          <p:spPr bwMode="auto">
            <a:xfrm>
              <a:off x="4042" y="1851"/>
              <a:ext cx="110" cy="110"/>
            </a:xfrm>
            <a:custGeom>
              <a:avLst/>
              <a:gdLst>
                <a:gd name="T0" fmla="*/ 110 w 489"/>
                <a:gd name="T1" fmla="*/ 55 h 490"/>
                <a:gd name="T2" fmla="*/ 102 w 489"/>
                <a:gd name="T3" fmla="*/ 82 h 490"/>
                <a:gd name="T4" fmla="*/ 82 w 489"/>
                <a:gd name="T5" fmla="*/ 102 h 490"/>
                <a:gd name="T6" fmla="*/ 55 w 489"/>
                <a:gd name="T7" fmla="*/ 110 h 490"/>
                <a:gd name="T8" fmla="*/ 27 w 489"/>
                <a:gd name="T9" fmla="*/ 102 h 490"/>
                <a:gd name="T10" fmla="*/ 7 w 489"/>
                <a:gd name="T11" fmla="*/ 82 h 490"/>
                <a:gd name="T12" fmla="*/ 0 w 489"/>
                <a:gd name="T13" fmla="*/ 55 h 490"/>
                <a:gd name="T14" fmla="*/ 7 w 489"/>
                <a:gd name="T15" fmla="*/ 27 h 490"/>
                <a:gd name="T16" fmla="*/ 27 w 489"/>
                <a:gd name="T17" fmla="*/ 7 h 490"/>
                <a:gd name="T18" fmla="*/ 55 w 489"/>
                <a:gd name="T19" fmla="*/ 0 h 490"/>
                <a:gd name="T20" fmla="*/ 82 w 489"/>
                <a:gd name="T21" fmla="*/ 7 h 490"/>
                <a:gd name="T22" fmla="*/ 102 w 489"/>
                <a:gd name="T23" fmla="*/ 27 h 490"/>
                <a:gd name="T24" fmla="*/ 110 w 489"/>
                <a:gd name="T25" fmla="*/ 55 h 4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9" h="490">
                  <a:moveTo>
                    <a:pt x="488" y="244"/>
                  </a:moveTo>
                  <a:cubicBezTo>
                    <a:pt x="488" y="289"/>
                    <a:pt x="478" y="327"/>
                    <a:pt x="455" y="366"/>
                  </a:cubicBezTo>
                  <a:cubicBezTo>
                    <a:pt x="433" y="404"/>
                    <a:pt x="405" y="433"/>
                    <a:pt x="366" y="456"/>
                  </a:cubicBezTo>
                  <a:cubicBezTo>
                    <a:pt x="327" y="478"/>
                    <a:pt x="289" y="489"/>
                    <a:pt x="244" y="489"/>
                  </a:cubicBezTo>
                  <a:cubicBezTo>
                    <a:pt x="199" y="489"/>
                    <a:pt x="161" y="478"/>
                    <a:pt x="122" y="456"/>
                  </a:cubicBezTo>
                  <a:cubicBezTo>
                    <a:pt x="83" y="433"/>
                    <a:pt x="56" y="404"/>
                    <a:pt x="33" y="366"/>
                  </a:cubicBezTo>
                  <a:cubicBezTo>
                    <a:pt x="11" y="327"/>
                    <a:pt x="0" y="289"/>
                    <a:pt x="0" y="244"/>
                  </a:cubicBezTo>
                  <a:cubicBezTo>
                    <a:pt x="0" y="199"/>
                    <a:pt x="11" y="161"/>
                    <a:pt x="33" y="122"/>
                  </a:cubicBezTo>
                  <a:cubicBezTo>
                    <a:pt x="56" y="83"/>
                    <a:pt x="83" y="55"/>
                    <a:pt x="122" y="33"/>
                  </a:cubicBezTo>
                  <a:cubicBezTo>
                    <a:pt x="161" y="10"/>
                    <a:pt x="199" y="0"/>
                    <a:pt x="244" y="0"/>
                  </a:cubicBezTo>
                  <a:cubicBezTo>
                    <a:pt x="289" y="0"/>
                    <a:pt x="327" y="10"/>
                    <a:pt x="366" y="33"/>
                  </a:cubicBezTo>
                  <a:cubicBezTo>
                    <a:pt x="405" y="55"/>
                    <a:pt x="433" y="83"/>
                    <a:pt x="455" y="122"/>
                  </a:cubicBezTo>
                  <a:cubicBezTo>
                    <a:pt x="478" y="161"/>
                    <a:pt x="488" y="199"/>
                    <a:pt x="488" y="244"/>
                  </a:cubicBezTo>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2" name="Freeform 6"/>
            <p:cNvSpPr>
              <a:spLocks noChangeArrowheads="1"/>
            </p:cNvSpPr>
            <p:nvPr/>
          </p:nvSpPr>
          <p:spPr bwMode="auto">
            <a:xfrm>
              <a:off x="4511" y="1672"/>
              <a:ext cx="116" cy="116"/>
            </a:xfrm>
            <a:custGeom>
              <a:avLst/>
              <a:gdLst>
                <a:gd name="T0" fmla="*/ 52 w 514"/>
                <a:gd name="T1" fmla="*/ 113 h 515"/>
                <a:gd name="T2" fmla="*/ 3 w 514"/>
                <a:gd name="T3" fmla="*/ 52 h 515"/>
                <a:gd name="T4" fmla="*/ 64 w 514"/>
                <a:gd name="T5" fmla="*/ 3 h 515"/>
                <a:gd name="T6" fmla="*/ 113 w 514"/>
                <a:gd name="T7" fmla="*/ 64 h 515"/>
                <a:gd name="T8" fmla="*/ 52 w 514"/>
                <a:gd name="T9" fmla="*/ 113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4" h="515">
                  <a:moveTo>
                    <a:pt x="232" y="500"/>
                  </a:moveTo>
                  <a:cubicBezTo>
                    <a:pt x="98" y="487"/>
                    <a:pt x="0" y="367"/>
                    <a:pt x="14" y="232"/>
                  </a:cubicBezTo>
                  <a:cubicBezTo>
                    <a:pt x="27" y="98"/>
                    <a:pt x="147" y="0"/>
                    <a:pt x="282" y="14"/>
                  </a:cubicBezTo>
                  <a:cubicBezTo>
                    <a:pt x="416" y="28"/>
                    <a:pt x="513" y="147"/>
                    <a:pt x="500" y="282"/>
                  </a:cubicBezTo>
                  <a:cubicBezTo>
                    <a:pt x="486" y="416"/>
                    <a:pt x="367" y="514"/>
                    <a:pt x="232" y="500"/>
                  </a:cubicBez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3" name="Freeform 7"/>
            <p:cNvSpPr>
              <a:spLocks noChangeArrowheads="1"/>
            </p:cNvSpPr>
            <p:nvPr/>
          </p:nvSpPr>
          <p:spPr bwMode="auto">
            <a:xfrm>
              <a:off x="4684" y="1085"/>
              <a:ext cx="216" cy="122"/>
            </a:xfrm>
            <a:custGeom>
              <a:avLst/>
              <a:gdLst>
                <a:gd name="T0" fmla="*/ 216 w 956"/>
                <a:gd name="T1" fmla="*/ 122 h 543"/>
                <a:gd name="T2" fmla="*/ 44 w 956"/>
                <a:gd name="T3" fmla="*/ 94 h 543"/>
                <a:gd name="T4" fmla="*/ 2 w 956"/>
                <a:gd name="T5" fmla="*/ 44 h 543"/>
                <a:gd name="T6" fmla="*/ 53 w 956"/>
                <a:gd name="T7" fmla="*/ 3 h 543"/>
                <a:gd name="T8" fmla="*/ 216 w 956"/>
                <a:gd name="T9" fmla="*/ 28 h 543"/>
                <a:gd name="T10" fmla="*/ 216 w 956"/>
                <a:gd name="T11" fmla="*/ 122 h 5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6" h="543">
                  <a:moveTo>
                    <a:pt x="955" y="542"/>
                  </a:moveTo>
                  <a:cubicBezTo>
                    <a:pt x="706" y="485"/>
                    <a:pt x="452" y="443"/>
                    <a:pt x="193" y="417"/>
                  </a:cubicBezTo>
                  <a:cubicBezTo>
                    <a:pt x="82" y="405"/>
                    <a:pt x="0" y="306"/>
                    <a:pt x="11" y="194"/>
                  </a:cubicBezTo>
                  <a:cubicBezTo>
                    <a:pt x="23" y="82"/>
                    <a:pt x="123" y="0"/>
                    <a:pt x="234" y="12"/>
                  </a:cubicBezTo>
                  <a:cubicBezTo>
                    <a:pt x="478" y="36"/>
                    <a:pt x="719" y="74"/>
                    <a:pt x="955" y="125"/>
                  </a:cubicBezTo>
                  <a:lnTo>
                    <a:pt x="955" y="542"/>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4" name="Freeform 8"/>
            <p:cNvSpPr>
              <a:spLocks noChangeArrowheads="1"/>
            </p:cNvSpPr>
            <p:nvPr/>
          </p:nvSpPr>
          <p:spPr bwMode="auto">
            <a:xfrm>
              <a:off x="3120" y="1083"/>
              <a:ext cx="1404" cy="1658"/>
            </a:xfrm>
            <a:custGeom>
              <a:avLst/>
              <a:gdLst>
                <a:gd name="T0" fmla="*/ 17 w 6197"/>
                <a:gd name="T1" fmla="*/ 1658 h 7317"/>
                <a:gd name="T2" fmla="*/ 12 w 6197"/>
                <a:gd name="T3" fmla="*/ 1315 h 7317"/>
                <a:gd name="T4" fmla="*/ 449 w 6197"/>
                <a:gd name="T5" fmla="*/ 411 h 7317"/>
                <a:gd name="T6" fmla="*/ 1352 w 6197"/>
                <a:gd name="T7" fmla="*/ 2 h 7317"/>
                <a:gd name="T8" fmla="*/ 1402 w 6197"/>
                <a:gd name="T9" fmla="*/ 44 h 7317"/>
                <a:gd name="T10" fmla="*/ 1360 w 6197"/>
                <a:gd name="T11" fmla="*/ 94 h 7317"/>
                <a:gd name="T12" fmla="*/ 514 w 6197"/>
                <a:gd name="T13" fmla="*/ 478 h 7317"/>
                <a:gd name="T14" fmla="*/ 103 w 6197"/>
                <a:gd name="T15" fmla="*/ 1324 h 7317"/>
                <a:gd name="T16" fmla="*/ 111 w 6197"/>
                <a:gd name="T17" fmla="*/ 1658 h 7317"/>
                <a:gd name="T18" fmla="*/ 17 w 6197"/>
                <a:gd name="T19" fmla="*/ 1658 h 7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7" h="7317">
                  <a:moveTo>
                    <a:pt x="77" y="7316"/>
                  </a:moveTo>
                  <a:cubicBezTo>
                    <a:pt x="10" y="6823"/>
                    <a:pt x="0" y="6317"/>
                    <a:pt x="52" y="5804"/>
                  </a:cubicBezTo>
                  <a:cubicBezTo>
                    <a:pt x="205" y="4292"/>
                    <a:pt x="890" y="2875"/>
                    <a:pt x="1984" y="1816"/>
                  </a:cubicBezTo>
                  <a:cubicBezTo>
                    <a:pt x="3065" y="769"/>
                    <a:pt x="4480" y="127"/>
                    <a:pt x="5968" y="9"/>
                  </a:cubicBezTo>
                  <a:cubicBezTo>
                    <a:pt x="6080" y="0"/>
                    <a:pt x="6179" y="83"/>
                    <a:pt x="6187" y="196"/>
                  </a:cubicBezTo>
                  <a:cubicBezTo>
                    <a:pt x="6196" y="308"/>
                    <a:pt x="6113" y="406"/>
                    <a:pt x="6001" y="415"/>
                  </a:cubicBezTo>
                  <a:cubicBezTo>
                    <a:pt x="4606" y="526"/>
                    <a:pt x="3280" y="1127"/>
                    <a:pt x="2268" y="2108"/>
                  </a:cubicBezTo>
                  <a:cubicBezTo>
                    <a:pt x="1243" y="3101"/>
                    <a:pt x="599" y="4428"/>
                    <a:pt x="456" y="5845"/>
                  </a:cubicBezTo>
                  <a:cubicBezTo>
                    <a:pt x="406" y="6344"/>
                    <a:pt x="418" y="6837"/>
                    <a:pt x="488" y="7316"/>
                  </a:cubicBezTo>
                  <a:lnTo>
                    <a:pt x="77" y="7316"/>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5" name="Freeform 9"/>
            <p:cNvSpPr>
              <a:spLocks noChangeArrowheads="1"/>
            </p:cNvSpPr>
            <p:nvPr/>
          </p:nvSpPr>
          <p:spPr bwMode="auto">
            <a:xfrm>
              <a:off x="3271" y="1208"/>
              <a:ext cx="1629" cy="1533"/>
            </a:xfrm>
            <a:custGeom>
              <a:avLst/>
              <a:gdLst>
                <a:gd name="T0" fmla="*/ 1629 w 7188"/>
                <a:gd name="T1" fmla="*/ 156 h 6765"/>
                <a:gd name="T2" fmla="*/ 1441 w 7188"/>
                <a:gd name="T3" fmla="*/ 122 h 6765"/>
                <a:gd name="T4" fmla="*/ 640 w 7188"/>
                <a:gd name="T5" fmla="*/ 322 h 6765"/>
                <a:gd name="T6" fmla="*/ 152 w 7188"/>
                <a:gd name="T7" fmla="*/ 973 h 6765"/>
                <a:gd name="T8" fmla="*/ 95 w 7188"/>
                <a:gd name="T9" fmla="*/ 1003 h 6765"/>
                <a:gd name="T10" fmla="*/ 64 w 7188"/>
                <a:gd name="T11" fmla="*/ 945 h 6765"/>
                <a:gd name="T12" fmla="*/ 589 w 7188"/>
                <a:gd name="T13" fmla="*/ 245 h 6765"/>
                <a:gd name="T14" fmla="*/ 1450 w 7188"/>
                <a:gd name="T15" fmla="*/ 31 h 6765"/>
                <a:gd name="T16" fmla="*/ 1629 w 7188"/>
                <a:gd name="T17" fmla="*/ 61 h 6765"/>
                <a:gd name="T18" fmla="*/ 1629 w 7188"/>
                <a:gd name="T19" fmla="*/ 156 h 6765"/>
                <a:gd name="T20" fmla="*/ 19 w 7188"/>
                <a:gd name="T21" fmla="*/ 1533 h 6765"/>
                <a:gd name="T22" fmla="*/ 11 w 7188"/>
                <a:gd name="T23" fmla="*/ 1205 h 6765"/>
                <a:gd name="T24" fmla="*/ 62 w 7188"/>
                <a:gd name="T25" fmla="*/ 1164 h 6765"/>
                <a:gd name="T26" fmla="*/ 103 w 7188"/>
                <a:gd name="T27" fmla="*/ 1215 h 6765"/>
                <a:gd name="T28" fmla="*/ 112 w 7188"/>
                <a:gd name="T29" fmla="*/ 1533 h 6765"/>
                <a:gd name="T30" fmla="*/ 19 w 7188"/>
                <a:gd name="T31" fmla="*/ 1533 h 67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8" h="6765">
                  <a:moveTo>
                    <a:pt x="7187" y="689"/>
                  </a:moveTo>
                  <a:cubicBezTo>
                    <a:pt x="6919" y="619"/>
                    <a:pt x="6642" y="568"/>
                    <a:pt x="6358" y="540"/>
                  </a:cubicBezTo>
                  <a:cubicBezTo>
                    <a:pt x="5117" y="415"/>
                    <a:pt x="3863" y="728"/>
                    <a:pt x="2825" y="1422"/>
                  </a:cubicBezTo>
                  <a:cubicBezTo>
                    <a:pt x="1801" y="2107"/>
                    <a:pt x="1036" y="3126"/>
                    <a:pt x="672" y="4292"/>
                  </a:cubicBezTo>
                  <a:cubicBezTo>
                    <a:pt x="638" y="4399"/>
                    <a:pt x="524" y="4459"/>
                    <a:pt x="417" y="4425"/>
                  </a:cubicBezTo>
                  <a:cubicBezTo>
                    <a:pt x="309" y="4392"/>
                    <a:pt x="250" y="4278"/>
                    <a:pt x="283" y="4170"/>
                  </a:cubicBezTo>
                  <a:cubicBezTo>
                    <a:pt x="676" y="2916"/>
                    <a:pt x="1498" y="1820"/>
                    <a:pt x="2599" y="1083"/>
                  </a:cubicBezTo>
                  <a:cubicBezTo>
                    <a:pt x="3715" y="337"/>
                    <a:pt x="5065" y="0"/>
                    <a:pt x="6399" y="135"/>
                  </a:cubicBezTo>
                  <a:cubicBezTo>
                    <a:pt x="6668" y="162"/>
                    <a:pt x="6931" y="207"/>
                    <a:pt x="7187" y="270"/>
                  </a:cubicBezTo>
                  <a:lnTo>
                    <a:pt x="7187" y="689"/>
                  </a:lnTo>
                  <a:close/>
                  <a:moveTo>
                    <a:pt x="84" y="6764"/>
                  </a:moveTo>
                  <a:cubicBezTo>
                    <a:pt x="13" y="6296"/>
                    <a:pt x="0" y="5812"/>
                    <a:pt x="49" y="5319"/>
                  </a:cubicBezTo>
                  <a:cubicBezTo>
                    <a:pt x="60" y="5208"/>
                    <a:pt x="160" y="5126"/>
                    <a:pt x="272" y="5137"/>
                  </a:cubicBezTo>
                  <a:cubicBezTo>
                    <a:pt x="383" y="5149"/>
                    <a:pt x="465" y="5248"/>
                    <a:pt x="454" y="5360"/>
                  </a:cubicBezTo>
                  <a:cubicBezTo>
                    <a:pt x="406" y="5839"/>
                    <a:pt x="422" y="6310"/>
                    <a:pt x="496" y="6764"/>
                  </a:cubicBezTo>
                  <a:lnTo>
                    <a:pt x="84" y="6764"/>
                  </a:lnTo>
                  <a:close/>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6" name="Freeform 10"/>
            <p:cNvSpPr>
              <a:spLocks noChangeArrowheads="1"/>
            </p:cNvSpPr>
            <p:nvPr/>
          </p:nvSpPr>
          <p:spPr bwMode="auto">
            <a:xfrm>
              <a:off x="3422" y="1325"/>
              <a:ext cx="1478" cy="1416"/>
            </a:xfrm>
            <a:custGeom>
              <a:avLst/>
              <a:gdLst>
                <a:gd name="T0" fmla="*/ 1478 w 6521"/>
                <a:gd name="T1" fmla="*/ 196 h 6248"/>
                <a:gd name="T2" fmla="*/ 1275 w 6521"/>
                <a:gd name="T3" fmla="*/ 156 h 6248"/>
                <a:gd name="T4" fmla="*/ 102 w 6521"/>
                <a:gd name="T5" fmla="*/ 1113 h 6248"/>
                <a:gd name="T6" fmla="*/ 115 w 6521"/>
                <a:gd name="T7" fmla="*/ 1416 h 6248"/>
                <a:gd name="T8" fmla="*/ 21 w 6521"/>
                <a:gd name="T9" fmla="*/ 1416 h 6248"/>
                <a:gd name="T10" fmla="*/ 11 w 6521"/>
                <a:gd name="T11" fmla="*/ 1104 h 6248"/>
                <a:gd name="T12" fmla="*/ 1284 w 6521"/>
                <a:gd name="T13" fmla="*/ 64 h 6248"/>
                <a:gd name="T14" fmla="*/ 1478 w 6521"/>
                <a:gd name="T15" fmla="*/ 101 h 6248"/>
                <a:gd name="T16" fmla="*/ 1478 w 6521"/>
                <a:gd name="T17" fmla="*/ 196 h 6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21" h="6248">
                  <a:moveTo>
                    <a:pt x="6520" y="867"/>
                  </a:moveTo>
                  <a:cubicBezTo>
                    <a:pt x="6233" y="780"/>
                    <a:pt x="5934" y="720"/>
                    <a:pt x="5624" y="689"/>
                  </a:cubicBezTo>
                  <a:cubicBezTo>
                    <a:pt x="3034" y="427"/>
                    <a:pt x="714" y="2321"/>
                    <a:pt x="452" y="4910"/>
                  </a:cubicBezTo>
                  <a:cubicBezTo>
                    <a:pt x="407" y="5362"/>
                    <a:pt x="426" y="5811"/>
                    <a:pt x="507" y="6247"/>
                  </a:cubicBezTo>
                  <a:lnTo>
                    <a:pt x="93" y="6247"/>
                  </a:lnTo>
                  <a:cubicBezTo>
                    <a:pt x="17" y="5797"/>
                    <a:pt x="0" y="5335"/>
                    <a:pt x="47" y="4870"/>
                  </a:cubicBezTo>
                  <a:cubicBezTo>
                    <a:pt x="331" y="2057"/>
                    <a:pt x="2852" y="0"/>
                    <a:pt x="5665" y="284"/>
                  </a:cubicBezTo>
                  <a:cubicBezTo>
                    <a:pt x="5959" y="313"/>
                    <a:pt x="6245" y="367"/>
                    <a:pt x="6520" y="444"/>
                  </a:cubicBezTo>
                  <a:lnTo>
                    <a:pt x="6520" y="867"/>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7" name="Freeform 11"/>
            <p:cNvSpPr>
              <a:spLocks noChangeArrowheads="1"/>
            </p:cNvSpPr>
            <p:nvPr/>
          </p:nvSpPr>
          <p:spPr bwMode="auto">
            <a:xfrm>
              <a:off x="3574" y="1513"/>
              <a:ext cx="1326" cy="1228"/>
            </a:xfrm>
            <a:custGeom>
              <a:avLst/>
              <a:gdLst>
                <a:gd name="T0" fmla="*/ 1326 w 5853"/>
                <a:gd name="T1" fmla="*/ 168 h 5418"/>
                <a:gd name="T2" fmla="*/ 1108 w 5853"/>
                <a:gd name="T3" fmla="*/ 119 h 5418"/>
                <a:gd name="T4" fmla="*/ 435 w 5853"/>
                <a:gd name="T5" fmla="*/ 322 h 5418"/>
                <a:gd name="T6" fmla="*/ 102 w 5853"/>
                <a:gd name="T7" fmla="*/ 940 h 5418"/>
                <a:gd name="T8" fmla="*/ 118 w 5853"/>
                <a:gd name="T9" fmla="*/ 1228 h 5418"/>
                <a:gd name="T10" fmla="*/ 24 w 5853"/>
                <a:gd name="T11" fmla="*/ 1228 h 5418"/>
                <a:gd name="T12" fmla="*/ 10 w 5853"/>
                <a:gd name="T13" fmla="*/ 931 h 5418"/>
                <a:gd name="T14" fmla="*/ 377 w 5853"/>
                <a:gd name="T15" fmla="*/ 250 h 5418"/>
                <a:gd name="T16" fmla="*/ 1117 w 5853"/>
                <a:gd name="T17" fmla="*/ 27 h 5418"/>
                <a:gd name="T18" fmla="*/ 1326 w 5853"/>
                <a:gd name="T19" fmla="*/ 71 h 5418"/>
                <a:gd name="T20" fmla="*/ 1326 w 5853"/>
                <a:gd name="T21" fmla="*/ 168 h 54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3" h="5418">
                  <a:moveTo>
                    <a:pt x="5852" y="743"/>
                  </a:moveTo>
                  <a:cubicBezTo>
                    <a:pt x="5544" y="631"/>
                    <a:pt x="5221" y="557"/>
                    <a:pt x="4889" y="524"/>
                  </a:cubicBezTo>
                  <a:cubicBezTo>
                    <a:pt x="3814" y="415"/>
                    <a:pt x="2759" y="733"/>
                    <a:pt x="1920" y="1419"/>
                  </a:cubicBezTo>
                  <a:cubicBezTo>
                    <a:pt x="1080" y="2104"/>
                    <a:pt x="558" y="3073"/>
                    <a:pt x="450" y="4148"/>
                  </a:cubicBezTo>
                  <a:cubicBezTo>
                    <a:pt x="406" y="4578"/>
                    <a:pt x="431" y="5003"/>
                    <a:pt x="522" y="5417"/>
                  </a:cubicBezTo>
                  <a:lnTo>
                    <a:pt x="106" y="5417"/>
                  </a:lnTo>
                  <a:cubicBezTo>
                    <a:pt x="21" y="4988"/>
                    <a:pt x="0" y="4550"/>
                    <a:pt x="45" y="4107"/>
                  </a:cubicBezTo>
                  <a:cubicBezTo>
                    <a:pt x="164" y="2923"/>
                    <a:pt x="739" y="1857"/>
                    <a:pt x="1662" y="1103"/>
                  </a:cubicBezTo>
                  <a:cubicBezTo>
                    <a:pt x="2586" y="349"/>
                    <a:pt x="3746" y="0"/>
                    <a:pt x="4930" y="119"/>
                  </a:cubicBezTo>
                  <a:cubicBezTo>
                    <a:pt x="5246" y="150"/>
                    <a:pt x="5555" y="216"/>
                    <a:pt x="5852" y="312"/>
                  </a:cubicBezTo>
                  <a:lnTo>
                    <a:pt x="5852" y="743"/>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8" name="Freeform 12"/>
            <p:cNvSpPr>
              <a:spLocks noChangeArrowheads="1"/>
            </p:cNvSpPr>
            <p:nvPr/>
          </p:nvSpPr>
          <p:spPr bwMode="auto">
            <a:xfrm>
              <a:off x="3725" y="1692"/>
              <a:ext cx="1175" cy="1049"/>
            </a:xfrm>
            <a:custGeom>
              <a:avLst/>
              <a:gdLst>
                <a:gd name="T0" fmla="*/ 1175 w 5186"/>
                <a:gd name="T1" fmla="*/ 153 h 4631"/>
                <a:gd name="T2" fmla="*/ 972 w 5186"/>
                <a:gd name="T3" fmla="*/ 95 h 4631"/>
                <a:gd name="T4" fmla="*/ 933 w 5186"/>
                <a:gd name="T5" fmla="*/ 43 h 4631"/>
                <a:gd name="T6" fmla="*/ 985 w 5186"/>
                <a:gd name="T7" fmla="*/ 4 h 4631"/>
                <a:gd name="T8" fmla="*/ 1175 w 5186"/>
                <a:gd name="T9" fmla="*/ 53 h 4631"/>
                <a:gd name="T10" fmla="*/ 1175 w 5186"/>
                <a:gd name="T11" fmla="*/ 153 h 4631"/>
                <a:gd name="T12" fmla="*/ 28 w 5186"/>
                <a:gd name="T13" fmla="*/ 1049 h 4631"/>
                <a:gd name="T14" fmla="*/ 10 w 5186"/>
                <a:gd name="T15" fmla="*/ 767 h 4631"/>
                <a:gd name="T16" fmla="*/ 230 w 5186"/>
                <a:gd name="T17" fmla="*/ 275 h 4631"/>
                <a:gd name="T18" fmla="*/ 295 w 5186"/>
                <a:gd name="T19" fmla="*/ 272 h 4631"/>
                <a:gd name="T20" fmla="*/ 298 w 5186"/>
                <a:gd name="T21" fmla="*/ 338 h 4631"/>
                <a:gd name="T22" fmla="*/ 102 w 5186"/>
                <a:gd name="T23" fmla="*/ 777 h 4631"/>
                <a:gd name="T24" fmla="*/ 123 w 5186"/>
                <a:gd name="T25" fmla="*/ 1049 h 4631"/>
                <a:gd name="T26" fmla="*/ 28 w 5186"/>
                <a:gd name="T27" fmla="*/ 1049 h 4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86" h="4631">
                  <a:moveTo>
                    <a:pt x="5185" y="675"/>
                  </a:moveTo>
                  <a:cubicBezTo>
                    <a:pt x="4903" y="550"/>
                    <a:pt x="4602" y="463"/>
                    <a:pt x="4290" y="419"/>
                  </a:cubicBezTo>
                  <a:cubicBezTo>
                    <a:pt x="4179" y="403"/>
                    <a:pt x="4101" y="300"/>
                    <a:pt x="4117" y="189"/>
                  </a:cubicBezTo>
                  <a:cubicBezTo>
                    <a:pt x="4133" y="78"/>
                    <a:pt x="4236" y="0"/>
                    <a:pt x="4347" y="16"/>
                  </a:cubicBezTo>
                  <a:cubicBezTo>
                    <a:pt x="4637" y="57"/>
                    <a:pt x="4918" y="130"/>
                    <a:pt x="5185" y="234"/>
                  </a:cubicBezTo>
                  <a:lnTo>
                    <a:pt x="5185" y="675"/>
                  </a:lnTo>
                  <a:close/>
                  <a:moveTo>
                    <a:pt x="124" y="4630"/>
                  </a:moveTo>
                  <a:cubicBezTo>
                    <a:pt x="30" y="4234"/>
                    <a:pt x="0" y="3815"/>
                    <a:pt x="43" y="3387"/>
                  </a:cubicBezTo>
                  <a:cubicBezTo>
                    <a:pt x="126" y="2571"/>
                    <a:pt x="461" y="1820"/>
                    <a:pt x="1015" y="1216"/>
                  </a:cubicBezTo>
                  <a:cubicBezTo>
                    <a:pt x="1091" y="1133"/>
                    <a:pt x="1219" y="1127"/>
                    <a:pt x="1302" y="1203"/>
                  </a:cubicBezTo>
                  <a:cubicBezTo>
                    <a:pt x="1385" y="1279"/>
                    <a:pt x="1391" y="1407"/>
                    <a:pt x="1315" y="1490"/>
                  </a:cubicBezTo>
                  <a:cubicBezTo>
                    <a:pt x="822" y="2029"/>
                    <a:pt x="522" y="2700"/>
                    <a:pt x="448" y="3428"/>
                  </a:cubicBezTo>
                  <a:cubicBezTo>
                    <a:pt x="407" y="3844"/>
                    <a:pt x="442" y="4249"/>
                    <a:pt x="543" y="4630"/>
                  </a:cubicBezTo>
                  <a:lnTo>
                    <a:pt x="124" y="4630"/>
                  </a:lnTo>
                  <a:close/>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29" name="Freeform 13"/>
            <p:cNvSpPr>
              <a:spLocks noChangeArrowheads="1"/>
            </p:cNvSpPr>
            <p:nvPr/>
          </p:nvSpPr>
          <p:spPr bwMode="auto">
            <a:xfrm>
              <a:off x="4156" y="1697"/>
              <a:ext cx="331" cy="176"/>
            </a:xfrm>
            <a:custGeom>
              <a:avLst/>
              <a:gdLst>
                <a:gd name="T0" fmla="*/ 53 w 1462"/>
                <a:gd name="T1" fmla="*/ 176 h 782"/>
                <a:gd name="T2" fmla="*/ 12 w 1462"/>
                <a:gd name="T3" fmla="*/ 151 h 782"/>
                <a:gd name="T4" fmla="*/ 31 w 1462"/>
                <a:gd name="T5" fmla="*/ 90 h 782"/>
                <a:gd name="T6" fmla="*/ 272 w 1462"/>
                <a:gd name="T7" fmla="*/ 5 h 782"/>
                <a:gd name="T8" fmla="*/ 326 w 1462"/>
                <a:gd name="T9" fmla="*/ 41 h 782"/>
                <a:gd name="T10" fmla="*/ 289 w 1462"/>
                <a:gd name="T11" fmla="*/ 95 h 782"/>
                <a:gd name="T12" fmla="*/ 74 w 1462"/>
                <a:gd name="T13" fmla="*/ 170 h 782"/>
                <a:gd name="T14" fmla="*/ 53 w 1462"/>
                <a:gd name="T15" fmla="*/ 176 h 7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2" h="782">
                  <a:moveTo>
                    <a:pt x="233" y="781"/>
                  </a:moveTo>
                  <a:cubicBezTo>
                    <a:pt x="160" y="781"/>
                    <a:pt x="89" y="742"/>
                    <a:pt x="53" y="673"/>
                  </a:cubicBezTo>
                  <a:cubicBezTo>
                    <a:pt x="0" y="574"/>
                    <a:pt x="37" y="451"/>
                    <a:pt x="137" y="398"/>
                  </a:cubicBezTo>
                  <a:cubicBezTo>
                    <a:pt x="472" y="219"/>
                    <a:pt x="831" y="93"/>
                    <a:pt x="1202" y="22"/>
                  </a:cubicBezTo>
                  <a:cubicBezTo>
                    <a:pt x="1312" y="0"/>
                    <a:pt x="1419" y="73"/>
                    <a:pt x="1440" y="183"/>
                  </a:cubicBezTo>
                  <a:cubicBezTo>
                    <a:pt x="1461" y="294"/>
                    <a:pt x="1389" y="400"/>
                    <a:pt x="1278" y="421"/>
                  </a:cubicBezTo>
                  <a:cubicBezTo>
                    <a:pt x="947" y="485"/>
                    <a:pt x="628" y="598"/>
                    <a:pt x="328" y="757"/>
                  </a:cubicBezTo>
                  <a:cubicBezTo>
                    <a:pt x="298" y="774"/>
                    <a:pt x="265" y="781"/>
                    <a:pt x="233" y="781"/>
                  </a:cubicBez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0" name="Freeform 14"/>
            <p:cNvSpPr>
              <a:spLocks noChangeArrowheads="1"/>
            </p:cNvSpPr>
            <p:nvPr/>
          </p:nvSpPr>
          <p:spPr bwMode="auto">
            <a:xfrm>
              <a:off x="3884" y="2577"/>
              <a:ext cx="122" cy="164"/>
            </a:xfrm>
            <a:custGeom>
              <a:avLst/>
              <a:gdLst>
                <a:gd name="T0" fmla="*/ 25 w 541"/>
                <a:gd name="T1" fmla="*/ 164 h 729"/>
                <a:gd name="T2" fmla="*/ 3 w 541"/>
                <a:gd name="T3" fmla="*/ 54 h 729"/>
                <a:gd name="T4" fmla="*/ 43 w 541"/>
                <a:gd name="T5" fmla="*/ 3 h 729"/>
                <a:gd name="T6" fmla="*/ 94 w 541"/>
                <a:gd name="T7" fmla="*/ 43 h 729"/>
                <a:gd name="T8" fmla="*/ 122 w 541"/>
                <a:gd name="T9" fmla="*/ 164 h 729"/>
                <a:gd name="T10" fmla="*/ 25 w 541"/>
                <a:gd name="T11" fmla="*/ 164 h 7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1" h="729">
                  <a:moveTo>
                    <a:pt x="113" y="728"/>
                  </a:moveTo>
                  <a:cubicBezTo>
                    <a:pt x="67" y="569"/>
                    <a:pt x="33" y="406"/>
                    <a:pt x="13" y="240"/>
                  </a:cubicBezTo>
                  <a:cubicBezTo>
                    <a:pt x="0" y="129"/>
                    <a:pt x="79" y="27"/>
                    <a:pt x="191" y="14"/>
                  </a:cubicBezTo>
                  <a:cubicBezTo>
                    <a:pt x="302" y="0"/>
                    <a:pt x="404" y="80"/>
                    <a:pt x="417" y="191"/>
                  </a:cubicBezTo>
                  <a:cubicBezTo>
                    <a:pt x="440" y="374"/>
                    <a:pt x="481" y="554"/>
                    <a:pt x="540" y="728"/>
                  </a:cubicBezTo>
                  <a:lnTo>
                    <a:pt x="113" y="728"/>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sp>
          <p:nvSpPr>
            <p:cNvPr id="31" name="Freeform 15"/>
            <p:cNvSpPr>
              <a:spLocks noChangeArrowheads="1"/>
            </p:cNvSpPr>
            <p:nvPr/>
          </p:nvSpPr>
          <p:spPr bwMode="auto">
            <a:xfrm>
              <a:off x="3900" y="1825"/>
              <a:ext cx="1000" cy="595"/>
            </a:xfrm>
            <a:custGeom>
              <a:avLst/>
              <a:gdLst>
                <a:gd name="T0" fmla="*/ 1000 w 4416"/>
                <a:gd name="T1" fmla="*/ 189 h 2630"/>
                <a:gd name="T2" fmla="*/ 751 w 4416"/>
                <a:gd name="T3" fmla="*/ 109 h 2630"/>
                <a:gd name="T4" fmla="*/ 338 w 4416"/>
                <a:gd name="T5" fmla="*/ 216 h 2630"/>
                <a:gd name="T6" fmla="*/ 96 w 4416"/>
                <a:gd name="T7" fmla="*/ 561 h 2630"/>
                <a:gd name="T8" fmla="*/ 51 w 4416"/>
                <a:gd name="T9" fmla="*/ 595 h 2630"/>
                <a:gd name="T10" fmla="*/ 39 w 4416"/>
                <a:gd name="T11" fmla="*/ 593 h 2630"/>
                <a:gd name="T12" fmla="*/ 7 w 4416"/>
                <a:gd name="T13" fmla="*/ 537 h 2630"/>
                <a:gd name="T14" fmla="*/ 285 w 4416"/>
                <a:gd name="T15" fmla="*/ 140 h 2630"/>
                <a:gd name="T16" fmla="*/ 760 w 4416"/>
                <a:gd name="T17" fmla="*/ 17 h 2630"/>
                <a:gd name="T18" fmla="*/ 1000 w 4416"/>
                <a:gd name="T19" fmla="*/ 85 h 2630"/>
                <a:gd name="T20" fmla="*/ 1000 w 4416"/>
                <a:gd name="T21" fmla="*/ 189 h 26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16" h="2630">
                  <a:moveTo>
                    <a:pt x="4415" y="837"/>
                  </a:moveTo>
                  <a:cubicBezTo>
                    <a:pt x="4081" y="641"/>
                    <a:pt x="3709" y="519"/>
                    <a:pt x="3317" y="480"/>
                  </a:cubicBezTo>
                  <a:cubicBezTo>
                    <a:pt x="2673" y="415"/>
                    <a:pt x="2025" y="584"/>
                    <a:pt x="1493" y="955"/>
                  </a:cubicBezTo>
                  <a:cubicBezTo>
                    <a:pt x="967" y="1322"/>
                    <a:pt x="586" y="1863"/>
                    <a:pt x="422" y="2478"/>
                  </a:cubicBezTo>
                  <a:cubicBezTo>
                    <a:pt x="398" y="2569"/>
                    <a:pt x="315" y="2629"/>
                    <a:pt x="225" y="2629"/>
                  </a:cubicBezTo>
                  <a:cubicBezTo>
                    <a:pt x="208" y="2629"/>
                    <a:pt x="190" y="2627"/>
                    <a:pt x="173" y="2622"/>
                  </a:cubicBezTo>
                  <a:cubicBezTo>
                    <a:pt x="64" y="2593"/>
                    <a:pt x="0" y="2482"/>
                    <a:pt x="29" y="2373"/>
                  </a:cubicBezTo>
                  <a:cubicBezTo>
                    <a:pt x="218" y="1665"/>
                    <a:pt x="655" y="1044"/>
                    <a:pt x="1260" y="621"/>
                  </a:cubicBezTo>
                  <a:cubicBezTo>
                    <a:pt x="1872" y="194"/>
                    <a:pt x="2617" y="0"/>
                    <a:pt x="3358" y="75"/>
                  </a:cubicBezTo>
                  <a:cubicBezTo>
                    <a:pt x="3730" y="112"/>
                    <a:pt x="4086" y="214"/>
                    <a:pt x="4415" y="375"/>
                  </a:cubicBezTo>
                  <a:lnTo>
                    <a:pt x="4415" y="837"/>
                  </a:lnTo>
                </a:path>
              </a:pathLst>
            </a:custGeom>
            <a:solidFill>
              <a:srgbClr val="9CD0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defRPr/>
              </a:pPr>
              <a:endParaRPr lang="en-US" dirty="0">
                <a:solidFill>
                  <a:prstClr val="black"/>
                </a:solidFill>
              </a:endParaRPr>
            </a:p>
          </p:txBody>
        </p:sp>
      </p:grpSp>
    </p:spTree>
    <p:extLst>
      <p:ext uri="{BB962C8B-B14F-4D97-AF65-F5344CB8AC3E}">
        <p14:creationId xmlns:p14="http://schemas.microsoft.com/office/powerpoint/2010/main" val="3352389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theme" Target="../theme/theme10.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4.wmf"/><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7.jpg"/><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9.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8.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0.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20" y="274638"/>
            <a:ext cx="8674812" cy="648223"/>
          </a:xfrm>
          <a:prstGeom prst="rect">
            <a:avLst/>
          </a:prstGeom>
          <a:ln>
            <a:noFill/>
          </a:ln>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7686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232120" y="922861"/>
            <a:ext cx="8674812" cy="1588"/>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120" y="6149338"/>
            <a:ext cx="8674812" cy="1588"/>
          </a:xfrm>
          <a:prstGeom prst="line">
            <a:avLst/>
          </a:prstGeom>
          <a:ln w="127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8680119"/>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9" r:id="rId3"/>
    <p:sldLayoutId id="2147483690" r:id="rId4"/>
    <p:sldLayoutId id="2147483691" r:id="rId5"/>
    <p:sldLayoutId id="2147483692" r:id="rId6"/>
  </p:sldLayoutIdLst>
  <p:timing>
    <p:tnLst>
      <p:par>
        <p:cTn id="1" dur="indefinite" restart="never" nodeType="tmRoot"/>
      </p:par>
    </p:tnLst>
  </p:timing>
  <p:hf hdr="0" ftr="0" dt="0"/>
  <p:txStyles>
    <p:titleStyle>
      <a:lvl1pPr algn="ctr" defTabSz="457200" rtl="0" eaLnBrk="1" latinLnBrk="0" hangingPunct="1">
        <a:spcBef>
          <a:spcPct val="0"/>
        </a:spcBef>
        <a:buNone/>
        <a:defRPr sz="2800" kern="1200">
          <a:solidFill>
            <a:srgbClr val="10335A"/>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8229600" cy="80682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89041"/>
            <a:ext cx="8229600" cy="4464097"/>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938788" y="6361971"/>
            <a:ext cx="5157212" cy="181770"/>
          </a:xfrm>
          <a:prstGeom prst="rect">
            <a:avLst/>
          </a:prstGeom>
        </p:spPr>
        <p:txBody>
          <a:bodyPr vert="horz" lIns="0" tIns="0" rIns="0" bIns="0" rtlCol="0" anchor="b" anchorCtr="0">
            <a:noAutofit/>
          </a:bodyPr>
          <a:lstStyle>
            <a:lvl1pPr algn="l">
              <a:defRPr sz="800">
                <a:solidFill>
                  <a:schemeClr val="tx2"/>
                </a:solidFill>
                <a:latin typeface="+mj-lt"/>
              </a:defRPr>
            </a:lvl1pPr>
          </a:lstStyle>
          <a:p>
            <a:pPr defTabSz="914400"/>
            <a:r>
              <a:rPr lang="en-US" dirty="0" smtClean="0">
                <a:solidFill>
                  <a:srgbClr val="696969"/>
                </a:solidFill>
              </a:rPr>
              <a:t>Vizient Presentation  │  Date  │  Confidential Information</a:t>
            </a:r>
            <a:endParaRPr lang="en-US" dirty="0">
              <a:solidFill>
                <a:srgbClr val="696969"/>
              </a:solidFill>
            </a:endParaRPr>
          </a:p>
        </p:txBody>
      </p:sp>
      <p:sp>
        <p:nvSpPr>
          <p:cNvPr id="6" name="Slide Number Placeholder 5"/>
          <p:cNvSpPr>
            <a:spLocks noGrp="1"/>
          </p:cNvSpPr>
          <p:nvPr>
            <p:ph type="sldNum" sz="quarter" idx="4"/>
          </p:nvPr>
        </p:nvSpPr>
        <p:spPr>
          <a:xfrm>
            <a:off x="457200" y="6361971"/>
            <a:ext cx="349624" cy="181770"/>
          </a:xfrm>
          <a:prstGeom prst="rect">
            <a:avLst/>
          </a:prstGeom>
        </p:spPr>
        <p:txBody>
          <a:bodyPr vert="horz" lIns="0" tIns="0" rIns="0" bIns="0" rtlCol="0" anchor="b" anchorCtr="0">
            <a:noAutofit/>
          </a:bodyPr>
          <a:lstStyle>
            <a:lvl1pPr algn="l">
              <a:defRPr sz="800">
                <a:solidFill>
                  <a:schemeClr val="tx2"/>
                </a:solidFill>
                <a:latin typeface="+mj-lt"/>
              </a:defRPr>
            </a:lvl1pPr>
          </a:lstStyle>
          <a:p>
            <a:pPr defTabSz="914400"/>
            <a:fld id="{C0D42ABE-EA05-4842-819E-2C916F1CD485}" type="slidenum">
              <a:rPr lang="en-US" smtClean="0">
                <a:solidFill>
                  <a:srgbClr val="696969"/>
                </a:solidFill>
              </a:rPr>
              <a:pPr defTabSz="914400"/>
              <a:t>‹#›</a:t>
            </a:fld>
            <a:endParaRPr lang="en-US" dirty="0">
              <a:solidFill>
                <a:srgbClr val="696969"/>
              </a:solidFill>
            </a:endParaRPr>
          </a:p>
        </p:txBody>
      </p:sp>
      <p:grpSp>
        <p:nvGrpSpPr>
          <p:cNvPr id="12" name="Group 1"/>
          <p:cNvGrpSpPr>
            <a:grpSpLocks/>
          </p:cNvGrpSpPr>
          <p:nvPr/>
        </p:nvGrpSpPr>
        <p:grpSpPr bwMode="auto">
          <a:xfrm>
            <a:off x="7890484" y="6309291"/>
            <a:ext cx="863558" cy="211942"/>
            <a:chOff x="2067" y="2109"/>
            <a:chExt cx="2461" cy="604"/>
          </a:xfrm>
        </p:grpSpPr>
        <p:sp>
          <p:nvSpPr>
            <p:cNvPr id="13" name="Freeform 2"/>
            <p:cNvSpPr>
              <a:spLocks noChangeArrowheads="1"/>
            </p:cNvSpPr>
            <p:nvPr/>
          </p:nvSpPr>
          <p:spPr bwMode="auto">
            <a:xfrm>
              <a:off x="2066" y="2109"/>
              <a:ext cx="2305" cy="605"/>
            </a:xfrm>
            <a:custGeom>
              <a:avLst/>
              <a:gdLst>
                <a:gd name="T0" fmla="*/ 1 w 10171"/>
                <a:gd name="T1" fmla="*/ 194 h 2671"/>
                <a:gd name="T2" fmla="*/ 85 w 10171"/>
                <a:gd name="T3" fmla="*/ 180 h 2671"/>
                <a:gd name="T4" fmla="*/ 208 w 10171"/>
                <a:gd name="T5" fmla="*/ 486 h 2671"/>
                <a:gd name="T6" fmla="*/ 330 w 10171"/>
                <a:gd name="T7" fmla="*/ 180 h 2671"/>
                <a:gd name="T8" fmla="*/ 414 w 10171"/>
                <a:gd name="T9" fmla="*/ 194 h 2671"/>
                <a:gd name="T10" fmla="*/ 208 w 10171"/>
                <a:gd name="T11" fmla="*/ 600 h 2671"/>
                <a:gd name="T12" fmla="*/ 520 w 10171"/>
                <a:gd name="T13" fmla="*/ 0 h 2671"/>
                <a:gd name="T14" fmla="*/ 520 w 10171"/>
                <a:gd name="T15" fmla="*/ 115 h 2671"/>
                <a:gd name="T16" fmla="*/ 520 w 10171"/>
                <a:gd name="T17" fmla="*/ 0 h 2671"/>
                <a:gd name="T18" fmla="*/ 1005 w 10171"/>
                <a:gd name="T19" fmla="*/ 58 h 2671"/>
                <a:gd name="T20" fmla="*/ 1120 w 10171"/>
                <a:gd name="T21" fmla="*/ 58 h 2671"/>
                <a:gd name="T22" fmla="*/ 553 w 10171"/>
                <a:gd name="T23" fmla="*/ 180 h 2671"/>
                <a:gd name="T24" fmla="*/ 473 w 10171"/>
                <a:gd name="T25" fmla="*/ 194 h 2671"/>
                <a:gd name="T26" fmla="*/ 487 w 10171"/>
                <a:gd name="T27" fmla="*/ 596 h 2671"/>
                <a:gd name="T28" fmla="*/ 567 w 10171"/>
                <a:gd name="T29" fmla="*/ 582 h 2671"/>
                <a:gd name="T30" fmla="*/ 553 w 10171"/>
                <a:gd name="T31" fmla="*/ 180 h 2671"/>
                <a:gd name="T32" fmla="*/ 1030 w 10171"/>
                <a:gd name="T33" fmla="*/ 180 h 2671"/>
                <a:gd name="T34" fmla="*/ 1015 w 10171"/>
                <a:gd name="T35" fmla="*/ 582 h 2671"/>
                <a:gd name="T36" fmla="*/ 1095 w 10171"/>
                <a:gd name="T37" fmla="*/ 596 h 2671"/>
                <a:gd name="T38" fmla="*/ 1110 w 10171"/>
                <a:gd name="T39" fmla="*/ 194 h 2671"/>
                <a:gd name="T40" fmla="*/ 1601 w 10171"/>
                <a:gd name="T41" fmla="*/ 582 h 2671"/>
                <a:gd name="T42" fmla="*/ 1681 w 10171"/>
                <a:gd name="T43" fmla="*/ 596 h 2671"/>
                <a:gd name="T44" fmla="*/ 1696 w 10171"/>
                <a:gd name="T45" fmla="*/ 268 h 2671"/>
                <a:gd name="T46" fmla="*/ 1857 w 10171"/>
                <a:gd name="T47" fmla="*/ 369 h 2671"/>
                <a:gd name="T48" fmla="*/ 1872 w 10171"/>
                <a:gd name="T49" fmla="*/ 596 h 2671"/>
                <a:gd name="T50" fmla="*/ 1952 w 10171"/>
                <a:gd name="T51" fmla="*/ 582 h 2671"/>
                <a:gd name="T52" fmla="*/ 1774 w 10171"/>
                <a:gd name="T53" fmla="*/ 166 h 2671"/>
                <a:gd name="T54" fmla="*/ 1601 w 10171"/>
                <a:gd name="T55" fmla="*/ 253 h 2671"/>
                <a:gd name="T56" fmla="*/ 2254 w 10171"/>
                <a:gd name="T57" fmla="*/ 258 h 2671"/>
                <a:gd name="T58" fmla="*/ 2268 w 10171"/>
                <a:gd name="T59" fmla="*/ 195 h 2671"/>
                <a:gd name="T60" fmla="*/ 2152 w 10171"/>
                <a:gd name="T61" fmla="*/ 180 h 2671"/>
                <a:gd name="T62" fmla="*/ 2137 w 10171"/>
                <a:gd name="T63" fmla="*/ 68 h 2671"/>
                <a:gd name="T64" fmla="*/ 2057 w 10171"/>
                <a:gd name="T65" fmla="*/ 83 h 2671"/>
                <a:gd name="T66" fmla="*/ 2003 w 10171"/>
                <a:gd name="T67" fmla="*/ 180 h 2671"/>
                <a:gd name="T68" fmla="*/ 1989 w 10171"/>
                <a:gd name="T69" fmla="*/ 243 h 2671"/>
                <a:gd name="T70" fmla="*/ 2057 w 10171"/>
                <a:gd name="T71" fmla="*/ 258 h 2671"/>
                <a:gd name="T72" fmla="*/ 2090 w 10171"/>
                <a:gd name="T73" fmla="*/ 562 h 2671"/>
                <a:gd name="T74" fmla="*/ 2298 w 10171"/>
                <a:gd name="T75" fmla="*/ 556 h 2671"/>
                <a:gd name="T76" fmla="*/ 2267 w 10171"/>
                <a:gd name="T77" fmla="*/ 497 h 2671"/>
                <a:gd name="T78" fmla="*/ 2181 w 10171"/>
                <a:gd name="T79" fmla="*/ 513 h 2671"/>
                <a:gd name="T80" fmla="*/ 2152 w 10171"/>
                <a:gd name="T81" fmla="*/ 258 h 2671"/>
                <a:gd name="T82" fmla="*/ 1446 w 10171"/>
                <a:gd name="T83" fmla="*/ 419 h 2671"/>
                <a:gd name="T84" fmla="*/ 1373 w 10171"/>
                <a:gd name="T85" fmla="*/ 523 h 2671"/>
                <a:gd name="T86" fmla="*/ 1492 w 10171"/>
                <a:gd name="T87" fmla="*/ 486 h 2671"/>
                <a:gd name="T88" fmla="*/ 1521 w 10171"/>
                <a:gd name="T89" fmla="*/ 545 h 2671"/>
                <a:gd name="T90" fmla="*/ 1179 w 10171"/>
                <a:gd name="T91" fmla="*/ 385 h 2671"/>
                <a:gd name="T92" fmla="*/ 1537 w 10171"/>
                <a:gd name="T93" fmla="*/ 326 h 2671"/>
                <a:gd name="T94" fmla="*/ 1449 w 10171"/>
                <a:gd name="T95" fmla="*/ 324 h 2671"/>
                <a:gd name="T96" fmla="*/ 1277 w 10171"/>
                <a:gd name="T97" fmla="*/ 343 h 2671"/>
                <a:gd name="T98" fmla="*/ 1449 w 10171"/>
                <a:gd name="T99" fmla="*/ 324 h 2671"/>
                <a:gd name="T100" fmla="*/ 954 w 10171"/>
                <a:gd name="T101" fmla="*/ 581 h 2671"/>
                <a:gd name="T102" fmla="*/ 939 w 10171"/>
                <a:gd name="T103" fmla="*/ 514 h 2671"/>
                <a:gd name="T104" fmla="*/ 924 w 10171"/>
                <a:gd name="T105" fmla="*/ 283 h 2671"/>
                <a:gd name="T106" fmla="*/ 892 w 10171"/>
                <a:gd name="T107" fmla="*/ 180 h 2671"/>
                <a:gd name="T108" fmla="*/ 647 w 10171"/>
                <a:gd name="T109" fmla="*/ 195 h 2671"/>
                <a:gd name="T110" fmla="*/ 661 w 10171"/>
                <a:gd name="T111" fmla="*/ 262 h 2671"/>
                <a:gd name="T112" fmla="*/ 668 w 10171"/>
                <a:gd name="T113" fmla="*/ 477 h 2671"/>
                <a:gd name="T114" fmla="*/ 694 w 10171"/>
                <a:gd name="T115" fmla="*/ 596 h 26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1" h="2671">
                  <a:moveTo>
                    <a:pt x="713" y="2556"/>
                  </a:moveTo>
                  <a:cubicBezTo>
                    <a:pt x="229" y="1984"/>
                    <a:pt x="7" y="869"/>
                    <a:pt x="5" y="855"/>
                  </a:cubicBezTo>
                  <a:cubicBezTo>
                    <a:pt x="0" y="828"/>
                    <a:pt x="12" y="795"/>
                    <a:pt x="62" y="795"/>
                  </a:cubicBezTo>
                  <a:lnTo>
                    <a:pt x="375" y="795"/>
                  </a:lnTo>
                  <a:cubicBezTo>
                    <a:pt x="407" y="795"/>
                    <a:pt x="427" y="811"/>
                    <a:pt x="434" y="842"/>
                  </a:cubicBezTo>
                  <a:cubicBezTo>
                    <a:pt x="560" y="1428"/>
                    <a:pt x="801" y="1989"/>
                    <a:pt x="916" y="2147"/>
                  </a:cubicBezTo>
                  <a:cubicBezTo>
                    <a:pt x="1031" y="1989"/>
                    <a:pt x="1272" y="1428"/>
                    <a:pt x="1398" y="842"/>
                  </a:cubicBezTo>
                  <a:cubicBezTo>
                    <a:pt x="1405" y="811"/>
                    <a:pt x="1425" y="795"/>
                    <a:pt x="1457" y="795"/>
                  </a:cubicBezTo>
                  <a:lnTo>
                    <a:pt x="1769" y="795"/>
                  </a:lnTo>
                  <a:cubicBezTo>
                    <a:pt x="1820" y="795"/>
                    <a:pt x="1832" y="828"/>
                    <a:pt x="1827" y="855"/>
                  </a:cubicBezTo>
                  <a:cubicBezTo>
                    <a:pt x="1824" y="869"/>
                    <a:pt x="1603" y="1984"/>
                    <a:pt x="1118" y="2556"/>
                  </a:cubicBezTo>
                  <a:cubicBezTo>
                    <a:pt x="1064" y="2619"/>
                    <a:pt x="1000" y="2651"/>
                    <a:pt x="916" y="2651"/>
                  </a:cubicBezTo>
                  <a:cubicBezTo>
                    <a:pt x="832" y="2651"/>
                    <a:pt x="767" y="2619"/>
                    <a:pt x="713" y="2556"/>
                  </a:cubicBezTo>
                  <a:close/>
                  <a:moveTo>
                    <a:pt x="2295" y="0"/>
                  </a:moveTo>
                  <a:cubicBezTo>
                    <a:pt x="2154" y="0"/>
                    <a:pt x="2041" y="114"/>
                    <a:pt x="2041" y="254"/>
                  </a:cubicBezTo>
                  <a:cubicBezTo>
                    <a:pt x="2041" y="394"/>
                    <a:pt x="2154" y="508"/>
                    <a:pt x="2295" y="508"/>
                  </a:cubicBezTo>
                  <a:cubicBezTo>
                    <a:pt x="2435" y="508"/>
                    <a:pt x="2548" y="394"/>
                    <a:pt x="2548" y="254"/>
                  </a:cubicBezTo>
                  <a:cubicBezTo>
                    <a:pt x="2548" y="114"/>
                    <a:pt x="2435" y="0"/>
                    <a:pt x="2295" y="0"/>
                  </a:cubicBezTo>
                  <a:close/>
                  <a:moveTo>
                    <a:pt x="4690" y="0"/>
                  </a:moveTo>
                  <a:cubicBezTo>
                    <a:pt x="4549" y="0"/>
                    <a:pt x="4436" y="114"/>
                    <a:pt x="4436" y="254"/>
                  </a:cubicBezTo>
                  <a:cubicBezTo>
                    <a:pt x="4436" y="394"/>
                    <a:pt x="4549" y="508"/>
                    <a:pt x="4690" y="508"/>
                  </a:cubicBezTo>
                  <a:cubicBezTo>
                    <a:pt x="4830" y="508"/>
                    <a:pt x="4943" y="394"/>
                    <a:pt x="4943" y="254"/>
                  </a:cubicBezTo>
                  <a:cubicBezTo>
                    <a:pt x="4943" y="114"/>
                    <a:pt x="4830" y="0"/>
                    <a:pt x="4690" y="0"/>
                  </a:cubicBezTo>
                  <a:close/>
                  <a:moveTo>
                    <a:pt x="2438" y="795"/>
                  </a:moveTo>
                  <a:lnTo>
                    <a:pt x="2151" y="795"/>
                  </a:lnTo>
                  <a:cubicBezTo>
                    <a:pt x="2107" y="795"/>
                    <a:pt x="2085" y="816"/>
                    <a:pt x="2085" y="857"/>
                  </a:cubicBezTo>
                  <a:lnTo>
                    <a:pt x="2085" y="2570"/>
                  </a:lnTo>
                  <a:cubicBezTo>
                    <a:pt x="2085" y="2612"/>
                    <a:pt x="2107" y="2633"/>
                    <a:pt x="2151" y="2633"/>
                  </a:cubicBezTo>
                  <a:lnTo>
                    <a:pt x="2438" y="2633"/>
                  </a:lnTo>
                  <a:cubicBezTo>
                    <a:pt x="2482" y="2633"/>
                    <a:pt x="2504" y="2612"/>
                    <a:pt x="2504" y="2570"/>
                  </a:cubicBezTo>
                  <a:lnTo>
                    <a:pt x="2504" y="857"/>
                  </a:lnTo>
                  <a:cubicBezTo>
                    <a:pt x="2504" y="816"/>
                    <a:pt x="2482" y="795"/>
                    <a:pt x="2438" y="795"/>
                  </a:cubicBezTo>
                  <a:close/>
                  <a:moveTo>
                    <a:pt x="4833" y="795"/>
                  </a:moveTo>
                  <a:lnTo>
                    <a:pt x="4546" y="795"/>
                  </a:lnTo>
                  <a:cubicBezTo>
                    <a:pt x="4502" y="795"/>
                    <a:pt x="4480" y="816"/>
                    <a:pt x="4480" y="857"/>
                  </a:cubicBezTo>
                  <a:lnTo>
                    <a:pt x="4480" y="2570"/>
                  </a:lnTo>
                  <a:cubicBezTo>
                    <a:pt x="4480" y="2612"/>
                    <a:pt x="4502" y="2633"/>
                    <a:pt x="4546" y="2633"/>
                  </a:cubicBezTo>
                  <a:lnTo>
                    <a:pt x="4833" y="2633"/>
                  </a:lnTo>
                  <a:cubicBezTo>
                    <a:pt x="4877" y="2633"/>
                    <a:pt x="4899" y="2612"/>
                    <a:pt x="4899" y="2570"/>
                  </a:cubicBezTo>
                  <a:lnTo>
                    <a:pt x="4899" y="857"/>
                  </a:lnTo>
                  <a:cubicBezTo>
                    <a:pt x="4899" y="816"/>
                    <a:pt x="4877" y="795"/>
                    <a:pt x="4833" y="795"/>
                  </a:cubicBezTo>
                  <a:close/>
                  <a:moveTo>
                    <a:pt x="7065" y="2570"/>
                  </a:moveTo>
                  <a:cubicBezTo>
                    <a:pt x="7065" y="2612"/>
                    <a:pt x="7087" y="2633"/>
                    <a:pt x="7131" y="2633"/>
                  </a:cubicBezTo>
                  <a:lnTo>
                    <a:pt x="7418" y="2633"/>
                  </a:lnTo>
                  <a:cubicBezTo>
                    <a:pt x="7462" y="2633"/>
                    <a:pt x="7484" y="2612"/>
                    <a:pt x="7484" y="2570"/>
                  </a:cubicBezTo>
                  <a:lnTo>
                    <a:pt x="7484" y="1185"/>
                  </a:lnTo>
                  <a:cubicBezTo>
                    <a:pt x="7570" y="1126"/>
                    <a:pt x="7838" y="1036"/>
                    <a:pt x="8033" y="1151"/>
                  </a:cubicBezTo>
                  <a:cubicBezTo>
                    <a:pt x="8151" y="1220"/>
                    <a:pt x="8195" y="1408"/>
                    <a:pt x="8194" y="1629"/>
                  </a:cubicBezTo>
                  <a:lnTo>
                    <a:pt x="8194" y="2570"/>
                  </a:lnTo>
                  <a:cubicBezTo>
                    <a:pt x="8194" y="2612"/>
                    <a:pt x="8216" y="2633"/>
                    <a:pt x="8261" y="2633"/>
                  </a:cubicBezTo>
                  <a:lnTo>
                    <a:pt x="8548" y="2633"/>
                  </a:lnTo>
                  <a:cubicBezTo>
                    <a:pt x="8592" y="2633"/>
                    <a:pt x="8614" y="2612"/>
                    <a:pt x="8614" y="2570"/>
                  </a:cubicBezTo>
                  <a:lnTo>
                    <a:pt x="8614" y="1599"/>
                  </a:lnTo>
                  <a:cubicBezTo>
                    <a:pt x="8614" y="1026"/>
                    <a:pt x="8351" y="736"/>
                    <a:pt x="7827" y="732"/>
                  </a:cubicBezTo>
                  <a:cubicBezTo>
                    <a:pt x="7572" y="730"/>
                    <a:pt x="7291" y="828"/>
                    <a:pt x="7142" y="956"/>
                  </a:cubicBezTo>
                  <a:cubicBezTo>
                    <a:pt x="7091" y="1001"/>
                    <a:pt x="7065" y="1055"/>
                    <a:pt x="7065" y="1118"/>
                  </a:cubicBezTo>
                  <a:lnTo>
                    <a:pt x="7065" y="2570"/>
                  </a:lnTo>
                  <a:close/>
                  <a:moveTo>
                    <a:pt x="9945" y="1137"/>
                  </a:moveTo>
                  <a:cubicBezTo>
                    <a:pt x="9986" y="1137"/>
                    <a:pt x="10007" y="1115"/>
                    <a:pt x="10007" y="1071"/>
                  </a:cubicBezTo>
                  <a:lnTo>
                    <a:pt x="10007" y="860"/>
                  </a:lnTo>
                  <a:cubicBezTo>
                    <a:pt x="10007" y="816"/>
                    <a:pt x="9986" y="795"/>
                    <a:pt x="9945" y="795"/>
                  </a:cubicBezTo>
                  <a:lnTo>
                    <a:pt x="9496" y="795"/>
                  </a:lnTo>
                  <a:lnTo>
                    <a:pt x="9496" y="365"/>
                  </a:lnTo>
                  <a:cubicBezTo>
                    <a:pt x="9496" y="323"/>
                    <a:pt x="9474" y="302"/>
                    <a:pt x="9430" y="302"/>
                  </a:cubicBezTo>
                  <a:lnTo>
                    <a:pt x="9143" y="302"/>
                  </a:lnTo>
                  <a:cubicBezTo>
                    <a:pt x="9099" y="302"/>
                    <a:pt x="9076" y="323"/>
                    <a:pt x="9076" y="365"/>
                  </a:cubicBezTo>
                  <a:lnTo>
                    <a:pt x="9076" y="795"/>
                  </a:lnTo>
                  <a:lnTo>
                    <a:pt x="8837" y="795"/>
                  </a:lnTo>
                  <a:cubicBezTo>
                    <a:pt x="8796" y="795"/>
                    <a:pt x="8775" y="816"/>
                    <a:pt x="8775" y="860"/>
                  </a:cubicBezTo>
                  <a:lnTo>
                    <a:pt x="8775" y="1071"/>
                  </a:lnTo>
                  <a:cubicBezTo>
                    <a:pt x="8775" y="1115"/>
                    <a:pt x="8796" y="1137"/>
                    <a:pt x="8837" y="1137"/>
                  </a:cubicBezTo>
                  <a:lnTo>
                    <a:pt x="9076" y="1137"/>
                  </a:lnTo>
                  <a:lnTo>
                    <a:pt x="9076" y="2019"/>
                  </a:lnTo>
                  <a:cubicBezTo>
                    <a:pt x="9076" y="2281"/>
                    <a:pt x="9174" y="2426"/>
                    <a:pt x="9224" y="2482"/>
                  </a:cubicBezTo>
                  <a:cubicBezTo>
                    <a:pt x="9273" y="2538"/>
                    <a:pt x="9397" y="2663"/>
                    <a:pt x="9650" y="2662"/>
                  </a:cubicBezTo>
                  <a:cubicBezTo>
                    <a:pt x="9876" y="2662"/>
                    <a:pt x="10061" y="2537"/>
                    <a:pt x="10140" y="2456"/>
                  </a:cubicBezTo>
                  <a:cubicBezTo>
                    <a:pt x="10170" y="2424"/>
                    <a:pt x="10165" y="2406"/>
                    <a:pt x="10148" y="2384"/>
                  </a:cubicBezTo>
                  <a:cubicBezTo>
                    <a:pt x="10144" y="2378"/>
                    <a:pt x="10004" y="2195"/>
                    <a:pt x="10004" y="2195"/>
                  </a:cubicBezTo>
                  <a:cubicBezTo>
                    <a:pt x="9983" y="2167"/>
                    <a:pt x="9947" y="2168"/>
                    <a:pt x="9926" y="2188"/>
                  </a:cubicBezTo>
                  <a:cubicBezTo>
                    <a:pt x="9876" y="2229"/>
                    <a:pt x="9769" y="2321"/>
                    <a:pt x="9624" y="2267"/>
                  </a:cubicBezTo>
                  <a:cubicBezTo>
                    <a:pt x="9518" y="2228"/>
                    <a:pt x="9496" y="2110"/>
                    <a:pt x="9496" y="2022"/>
                  </a:cubicBezTo>
                  <a:lnTo>
                    <a:pt x="9496" y="1137"/>
                  </a:lnTo>
                  <a:lnTo>
                    <a:pt x="9945" y="1137"/>
                  </a:lnTo>
                  <a:close/>
                  <a:moveTo>
                    <a:pt x="6381" y="1849"/>
                  </a:moveTo>
                  <a:lnTo>
                    <a:pt x="5616" y="1849"/>
                  </a:lnTo>
                  <a:cubicBezTo>
                    <a:pt x="5616" y="2093"/>
                    <a:pt x="5784" y="2309"/>
                    <a:pt x="6057" y="2309"/>
                  </a:cubicBezTo>
                  <a:cubicBezTo>
                    <a:pt x="6224" y="2309"/>
                    <a:pt x="6373" y="2252"/>
                    <a:pt x="6506" y="2136"/>
                  </a:cubicBezTo>
                  <a:cubicBezTo>
                    <a:pt x="6550" y="2092"/>
                    <a:pt x="6582" y="2142"/>
                    <a:pt x="6583" y="2144"/>
                  </a:cubicBezTo>
                  <a:cubicBezTo>
                    <a:pt x="6583" y="2144"/>
                    <a:pt x="6712" y="2327"/>
                    <a:pt x="6730" y="2351"/>
                  </a:cubicBezTo>
                  <a:cubicBezTo>
                    <a:pt x="6735" y="2359"/>
                    <a:pt x="6741" y="2379"/>
                    <a:pt x="6712" y="2408"/>
                  </a:cubicBezTo>
                  <a:cubicBezTo>
                    <a:pt x="6538" y="2583"/>
                    <a:pt x="6316" y="2670"/>
                    <a:pt x="6046" y="2670"/>
                  </a:cubicBezTo>
                  <a:cubicBezTo>
                    <a:pt x="5489" y="2670"/>
                    <a:pt x="5204" y="2215"/>
                    <a:pt x="5204" y="1699"/>
                  </a:cubicBezTo>
                  <a:cubicBezTo>
                    <a:pt x="5204" y="1079"/>
                    <a:pt x="5601" y="732"/>
                    <a:pt x="6053" y="732"/>
                  </a:cubicBezTo>
                  <a:cubicBezTo>
                    <a:pt x="6443" y="732"/>
                    <a:pt x="6782" y="1029"/>
                    <a:pt x="6782" y="1441"/>
                  </a:cubicBezTo>
                  <a:cubicBezTo>
                    <a:pt x="6782" y="1713"/>
                    <a:pt x="6648" y="1849"/>
                    <a:pt x="6381" y="1849"/>
                  </a:cubicBezTo>
                  <a:close/>
                  <a:moveTo>
                    <a:pt x="6395" y="1430"/>
                  </a:moveTo>
                  <a:cubicBezTo>
                    <a:pt x="6395" y="1287"/>
                    <a:pt x="6306" y="1074"/>
                    <a:pt x="6038" y="1074"/>
                  </a:cubicBezTo>
                  <a:cubicBezTo>
                    <a:pt x="5937" y="1074"/>
                    <a:pt x="5675" y="1113"/>
                    <a:pt x="5634" y="1515"/>
                  </a:cubicBezTo>
                  <a:lnTo>
                    <a:pt x="6318" y="1515"/>
                  </a:lnTo>
                  <a:cubicBezTo>
                    <a:pt x="6370" y="1515"/>
                    <a:pt x="6395" y="1486"/>
                    <a:pt x="6395" y="1430"/>
                  </a:cubicBezTo>
                  <a:close/>
                  <a:moveTo>
                    <a:pt x="4145" y="2633"/>
                  </a:moveTo>
                  <a:cubicBezTo>
                    <a:pt x="4187" y="2633"/>
                    <a:pt x="4208" y="2611"/>
                    <a:pt x="4208" y="2567"/>
                  </a:cubicBezTo>
                  <a:lnTo>
                    <a:pt x="4208" y="2335"/>
                  </a:lnTo>
                  <a:cubicBezTo>
                    <a:pt x="4208" y="2291"/>
                    <a:pt x="4187" y="2269"/>
                    <a:pt x="4145" y="2269"/>
                  </a:cubicBezTo>
                  <a:lnTo>
                    <a:pt x="3277" y="2269"/>
                  </a:lnTo>
                  <a:cubicBezTo>
                    <a:pt x="3360" y="2057"/>
                    <a:pt x="3895" y="1542"/>
                    <a:pt x="4079" y="1249"/>
                  </a:cubicBezTo>
                  <a:cubicBezTo>
                    <a:pt x="4147" y="1140"/>
                    <a:pt x="4182" y="1056"/>
                    <a:pt x="4182" y="1001"/>
                  </a:cubicBezTo>
                  <a:cubicBezTo>
                    <a:pt x="4182" y="937"/>
                    <a:pt x="4151" y="795"/>
                    <a:pt x="3935" y="795"/>
                  </a:cubicBezTo>
                  <a:lnTo>
                    <a:pt x="2916" y="795"/>
                  </a:lnTo>
                  <a:cubicBezTo>
                    <a:pt x="2874" y="795"/>
                    <a:pt x="2854" y="817"/>
                    <a:pt x="2854" y="861"/>
                  </a:cubicBezTo>
                  <a:lnTo>
                    <a:pt x="2854" y="1089"/>
                  </a:lnTo>
                  <a:cubicBezTo>
                    <a:pt x="2854" y="1133"/>
                    <a:pt x="2874" y="1155"/>
                    <a:pt x="2916" y="1155"/>
                  </a:cubicBezTo>
                  <a:lnTo>
                    <a:pt x="3693" y="1155"/>
                  </a:lnTo>
                  <a:cubicBezTo>
                    <a:pt x="3654" y="1230"/>
                    <a:pt x="3139" y="1779"/>
                    <a:pt x="2948" y="2107"/>
                  </a:cubicBezTo>
                  <a:cubicBezTo>
                    <a:pt x="2897" y="2193"/>
                    <a:pt x="2828" y="2330"/>
                    <a:pt x="2828" y="2434"/>
                  </a:cubicBezTo>
                  <a:cubicBezTo>
                    <a:pt x="2828" y="2567"/>
                    <a:pt x="2907" y="2633"/>
                    <a:pt x="3064" y="2633"/>
                  </a:cubicBezTo>
                  <a:lnTo>
                    <a:pt x="4145" y="2633"/>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sp>
          <p:nvSpPr>
            <p:cNvPr id="15" name="Freeform 3"/>
            <p:cNvSpPr>
              <a:spLocks noChangeArrowheads="1"/>
            </p:cNvSpPr>
            <p:nvPr/>
          </p:nvSpPr>
          <p:spPr bwMode="auto">
            <a:xfrm>
              <a:off x="4414" y="2642"/>
              <a:ext cx="114" cy="63"/>
            </a:xfrm>
            <a:custGeom>
              <a:avLst/>
              <a:gdLst>
                <a:gd name="T0" fmla="*/ 50 w 507"/>
                <a:gd name="T1" fmla="*/ 0 h 282"/>
                <a:gd name="T2" fmla="*/ 49 w 507"/>
                <a:gd name="T3" fmla="*/ 7 h 282"/>
                <a:gd name="T4" fmla="*/ 29 w 507"/>
                <a:gd name="T5" fmla="*/ 7 h 282"/>
                <a:gd name="T6" fmla="*/ 29 w 507"/>
                <a:gd name="T7" fmla="*/ 63 h 282"/>
                <a:gd name="T8" fmla="*/ 20 w 507"/>
                <a:gd name="T9" fmla="*/ 63 h 282"/>
                <a:gd name="T10" fmla="*/ 20 w 507"/>
                <a:gd name="T11" fmla="*/ 7 h 282"/>
                <a:gd name="T12" fmla="*/ 0 w 507"/>
                <a:gd name="T13" fmla="*/ 7 h 282"/>
                <a:gd name="T14" fmla="*/ 1 w 507"/>
                <a:gd name="T15" fmla="*/ 0 h 282"/>
                <a:gd name="T16" fmla="*/ 50 w 507"/>
                <a:gd name="T17" fmla="*/ 0 h 282"/>
                <a:gd name="T18" fmla="*/ 68 w 507"/>
                <a:gd name="T19" fmla="*/ 0 h 282"/>
                <a:gd name="T20" fmla="*/ 87 w 507"/>
                <a:gd name="T21" fmla="*/ 38 h 282"/>
                <a:gd name="T22" fmla="*/ 105 w 507"/>
                <a:gd name="T23" fmla="*/ 0 h 282"/>
                <a:gd name="T24" fmla="*/ 114 w 507"/>
                <a:gd name="T25" fmla="*/ 0 h 282"/>
                <a:gd name="T26" fmla="*/ 114 w 507"/>
                <a:gd name="T27" fmla="*/ 63 h 282"/>
                <a:gd name="T28" fmla="*/ 105 w 507"/>
                <a:gd name="T29" fmla="*/ 63 h 282"/>
                <a:gd name="T30" fmla="*/ 105 w 507"/>
                <a:gd name="T31" fmla="*/ 15 h 282"/>
                <a:gd name="T32" fmla="*/ 90 w 507"/>
                <a:gd name="T33" fmla="*/ 47 h 282"/>
                <a:gd name="T34" fmla="*/ 83 w 507"/>
                <a:gd name="T35" fmla="*/ 47 h 282"/>
                <a:gd name="T36" fmla="*/ 67 w 507"/>
                <a:gd name="T37" fmla="*/ 15 h 282"/>
                <a:gd name="T38" fmla="*/ 67 w 507"/>
                <a:gd name="T39" fmla="*/ 63 h 282"/>
                <a:gd name="T40" fmla="*/ 59 w 507"/>
                <a:gd name="T41" fmla="*/ 63 h 282"/>
                <a:gd name="T42" fmla="*/ 59 w 507"/>
                <a:gd name="T43" fmla="*/ 0 h 282"/>
                <a:gd name="T44" fmla="*/ 68 w 507"/>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282">
                  <a:moveTo>
                    <a:pt x="221" y="0"/>
                  </a:moveTo>
                  <a:lnTo>
                    <a:pt x="216" y="32"/>
                  </a:lnTo>
                  <a:lnTo>
                    <a:pt x="130" y="32"/>
                  </a:lnTo>
                  <a:lnTo>
                    <a:pt x="130" y="281"/>
                  </a:lnTo>
                  <a:lnTo>
                    <a:pt x="91" y="281"/>
                  </a:lnTo>
                  <a:lnTo>
                    <a:pt x="91" y="32"/>
                  </a:lnTo>
                  <a:lnTo>
                    <a:pt x="0" y="32"/>
                  </a:lnTo>
                  <a:lnTo>
                    <a:pt x="5" y="0"/>
                  </a:lnTo>
                  <a:lnTo>
                    <a:pt x="221" y="0"/>
                  </a:lnTo>
                  <a:close/>
                  <a:moveTo>
                    <a:pt x="301" y="0"/>
                  </a:moveTo>
                  <a:lnTo>
                    <a:pt x="385" y="172"/>
                  </a:lnTo>
                  <a:lnTo>
                    <a:pt x="468" y="0"/>
                  </a:lnTo>
                  <a:lnTo>
                    <a:pt x="506" y="0"/>
                  </a:lnTo>
                  <a:lnTo>
                    <a:pt x="506" y="281"/>
                  </a:lnTo>
                  <a:lnTo>
                    <a:pt x="469" y="281"/>
                  </a:lnTo>
                  <a:lnTo>
                    <a:pt x="469" y="67"/>
                  </a:lnTo>
                  <a:lnTo>
                    <a:pt x="400" y="212"/>
                  </a:lnTo>
                  <a:lnTo>
                    <a:pt x="369" y="212"/>
                  </a:lnTo>
                  <a:lnTo>
                    <a:pt x="300" y="69"/>
                  </a:lnTo>
                  <a:lnTo>
                    <a:pt x="300" y="281"/>
                  </a:lnTo>
                  <a:lnTo>
                    <a:pt x="263" y="281"/>
                  </a:lnTo>
                  <a:lnTo>
                    <a:pt x="263" y="0"/>
                  </a:lnTo>
                  <a:lnTo>
                    <a:pt x="301" y="0"/>
                  </a:lnTo>
                  <a:close/>
                </a:path>
              </a:pathLst>
            </a:custGeom>
            <a:solidFill>
              <a:srgbClr val="FF4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914400"/>
              <a:endParaRPr lang="en-US" dirty="0">
                <a:solidFill>
                  <a:prstClr val="black"/>
                </a:solidFill>
              </a:endParaRPr>
            </a:p>
          </p:txBody>
        </p:sp>
      </p:grpSp>
    </p:spTree>
    <p:extLst>
      <p:ext uri="{BB962C8B-B14F-4D97-AF65-F5344CB8AC3E}">
        <p14:creationId xmlns:p14="http://schemas.microsoft.com/office/powerpoint/2010/main" val="212386326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Lst>
  <p:hf hd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j-lt"/>
          <a:ea typeface="+mn-ea"/>
          <a:cs typeface="+mn-cs"/>
        </a:defRPr>
      </a:lvl2pPr>
      <a:lvl3pPr marL="174625" indent="-174625"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j-lt"/>
          <a:ea typeface="+mn-ea"/>
          <a:cs typeface="+mn-cs"/>
        </a:defRPr>
      </a:lvl3pPr>
      <a:lvl4pPr marL="349250" indent="-174625"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j-lt"/>
          <a:ea typeface="+mn-ea"/>
          <a:cs typeface="+mn-cs"/>
        </a:defRPr>
      </a:lvl4pPr>
      <a:lvl5pPr marL="511175" indent="-161925" algn="l" defTabSz="9144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20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20" y="274638"/>
            <a:ext cx="8454680" cy="648223"/>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7686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228600" y="922861"/>
            <a:ext cx="8686800" cy="50223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9" name="Straight Connector 8"/>
          <p:cNvCxnSpPr/>
          <p:nvPr/>
        </p:nvCxnSpPr>
        <p:spPr>
          <a:xfrm>
            <a:off x="232120" y="922861"/>
            <a:ext cx="8674812" cy="1588"/>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120" y="6149338"/>
            <a:ext cx="8674812" cy="1588"/>
          </a:xfrm>
          <a:prstGeom prst="line">
            <a:avLst/>
          </a:prstGeom>
          <a:ln w="127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9674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lvl1pPr algn="l" defTabSz="457200" rtl="0" eaLnBrk="1" latinLnBrk="0" hangingPunct="1">
        <a:spcBef>
          <a:spcPct val="0"/>
        </a:spcBef>
        <a:buNone/>
        <a:defRPr sz="28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20" y="274638"/>
            <a:ext cx="8454680" cy="648223"/>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7686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228600" y="922861"/>
            <a:ext cx="8686800" cy="50223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9" name="Straight Connector 8"/>
          <p:cNvCxnSpPr/>
          <p:nvPr/>
        </p:nvCxnSpPr>
        <p:spPr>
          <a:xfrm>
            <a:off x="232120" y="922861"/>
            <a:ext cx="8674812" cy="1588"/>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120" y="6149338"/>
            <a:ext cx="8674812" cy="1588"/>
          </a:xfrm>
          <a:prstGeom prst="line">
            <a:avLst/>
          </a:prstGeom>
          <a:ln w="127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1814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l" defTabSz="457200" rtl="0" eaLnBrk="1" latinLnBrk="0" hangingPunct="1">
        <a:spcBef>
          <a:spcPct val="0"/>
        </a:spcBef>
        <a:buNone/>
        <a:defRPr sz="23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5885"/>
            <a:ext cx="8229600" cy="1064713"/>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78696"/>
            <a:ext cx="5790768" cy="434746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128377" y="6136722"/>
            <a:ext cx="567820" cy="365125"/>
          </a:xfrm>
          <a:prstGeom prst="rect">
            <a:avLst/>
          </a:prstGeom>
        </p:spPr>
        <p:txBody>
          <a:bodyPr vert="horz" lIns="91440" tIns="45720" rIns="91440" bIns="45720" rtlCol="0" anchor="ctr"/>
          <a:lstStyle>
            <a:lvl1pPr algn="r">
              <a:defRPr sz="900">
                <a:solidFill>
                  <a:schemeClr val="accent5"/>
                </a:solidFill>
              </a:defRPr>
            </a:lvl1pPr>
          </a:lstStyle>
          <a:p>
            <a:pPr defTabSz="685983"/>
            <a:fld id="{D5B7E3E8-3945-47CA-849A-2583F2DE4662}" type="slidenum">
              <a:rPr lang="en-US" smtClean="0">
                <a:solidFill>
                  <a:srgbClr val="7F7F7F"/>
                </a:solidFill>
              </a:rPr>
              <a:pPr defTabSz="685983"/>
              <a:t>‹#›</a:t>
            </a:fld>
            <a:endParaRPr lang="en-US" dirty="0">
              <a:solidFill>
                <a:srgbClr val="7F7F7F"/>
              </a:solidFill>
            </a:endParaRPr>
          </a:p>
        </p:txBody>
      </p:sp>
      <p:sp>
        <p:nvSpPr>
          <p:cNvPr id="4" name="Date Placeholder 3"/>
          <p:cNvSpPr>
            <a:spLocks noGrp="1"/>
          </p:cNvSpPr>
          <p:nvPr>
            <p:ph type="dt" sz="half" idx="2"/>
          </p:nvPr>
        </p:nvSpPr>
        <p:spPr>
          <a:xfrm>
            <a:off x="4254852" y="6136721"/>
            <a:ext cx="11337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F282BE1-3DE1-4A3C-960B-C1D8652B2B2A}" type="datetime4">
              <a:rPr lang="en-US" smtClean="0">
                <a:solidFill>
                  <a:srgbClr val="37424A">
                    <a:tint val="75000"/>
                  </a:srgbClr>
                </a:solidFill>
              </a:rPr>
              <a:pPr defTabSz="685983"/>
              <a:t>June 13, 2016</a:t>
            </a:fld>
            <a:endParaRPr lang="en-US" dirty="0">
              <a:solidFill>
                <a:srgbClr val="37424A">
                  <a:tint val="75000"/>
                </a:srgbClr>
              </a:solidFill>
            </a:endParaRPr>
          </a:p>
        </p:txBody>
      </p:sp>
      <p:sp>
        <p:nvSpPr>
          <p:cNvPr id="5" name="Footer Placeholder 4"/>
          <p:cNvSpPr>
            <a:spLocks noGrp="1"/>
          </p:cNvSpPr>
          <p:nvPr>
            <p:ph type="ftr" sz="quarter" idx="3"/>
          </p:nvPr>
        </p:nvSpPr>
        <p:spPr>
          <a:xfrm>
            <a:off x="5656975" y="6136721"/>
            <a:ext cx="22332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dirty="0">
              <a:solidFill>
                <a:srgbClr val="37424A">
                  <a:tint val="75000"/>
                </a:srgbClr>
              </a:solidFill>
            </a:endParaRPr>
          </a:p>
        </p:txBody>
      </p:sp>
      <p:pic>
        <p:nvPicPr>
          <p:cNvPr id="9" name="Picture 2" descr="C:\Users\c62ck46\Desktop\Seismic Base Presentations\PowerPoint Graphic Elements\Placed Art\IBC_RGB-PPT.wmf"/>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3717" y="6136721"/>
            <a:ext cx="2132859" cy="35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3423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Lst>
  <p:timing>
    <p:tnLst>
      <p:par>
        <p:cTn id="1" dur="indefinite" restart="never" nodeType="tmRoot"/>
      </p:par>
    </p:tnLst>
  </p:timing>
  <p:hf sldNum="0" hdr="0" ftr="0"/>
  <p:txStyles>
    <p:titleStyle>
      <a:lvl1pPr algn="l" defTabSz="685983" rtl="0" eaLnBrk="1" latinLnBrk="0" hangingPunct="1">
        <a:spcBef>
          <a:spcPct val="0"/>
        </a:spcBef>
        <a:buNone/>
        <a:defRPr sz="2701" kern="1200">
          <a:solidFill>
            <a:schemeClr val="tx2"/>
          </a:solidFill>
          <a:latin typeface="+mj-lt"/>
          <a:ea typeface="+mj-ea"/>
          <a:cs typeface="+mj-cs"/>
        </a:defRPr>
      </a:lvl1pPr>
    </p:titleStyle>
    <p:bodyStyle>
      <a:lvl1pPr marL="171496" indent="-171496" algn="l" defTabSz="685983"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1pPr>
      <a:lvl2pPr marL="413257" indent="-205795" algn="l" defTabSz="685983" rtl="0" eaLnBrk="1" latinLnBrk="0" hangingPunct="1">
        <a:spcBef>
          <a:spcPts val="675"/>
        </a:spcBef>
        <a:buClr>
          <a:schemeClr val="tx2"/>
        </a:buClr>
        <a:buFont typeface="Arial" pitchFamily="34" charset="0"/>
        <a:buChar char="–"/>
        <a:defRPr sz="1500" kern="1200">
          <a:solidFill>
            <a:schemeClr val="tx1"/>
          </a:solidFill>
          <a:latin typeface="+mn-lt"/>
          <a:ea typeface="+mn-ea"/>
          <a:cs typeface="+mn-cs"/>
        </a:defRPr>
      </a:lvl2pPr>
      <a:lvl3pPr marL="617385" indent="-171496" algn="l" defTabSz="685983" rtl="0" eaLnBrk="1" latinLnBrk="0" hangingPunct="1">
        <a:spcBef>
          <a:spcPts val="450"/>
        </a:spcBef>
        <a:buClr>
          <a:schemeClr val="tx2"/>
        </a:buClr>
        <a:buFont typeface="Arial" pitchFamily="34" charset="0"/>
        <a:buChar char="•"/>
        <a:tabLst>
          <a:tab pos="422785" algn="l"/>
        </a:tabLst>
        <a:defRPr sz="1500" kern="1200">
          <a:solidFill>
            <a:schemeClr val="tx1"/>
          </a:solidFill>
          <a:latin typeface="+mn-lt"/>
          <a:ea typeface="+mn-ea"/>
          <a:cs typeface="+mn-cs"/>
        </a:defRPr>
      </a:lvl3pPr>
      <a:lvl4pPr marL="823179" indent="-169114" algn="l" defTabSz="685983" rtl="0" eaLnBrk="1" latinLnBrk="0" hangingPunct="1">
        <a:spcBef>
          <a:spcPts val="450"/>
        </a:spcBef>
        <a:buClr>
          <a:schemeClr val="tx2"/>
        </a:buClr>
        <a:buFont typeface="Arial" pitchFamily="34" charset="0"/>
        <a:buChar char="–"/>
        <a:defRPr sz="1500" kern="1200">
          <a:solidFill>
            <a:schemeClr val="tx1"/>
          </a:solidFill>
          <a:latin typeface="+mn-lt"/>
          <a:ea typeface="+mn-ea"/>
          <a:cs typeface="+mn-cs"/>
        </a:defRPr>
      </a:lvl4pPr>
      <a:lvl5pPr marL="994675" indent="-171496" algn="l" defTabSz="685983" rtl="0" eaLnBrk="1" latinLnBrk="0" hangingPunct="1">
        <a:spcBef>
          <a:spcPts val="450"/>
        </a:spcBef>
        <a:buClr>
          <a:schemeClr val="tx2"/>
        </a:buClr>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fontAlgn="base">
              <a:spcBef>
                <a:spcPct val="0"/>
              </a:spcBef>
              <a:spcAft>
                <a:spcPct val="0"/>
              </a:spcAft>
            </a:pPr>
            <a:fld id="{0E0B0D1E-F111-46E6-8EE2-10C8F25ADA44}" type="slidenum">
              <a:rPr lang="en-US" smtClean="0">
                <a:solidFill>
                  <a:prstClr val="black">
                    <a:tint val="75000"/>
                  </a:prstClr>
                </a:solidFill>
                <a:latin typeface="Arial" pitchFamily="34" charset="0"/>
                <a:ea typeface="MS PGothic" pitchFamily="34" charset="-128"/>
              </a:rPr>
              <a:pPr defTabSz="914400" fontAlgn="base">
                <a:spcBef>
                  <a:spcPct val="0"/>
                </a:spcBef>
                <a:spcAft>
                  <a:spcPct val="0"/>
                </a:spcAft>
              </a:pPr>
              <a:t>‹#›</a:t>
            </a:fld>
            <a:endParaRPr lang="en-US" dirty="0">
              <a:solidFill>
                <a:prstClr val="black">
                  <a:tint val="75000"/>
                </a:prstClr>
              </a:solidFill>
              <a:latin typeface="Arial" pitchFamily="34" charset="0"/>
              <a:ea typeface="MS PGothic" pitchFamily="34" charset="-128"/>
            </a:endParaRPr>
          </a:p>
        </p:txBody>
      </p:sp>
    </p:spTree>
    <p:extLst>
      <p:ext uri="{BB962C8B-B14F-4D97-AF65-F5344CB8AC3E}">
        <p14:creationId xmlns:p14="http://schemas.microsoft.com/office/powerpoint/2010/main" val="1875808953"/>
      </p:ext>
    </p:extLst>
  </p:cSld>
  <p:clrMap bg1="lt1" tx1="dk1" bg2="lt2" tx2="dk2" accent1="accent1" accent2="accent2" accent3="accent3" accent4="accent4" accent5="accent5" accent6="accent6" hlink="hlink" folHlink="folHlink"/>
  <p:sldLayoutIdLst>
    <p:sldLayoutId id="2147483740" r:id="rId1"/>
    <p:sldLayoutId id="2147483741" r:id="rId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228600"/>
          </a:xfrm>
          <a:prstGeom prst="rect">
            <a:avLst/>
          </a:prstGeom>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6245113"/>
            <a:ext cx="4102100" cy="612887"/>
          </a:xfrm>
          <a:prstGeom prst="rect">
            <a:avLst/>
          </a:prstGeom>
        </p:spPr>
      </p:pic>
      <p:sp>
        <p:nvSpPr>
          <p:cNvPr id="6" name="Slide Number Placeholder 2"/>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fontAlgn="base">
              <a:spcBef>
                <a:spcPct val="0"/>
              </a:spcBef>
              <a:spcAft>
                <a:spcPct val="0"/>
              </a:spcAft>
            </a:pPr>
            <a:fld id="{0E0B0D1E-F111-46E6-8EE2-10C8F25ADA44}" type="slidenum">
              <a:rPr lang="en-US" smtClean="0">
                <a:solidFill>
                  <a:prstClr val="black">
                    <a:tint val="75000"/>
                  </a:prstClr>
                </a:solidFill>
                <a:latin typeface="Arial" pitchFamily="34" charset="0"/>
                <a:ea typeface="MS PGothic" pitchFamily="34" charset="-128"/>
              </a:rPr>
              <a:pPr defTabSz="914400" fontAlgn="base">
                <a:spcBef>
                  <a:spcPct val="0"/>
                </a:spcBef>
                <a:spcAft>
                  <a:spcPct val="0"/>
                </a:spcAft>
              </a:pPr>
              <a:t>‹#›</a:t>
            </a:fld>
            <a:endParaRPr lang="en-US" dirty="0">
              <a:solidFill>
                <a:prstClr val="black">
                  <a:tint val="75000"/>
                </a:prstClr>
              </a:solidFill>
              <a:latin typeface="Arial" pitchFamily="34" charset="0"/>
              <a:ea typeface="MS PGothic" pitchFamily="34" charset="-128"/>
            </a:endParaRPr>
          </a:p>
        </p:txBody>
      </p:sp>
    </p:spTree>
    <p:extLst>
      <p:ext uri="{BB962C8B-B14F-4D97-AF65-F5344CB8AC3E}">
        <p14:creationId xmlns:p14="http://schemas.microsoft.com/office/powerpoint/2010/main" val="3234540258"/>
      </p:ext>
    </p:extLst>
  </p:cSld>
  <p:clrMap bg1="lt1" tx1="dk1" bg2="lt2" tx2="dk2" accent1="accent1" accent2="accent2" accent3="accent3" accent4="accent4" accent5="accent5" accent6="accent6" hlink="hlink" folHlink="folHlink"/>
  <p:sldLayoutIdLst>
    <p:sldLayoutId id="2147483743" r:id="rId1"/>
    <p:sldLayoutId id="2147483744" r:id="rId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0400"/>
            <a:ext cx="8229600" cy="1600200"/>
          </a:xfrm>
          <a:prstGeom prst="rect">
            <a:avLst/>
          </a:prstGeom>
        </p:spPr>
        <p:txBody>
          <a:bodyPr vert="horz" lIns="91440" tIns="45720" rIns="91440" bIns="45720" rtlCol="0" anchor="ctr">
            <a:normAutofit/>
          </a:bodyPr>
          <a:lstStyle/>
          <a:p>
            <a:r>
              <a:rPr lang="en-US" dirty="0" smtClean="0"/>
              <a:t>Title of Presentation</a:t>
            </a:r>
            <a:endParaRPr lang="en-US" dirty="0"/>
          </a:p>
        </p:txBody>
      </p:sp>
      <p:sp>
        <p:nvSpPr>
          <p:cNvPr id="3" name="Text Placeholder 2"/>
          <p:cNvSpPr>
            <a:spLocks noGrp="1"/>
          </p:cNvSpPr>
          <p:nvPr>
            <p:ph type="body" idx="1"/>
          </p:nvPr>
        </p:nvSpPr>
        <p:spPr>
          <a:xfrm>
            <a:off x="457200" y="4953000"/>
            <a:ext cx="8229600" cy="1173163"/>
          </a:xfrm>
          <a:prstGeom prst="rect">
            <a:avLst/>
          </a:prstGeom>
        </p:spPr>
        <p:txBody>
          <a:bodyPr vert="horz" lIns="91440" tIns="45720" rIns="91440" bIns="45720" rtlCol="0">
            <a:normAutofit/>
          </a:bodyPr>
          <a:lstStyle/>
          <a:p>
            <a:pPr lvl="0"/>
            <a:r>
              <a:rPr lang="en-US" dirty="0" smtClean="0"/>
              <a:t>Author and Date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EDEFF1-E1CD-448D-9DFE-7FC3FE0F11BB}" type="datetimeFigureOut">
              <a:rPr lang="en-US" smtClean="0">
                <a:solidFill>
                  <a:prstClr val="black">
                    <a:tint val="75000"/>
                  </a:prstClr>
                </a:solidFill>
              </a:rPr>
              <a:pPr defTabSz="914400"/>
              <a:t>6/13/2016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C2977F-0695-4C57-AF40-70739867F63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77645718"/>
      </p:ext>
    </p:extLst>
  </p:cSld>
  <p:clrMap bg1="lt1" tx1="dk1" bg2="lt2" tx2="dk2" accent1="accent1" accent2="accent2" accent3="accent3" accent4="accent4" accent5="accent5" accent6="accent6" hlink="hlink" folHlink="folHlink"/>
  <p:sldLayoutIdLst>
    <p:sldLayoutId id="2147483746" r:id="rId1"/>
  </p:sldLayoutIdLst>
  <p:txStyles>
    <p:titleStyle>
      <a:lvl1pPr algn="ctr" defTabSz="914400" rtl="0" eaLnBrk="1" latinLnBrk="0" hangingPunct="1">
        <a:spcBef>
          <a:spcPct val="0"/>
        </a:spcBef>
        <a:buNone/>
        <a:defRPr sz="3600" b="1" kern="1200">
          <a:solidFill>
            <a:schemeClr val="accent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74638"/>
            <a:ext cx="7086600" cy="868362"/>
          </a:xfrm>
          <a:prstGeom prst="rect">
            <a:avLst/>
          </a:prstGeom>
        </p:spPr>
        <p:txBody>
          <a:bodyPr vert="horz" lIns="91440" tIns="45720" rIns="91440" bIns="45720" rtlCol="0" anchor="ctr">
            <a:normAutofit/>
          </a:bodyPr>
          <a:lstStyle/>
          <a:p>
            <a:r>
              <a:rPr lang="en-US" dirty="0" smtClean="0"/>
              <a:t>Title goes here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69CEEB-D5BD-4BA4-9F0F-BBFD9BD91A1F}" type="datetimeFigureOut">
              <a:rPr lang="en-US" smtClean="0">
                <a:solidFill>
                  <a:prstClr val="black">
                    <a:tint val="75000"/>
                  </a:prstClr>
                </a:solidFill>
              </a:rPr>
              <a:pPr defTabSz="914400"/>
              <a:t>6/13/2016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BB4C657-53BA-4C64-8161-364EC652DC57}"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0178771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txStyles>
    <p:titleStyle>
      <a:lvl1pPr algn="l" defTabSz="914400" rtl="0" eaLnBrk="1" latinLnBrk="0" hangingPunct="1">
        <a:spcBef>
          <a:spcPct val="0"/>
        </a:spcBef>
        <a:buNone/>
        <a:defRPr sz="3600" b="1"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chemeClr val="tx2">
            <a:lumMod val="60000"/>
            <a:lumOff val="40000"/>
          </a:schemeClr>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58000" y="6309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81A2BD0-3A5A-4A5C-A9C3-31CFDBCDF4BA}" type="slidenum">
              <a:rPr lang="en-US" smtClean="0">
                <a:solidFill>
                  <a:prstClr val="black">
                    <a:tint val="75000"/>
                  </a:prstClr>
                </a:solidFill>
              </a:rPr>
              <a:pPr defTabSz="914400"/>
              <a:t>‹#›</a:t>
            </a:fld>
            <a:endParaRPr lang="en-US" dirty="0">
              <a:solidFill>
                <a:prstClr val="black">
                  <a:tint val="75000"/>
                </a:prstClr>
              </a:solidFill>
            </a:endParaRPr>
          </a:p>
        </p:txBody>
      </p:sp>
      <p:sp>
        <p:nvSpPr>
          <p:cNvPr id="3" name="TextBox 2"/>
          <p:cNvSpPr txBox="1"/>
          <p:nvPr userDrawn="1"/>
        </p:nvSpPr>
        <p:spPr>
          <a:xfrm>
            <a:off x="6477000" y="6400800"/>
            <a:ext cx="2209800" cy="230832"/>
          </a:xfrm>
          <a:prstGeom prst="rect">
            <a:avLst/>
          </a:prstGeom>
          <a:noFill/>
        </p:spPr>
        <p:txBody>
          <a:bodyPr wrap="square" rtlCol="0">
            <a:spAutoFit/>
          </a:bodyPr>
          <a:lstStyle/>
          <a:p>
            <a:pPr algn="r" defTabSz="914400"/>
            <a:r>
              <a:rPr lang="en-US" sz="900" dirty="0" smtClean="0">
                <a:solidFill>
                  <a:srgbClr val="6A737B"/>
                </a:solidFill>
                <a:latin typeface="Franklin Gothic Demi" panose="020B0703020102020204" pitchFamily="34" charset="0"/>
              </a:rPr>
              <a:t>©</a:t>
            </a:r>
            <a:r>
              <a:rPr lang="en-US" sz="900" spc="100" dirty="0" smtClean="0">
                <a:solidFill>
                  <a:srgbClr val="6A737B"/>
                </a:solidFill>
                <a:latin typeface="Franklin Gothic Medium" panose="020B0603020102020204" pitchFamily="34" charset="0"/>
                <a:cs typeface="Arial" pitchFamily="34" charset="0"/>
              </a:rPr>
              <a:t>2016 ECRI INSTITUTE</a:t>
            </a:r>
            <a:endParaRPr lang="en-US" sz="900" spc="100" dirty="0">
              <a:solidFill>
                <a:srgbClr val="6A737B"/>
              </a:solidFill>
              <a:latin typeface="Franklin Gothic Medium" panose="020B0603020102020204" pitchFamily="34" charset="0"/>
              <a:cs typeface="Arial" pitchFamily="34" charset="0"/>
            </a:endParaRPr>
          </a:p>
        </p:txBody>
      </p:sp>
      <p:pic>
        <p:nvPicPr>
          <p:cNvPr id="4" name="Picture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85800" y="6096000"/>
            <a:ext cx="2438400" cy="457200"/>
          </a:xfrm>
          <a:prstGeom prst="rect">
            <a:avLst/>
          </a:prstGeom>
        </p:spPr>
      </p:pic>
    </p:spTree>
    <p:extLst>
      <p:ext uri="{BB962C8B-B14F-4D97-AF65-F5344CB8AC3E}">
        <p14:creationId xmlns:p14="http://schemas.microsoft.com/office/powerpoint/2010/main" val="36395538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solidFill>
          <a:latin typeface="Franklin Gothic Demi" panose="020B07030201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pubmed/?term=Lubrano%20E%5bAuthor%5d&amp;cauthor=true&amp;cauthor_uid=26957495" TargetMode="External"/><Relationship Id="rId2" Type="http://schemas.openxmlformats.org/officeDocument/2006/relationships/hyperlink" Target="http://www.ncbi.nlm.nih.gov/pubmed/26957495" TargetMode="External"/><Relationship Id="rId1" Type="http://schemas.openxmlformats.org/officeDocument/2006/relationships/slideLayout" Target="../slideLayouts/slideLayout56.xml"/><Relationship Id="rId4" Type="http://schemas.openxmlformats.org/officeDocument/2006/relationships/hyperlink" Target="http://www.ncbi.nlm.nih.gov/pubmed/?term=Perrotta%20FM%5bAuthor%5d&amp;cauthor=true&amp;cauthor_uid=2695749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hyperlink" Target="https://effectivehealthcare.ahrq.gov/search-for-guides-reviews-and-reports/?pageaction=displayproduct&amp;productID=886" TargetMode="External"/><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hyperlink" Target="http://chce.mathematica-mpr.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mailto:nduda@mathematica-mpr.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mailto:erich@mathematica-mpr.co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78.xml.rels><?xml version="1.0" encoding="UTF-8" standalone="yes"?>
<Relationships xmlns="http://schemas.openxmlformats.org/package/2006/relationships"><Relationship Id="rId3" Type="http://schemas.openxmlformats.org/officeDocument/2006/relationships/hyperlink" Target="mailto:CHCE@mathematica-mpr.com"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hyperlink" Target="mailto:info@milbank.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707" y="2361385"/>
            <a:ext cx="5810244" cy="406519"/>
          </a:xfrm>
        </p:spPr>
        <p:txBody>
          <a:bodyPr>
            <a:noAutofit/>
          </a:bodyPr>
          <a:lstStyle/>
          <a:p>
            <a:r>
              <a:rPr lang="en-US" sz="2400" dirty="0"/>
              <a:t>The Horizon Scanning System: Assessing the Impacts of Emerging Health Innovations</a:t>
            </a:r>
          </a:p>
        </p:txBody>
      </p:sp>
      <p:sp>
        <p:nvSpPr>
          <p:cNvPr id="3" name="Subtitle 2"/>
          <p:cNvSpPr>
            <a:spLocks noGrp="1"/>
          </p:cNvSpPr>
          <p:nvPr>
            <p:ph type="subTitle" idx="1"/>
          </p:nvPr>
        </p:nvSpPr>
        <p:spPr>
          <a:xfrm>
            <a:off x="2895707" y="3851910"/>
            <a:ext cx="5334480" cy="758190"/>
          </a:xfrm>
        </p:spPr>
        <p:txBody>
          <a:bodyPr>
            <a:normAutofit fontScale="92500" lnSpcReduction="10000"/>
          </a:bodyPr>
          <a:lstStyle/>
          <a:p>
            <a:r>
              <a:rPr lang="en-US" sz="1600" dirty="0" smtClean="0"/>
              <a:t>Center on Health Care Effectiveness</a:t>
            </a:r>
          </a:p>
          <a:p>
            <a:r>
              <a:rPr lang="en-US" sz="1600" dirty="0" smtClean="0"/>
              <a:t>Mathematica Policy Research</a:t>
            </a:r>
          </a:p>
          <a:p>
            <a:r>
              <a:rPr lang="en-US" sz="1600" dirty="0" smtClean="0"/>
              <a:t>Washington, DC</a:t>
            </a:r>
          </a:p>
        </p:txBody>
      </p:sp>
      <p:sp>
        <p:nvSpPr>
          <p:cNvPr id="6" name="Text Placeholder 5"/>
          <p:cNvSpPr>
            <a:spLocks noGrp="1"/>
          </p:cNvSpPr>
          <p:nvPr>
            <p:ph type="body" sz="quarter" idx="12"/>
          </p:nvPr>
        </p:nvSpPr>
        <p:spPr/>
        <p:txBody>
          <a:bodyPr>
            <a:normAutofit/>
          </a:bodyPr>
          <a:lstStyle/>
          <a:p>
            <a:r>
              <a:rPr lang="en-US" dirty="0" smtClean="0"/>
              <a:t>June 14, 2016</a:t>
            </a:r>
            <a:endParaRPr lang="en-US" dirty="0"/>
          </a:p>
        </p:txBody>
      </p:sp>
      <p:sp>
        <p:nvSpPr>
          <p:cNvPr id="5" name="Subtitle 2"/>
          <p:cNvSpPr txBox="1">
            <a:spLocks/>
          </p:cNvSpPr>
          <p:nvPr/>
        </p:nvSpPr>
        <p:spPr>
          <a:xfrm>
            <a:off x="2909347" y="5047250"/>
            <a:ext cx="5126412" cy="865887"/>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500" kern="1200" baseline="0">
                <a:solidFill>
                  <a:schemeClr val="tx1"/>
                </a:solidFill>
                <a:latin typeface="Arial Black"/>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10335A"/>
                </a:solidFill>
                <a:latin typeface="Arial" pitchFamily="34" charset="0"/>
                <a:cs typeface="Arial" pitchFamily="34" charset="0"/>
              </a:rPr>
              <a:t>Eugene Rich • Nancy Duda </a:t>
            </a:r>
            <a:r>
              <a:rPr lang="en-US" sz="1600" dirty="0">
                <a:solidFill>
                  <a:srgbClr val="10335A"/>
                </a:solidFill>
                <a:latin typeface="Arial" pitchFamily="34" charset="0"/>
                <a:cs typeface="Arial" pitchFamily="34" charset="0"/>
              </a:rPr>
              <a:t>• </a:t>
            </a:r>
            <a:r>
              <a:rPr lang="en-US" sz="1600" dirty="0" smtClean="0">
                <a:solidFill>
                  <a:srgbClr val="10335A"/>
                </a:solidFill>
                <a:latin typeface="Arial" pitchFamily="34" charset="0"/>
                <a:cs typeface="Arial" pitchFamily="34" charset="0"/>
              </a:rPr>
              <a:t>Karen Schoelles</a:t>
            </a:r>
          </a:p>
          <a:p>
            <a:r>
              <a:rPr lang="en-US" sz="1600" dirty="0" smtClean="0">
                <a:solidFill>
                  <a:srgbClr val="10335A"/>
                </a:solidFill>
                <a:latin typeface="Arial" pitchFamily="34" charset="0"/>
                <a:cs typeface="Arial" pitchFamily="34" charset="0"/>
              </a:rPr>
              <a:t>Elise Berliner • Donald Liss • Kara Odom Walker</a:t>
            </a:r>
          </a:p>
          <a:p>
            <a:r>
              <a:rPr lang="en-US" sz="1600" dirty="0" smtClean="0">
                <a:solidFill>
                  <a:srgbClr val="10335A"/>
                </a:solidFill>
                <a:latin typeface="Arial" pitchFamily="34" charset="0"/>
                <a:cs typeface="Arial" pitchFamily="34" charset="0"/>
              </a:rPr>
              <a:t>Joe Cummings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600200"/>
          </a:xfrm>
        </p:spPr>
        <p:txBody>
          <a:bodyPr/>
          <a:lstStyle/>
          <a:p>
            <a:r>
              <a:rPr lang="en-US" dirty="0" smtClean="0"/>
              <a:t>The AHRQ Horizon Scanning System</a:t>
            </a:r>
            <a:endParaRPr 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3352800"/>
            <a:ext cx="4572729" cy="3230563"/>
          </a:xfrm>
        </p:spPr>
      </p:pic>
    </p:spTree>
    <p:extLst>
      <p:ext uri="{BB962C8B-B14F-4D97-AF65-F5344CB8AC3E}">
        <p14:creationId xmlns:p14="http://schemas.microsoft.com/office/powerpoint/2010/main" val="769969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AHRQ Horizon Scanning System</a:t>
            </a:r>
            <a:endParaRPr lang="en-US" dirty="0"/>
          </a:p>
        </p:txBody>
      </p:sp>
      <p:sp>
        <p:nvSpPr>
          <p:cNvPr id="3" name="Content Placeholder 2"/>
          <p:cNvSpPr>
            <a:spLocks noGrp="1"/>
          </p:cNvSpPr>
          <p:nvPr>
            <p:ph idx="1"/>
          </p:nvPr>
        </p:nvSpPr>
        <p:spPr/>
        <p:txBody>
          <a:bodyPr/>
          <a:lstStyle/>
          <a:p>
            <a:r>
              <a:rPr lang="en-US" dirty="0"/>
              <a:t>5-year project </a:t>
            </a:r>
          </a:p>
          <a:p>
            <a:r>
              <a:rPr lang="en-US" dirty="0"/>
              <a:t>September </a:t>
            </a:r>
            <a:r>
              <a:rPr lang="en-US" dirty="0" smtClean="0"/>
              <a:t>2010–December </a:t>
            </a:r>
            <a:r>
              <a:rPr lang="en-US" dirty="0"/>
              <a:t>2015</a:t>
            </a:r>
          </a:p>
          <a:p>
            <a:pPr marL="0" indent="0">
              <a:buNone/>
            </a:pPr>
            <a:endParaRPr lang="en-US" dirty="0"/>
          </a:p>
        </p:txBody>
      </p:sp>
    </p:spTree>
    <p:extLst>
      <p:ext uri="{BB962C8B-B14F-4D97-AF65-F5344CB8AC3E}">
        <p14:creationId xmlns:p14="http://schemas.microsoft.com/office/powerpoint/2010/main" val="2173534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Project</a:t>
            </a:r>
            <a:endParaRPr lang="en-US" dirty="0"/>
          </a:p>
        </p:txBody>
      </p:sp>
      <p:sp>
        <p:nvSpPr>
          <p:cNvPr id="3" name="Content Placeholder 2"/>
          <p:cNvSpPr>
            <a:spLocks noGrp="1"/>
          </p:cNvSpPr>
          <p:nvPr>
            <p:ph idx="1"/>
          </p:nvPr>
        </p:nvSpPr>
        <p:spPr/>
        <p:txBody>
          <a:bodyPr>
            <a:normAutofit lnSpcReduction="10000"/>
          </a:bodyPr>
          <a:lstStyle/>
          <a:p>
            <a:r>
              <a:rPr lang="en-US" dirty="0" smtClean="0"/>
              <a:t>To develop a </a:t>
            </a:r>
            <a:r>
              <a:rPr lang="en-US" dirty="0"/>
              <a:t>systematic process to identify and monitor target technologies and innovations in health </a:t>
            </a:r>
            <a:r>
              <a:rPr lang="en-US" dirty="0" smtClean="0"/>
              <a:t>care. </a:t>
            </a:r>
            <a:endParaRPr lang="en-US" dirty="0"/>
          </a:p>
          <a:p>
            <a:r>
              <a:rPr lang="en-US" dirty="0" smtClean="0"/>
              <a:t>To </a:t>
            </a:r>
            <a:r>
              <a:rPr lang="en-US" dirty="0"/>
              <a:t>create an inventory of target technologies that have the highest potential for impact on clinical care, the health care system, patient outcomes, and costs. </a:t>
            </a:r>
          </a:p>
          <a:p>
            <a:r>
              <a:rPr lang="en-US" dirty="0" smtClean="0"/>
              <a:t>Create a </a:t>
            </a:r>
            <a:r>
              <a:rPr lang="en-US" dirty="0"/>
              <a:t>tool for the public to identify and find information on new health care technologies and interventions.</a:t>
            </a:r>
          </a:p>
        </p:txBody>
      </p:sp>
    </p:spTree>
    <p:extLst>
      <p:ext uri="{BB962C8B-B14F-4D97-AF65-F5344CB8AC3E}">
        <p14:creationId xmlns:p14="http://schemas.microsoft.com/office/powerpoint/2010/main" val="2036586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Horizon Scanning?</a:t>
            </a:r>
            <a:endParaRPr lang="en-US" dirty="0"/>
          </a:p>
        </p:txBody>
      </p:sp>
      <p:sp>
        <p:nvSpPr>
          <p:cNvPr id="3" name="Content Placeholder 2"/>
          <p:cNvSpPr>
            <a:spLocks noGrp="1"/>
          </p:cNvSpPr>
          <p:nvPr>
            <p:ph idx="1"/>
          </p:nvPr>
        </p:nvSpPr>
        <p:spPr/>
        <p:txBody>
          <a:bodyPr>
            <a:normAutofit lnSpcReduction="10000"/>
          </a:bodyPr>
          <a:lstStyle/>
          <a:p>
            <a:r>
              <a:rPr lang="en-US" dirty="0" smtClean="0"/>
              <a:t>Some new innovations can diffuse without adequate evaluation</a:t>
            </a:r>
          </a:p>
          <a:p>
            <a:pPr lvl="1"/>
            <a:r>
              <a:rPr lang="en-US" dirty="0" smtClean="0"/>
              <a:t>Robotic surgery</a:t>
            </a:r>
          </a:p>
          <a:p>
            <a:pPr lvl="1"/>
            <a:r>
              <a:rPr lang="en-US" dirty="0" smtClean="0"/>
              <a:t>Proton beam therapies for cancer </a:t>
            </a:r>
          </a:p>
          <a:p>
            <a:r>
              <a:rPr lang="en-US" dirty="0" smtClean="0"/>
              <a:t>Other new innovations diffuse SLOWLY despite potential</a:t>
            </a:r>
          </a:p>
          <a:p>
            <a:pPr lvl="1"/>
            <a:r>
              <a:rPr lang="en-US" dirty="0" smtClean="0"/>
              <a:t>Fecal transplant for C diff infection</a:t>
            </a:r>
            <a:endParaRPr lang="en-US" dirty="0"/>
          </a:p>
          <a:p>
            <a:r>
              <a:rPr lang="en-US" dirty="0" smtClean="0"/>
              <a:t>Early warning can help </a:t>
            </a:r>
          </a:p>
          <a:p>
            <a:pPr lvl="1"/>
            <a:r>
              <a:rPr lang="en-US" dirty="0" smtClean="0"/>
              <a:t>Research prioritization </a:t>
            </a:r>
            <a:endParaRPr lang="en-US" dirty="0"/>
          </a:p>
          <a:p>
            <a:pPr lvl="1"/>
            <a:r>
              <a:rPr lang="en-US" dirty="0" smtClean="0"/>
              <a:t>Health system planning and implementation</a:t>
            </a:r>
            <a:endParaRPr lang="en-US" dirty="0"/>
          </a:p>
        </p:txBody>
      </p:sp>
    </p:spTree>
    <p:extLst>
      <p:ext uri="{BB962C8B-B14F-4D97-AF65-F5344CB8AC3E}">
        <p14:creationId xmlns:p14="http://schemas.microsoft.com/office/powerpoint/2010/main" val="1954977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6" t="8800" r="43271" b="5087"/>
          <a:stretch/>
        </p:blipFill>
        <p:spPr bwMode="auto">
          <a:xfrm>
            <a:off x="152400" y="469187"/>
            <a:ext cx="5026631" cy="622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919" r="37991" b="5403"/>
          <a:stretch/>
        </p:blipFill>
        <p:spPr bwMode="auto">
          <a:xfrm>
            <a:off x="4028326" y="469187"/>
            <a:ext cx="5040045" cy="433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4662" t="18672" r="43272" b="48696"/>
          <a:stretch/>
        </p:blipFill>
        <p:spPr bwMode="auto">
          <a:xfrm>
            <a:off x="1464922" y="4573483"/>
            <a:ext cx="7428217" cy="212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023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Apremilast</a:t>
            </a:r>
            <a:endParaRPr lang="en-US" dirty="0"/>
          </a:p>
        </p:txBody>
      </p:sp>
      <p:sp>
        <p:nvSpPr>
          <p:cNvPr id="3" name="Content Placeholder 2"/>
          <p:cNvSpPr>
            <a:spLocks noGrp="1"/>
          </p:cNvSpPr>
          <p:nvPr>
            <p:ph idx="1"/>
          </p:nvPr>
        </p:nvSpPr>
        <p:spPr/>
        <p:txBody>
          <a:bodyPr/>
          <a:lstStyle/>
          <a:p>
            <a:r>
              <a:rPr lang="en-US" dirty="0"/>
              <a:t>Approved by the FDA in March </a:t>
            </a:r>
            <a:r>
              <a:rPr lang="en-US" dirty="0" smtClean="0"/>
              <a:t>2014 </a:t>
            </a:r>
            <a:r>
              <a:rPr lang="en-US" dirty="0"/>
              <a:t>for the treatment of patients with </a:t>
            </a:r>
            <a:r>
              <a:rPr lang="en-US" dirty="0" smtClean="0"/>
              <a:t>active psoriasis; expanded in September 2014 to patients with moderate </a:t>
            </a:r>
            <a:r>
              <a:rPr lang="en-US" dirty="0"/>
              <a:t>to severe plaque psoriasis </a:t>
            </a:r>
            <a:endParaRPr lang="en-US" dirty="0" smtClean="0"/>
          </a:p>
          <a:p>
            <a:r>
              <a:rPr lang="en-US" u="sng" dirty="0" smtClean="0"/>
              <a:t>No potential high impact </a:t>
            </a:r>
            <a:r>
              <a:rPr lang="en-US" dirty="0" smtClean="0"/>
              <a:t>in AHRQ June 2014 report</a:t>
            </a:r>
          </a:p>
          <a:p>
            <a:pPr lvl="1"/>
            <a:r>
              <a:rPr lang="en-US" dirty="0" smtClean="0"/>
              <a:t>Efficacy data compared to placebo: NO trials </a:t>
            </a:r>
            <a:br>
              <a:rPr lang="en-US" dirty="0" smtClean="0"/>
            </a:br>
            <a:r>
              <a:rPr lang="en-US" dirty="0" smtClean="0"/>
              <a:t>under way or planned vs. tumor necrosis factor (TNF) inhibitor therapy</a:t>
            </a:r>
          </a:p>
          <a:p>
            <a:pPr lvl="1"/>
            <a:r>
              <a:rPr lang="en-US" dirty="0" smtClean="0"/>
              <a:t>May have somewhat better tolerability profile</a:t>
            </a:r>
            <a:endParaRPr lang="en-US" dirty="0"/>
          </a:p>
        </p:txBody>
      </p:sp>
    </p:spTree>
    <p:extLst>
      <p:ext uri="{BB962C8B-B14F-4D97-AF65-F5344CB8AC3E}">
        <p14:creationId xmlns:p14="http://schemas.microsoft.com/office/powerpoint/2010/main" val="3611897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Guidance December 2015</a:t>
            </a:r>
            <a:endParaRPr lang="en-US" dirty="0"/>
          </a:p>
        </p:txBody>
      </p:sp>
      <p:sp>
        <p:nvSpPr>
          <p:cNvPr id="3" name="Content Placeholder 2"/>
          <p:cNvSpPr>
            <a:spLocks noGrp="1"/>
          </p:cNvSpPr>
          <p:nvPr>
            <p:ph idx="1"/>
          </p:nvPr>
        </p:nvSpPr>
        <p:spPr/>
        <p:txBody>
          <a:bodyPr>
            <a:normAutofit fontScale="92500"/>
          </a:bodyPr>
          <a:lstStyle/>
          <a:p>
            <a:r>
              <a:rPr lang="en-US" dirty="0"/>
              <a:t>Apremilast alone or in combination with disease‑modifying antirheumatic drug (DMARD) therapy is </a:t>
            </a:r>
            <a:r>
              <a:rPr lang="en-US" u="sng" dirty="0"/>
              <a:t>not recommended </a:t>
            </a:r>
            <a:r>
              <a:rPr lang="en-US" dirty="0"/>
              <a:t>within its marketing </a:t>
            </a:r>
            <a:r>
              <a:rPr lang="en-US" dirty="0" smtClean="0"/>
              <a:t>authorization </a:t>
            </a:r>
            <a:r>
              <a:rPr lang="en-US" dirty="0"/>
              <a:t>for treating adults with active psoriatic arthritis that has not responded to prior DMARD therapy, or such therapy is not tolerated</a:t>
            </a:r>
            <a:r>
              <a:rPr lang="en-US" dirty="0" smtClean="0"/>
              <a:t>.</a:t>
            </a:r>
          </a:p>
          <a:p>
            <a:r>
              <a:rPr lang="en-US" dirty="0"/>
              <a:t>People whose treatment with apremilast was started within the NHS before this guidance was published should be able to continue treatment until they and their NHS clinician consider it appropriate to stop.</a:t>
            </a:r>
          </a:p>
        </p:txBody>
      </p:sp>
    </p:spTree>
    <p:extLst>
      <p:ext uri="{BB962C8B-B14F-4D97-AF65-F5344CB8AC3E}">
        <p14:creationId xmlns:p14="http://schemas.microsoft.com/office/powerpoint/2010/main" val="742649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Apremilast Current Evidence</a:t>
            </a:r>
            <a:endParaRPr lang="en-US" dirty="0"/>
          </a:p>
        </p:txBody>
      </p:sp>
      <p:sp>
        <p:nvSpPr>
          <p:cNvPr id="3" name="Content Placeholder 2"/>
          <p:cNvSpPr>
            <a:spLocks noGrp="1"/>
          </p:cNvSpPr>
          <p:nvPr>
            <p:ph idx="1"/>
          </p:nvPr>
        </p:nvSpPr>
        <p:spPr/>
        <p:txBody>
          <a:bodyPr>
            <a:normAutofit fontScale="85000" lnSpcReduction="20000"/>
          </a:bodyPr>
          <a:lstStyle/>
          <a:p>
            <a:r>
              <a:rPr lang="en-US" sz="3300" dirty="0" smtClean="0"/>
              <a:t>Review published April 2016</a:t>
            </a:r>
          </a:p>
          <a:p>
            <a:pPr lvl="1"/>
            <a:r>
              <a:rPr lang="en-US" sz="2800" dirty="0" smtClean="0"/>
              <a:t>No direct head-to-head comparison of targeted agents</a:t>
            </a:r>
          </a:p>
          <a:p>
            <a:pPr lvl="1"/>
            <a:r>
              <a:rPr lang="en-US" sz="2800" dirty="0" smtClean="0"/>
              <a:t>No information about </a:t>
            </a:r>
            <a:r>
              <a:rPr lang="en-US" sz="2800" dirty="0"/>
              <a:t>the possibility of achieving disease remission</a:t>
            </a:r>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sz="2100" dirty="0">
                <a:hlinkClick r:id="rId2" tooltip="Drugs."/>
              </a:rPr>
              <a:t>Drugs.</a:t>
            </a:r>
            <a:r>
              <a:rPr lang="en-US" sz="2100" dirty="0"/>
              <a:t> 2016 Apr;76(6):663-73. </a:t>
            </a:r>
            <a:r>
              <a:rPr lang="en-US" sz="2100" dirty="0" smtClean="0"/>
              <a:t>Beyond </a:t>
            </a:r>
            <a:r>
              <a:rPr lang="en-US" sz="2100" dirty="0"/>
              <a:t>TNF Inhibitors: New Pathways and Emerging Treatments for Psoriatic </a:t>
            </a:r>
            <a:r>
              <a:rPr lang="en-US" sz="2100" dirty="0" smtClean="0"/>
              <a:t>Arthritis.</a:t>
            </a:r>
            <a:r>
              <a:rPr lang="en-US" sz="2100" dirty="0" smtClean="0">
                <a:hlinkClick r:id="rId3"/>
              </a:rPr>
              <a:t>Lubrano </a:t>
            </a:r>
            <a:r>
              <a:rPr lang="en-US" sz="2100" dirty="0">
                <a:hlinkClick r:id="rId3"/>
              </a:rPr>
              <a:t>E</a:t>
            </a:r>
            <a:r>
              <a:rPr lang="en-US" sz="2100" baseline="30000" dirty="0"/>
              <a:t>1</a:t>
            </a:r>
            <a:r>
              <a:rPr lang="en-US" sz="2100" dirty="0"/>
              <a:t>, </a:t>
            </a:r>
            <a:r>
              <a:rPr lang="en-US" sz="2100" dirty="0">
                <a:hlinkClick r:id="rId4"/>
              </a:rPr>
              <a:t>Perrotta FM</a:t>
            </a:r>
            <a:r>
              <a:rPr lang="en-US" sz="2100" baseline="30000" dirty="0"/>
              <a:t>2</a:t>
            </a:r>
            <a:r>
              <a:rPr lang="en-US" sz="2100" dirty="0"/>
              <a:t>.</a:t>
            </a:r>
          </a:p>
          <a:p>
            <a:endParaRPr lang="en-US" dirty="0"/>
          </a:p>
        </p:txBody>
      </p:sp>
    </p:spTree>
    <p:extLst>
      <p:ext uri="{BB962C8B-B14F-4D97-AF65-F5344CB8AC3E}">
        <p14:creationId xmlns:p14="http://schemas.microsoft.com/office/powerpoint/2010/main" val="3535731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Apremilast Sales</a:t>
            </a:r>
            <a:endParaRPr lang="en-US" dirty="0"/>
          </a:p>
        </p:txBody>
      </p:sp>
      <p:sp>
        <p:nvSpPr>
          <p:cNvPr id="3" name="Content Placeholder 2"/>
          <p:cNvSpPr>
            <a:spLocks noGrp="1"/>
          </p:cNvSpPr>
          <p:nvPr>
            <p:ph idx="1"/>
          </p:nvPr>
        </p:nvSpPr>
        <p:spPr/>
        <p:txBody>
          <a:bodyPr/>
          <a:lstStyle/>
          <a:p>
            <a:r>
              <a:rPr lang="en-US" dirty="0" smtClean="0"/>
              <a:t>Celgene 2016 first quarter operating and financial results:</a:t>
            </a:r>
          </a:p>
          <a:p>
            <a:endParaRPr lang="en-US" dirty="0"/>
          </a:p>
          <a:p>
            <a:pPr marL="0" indent="0">
              <a:buNone/>
            </a:pPr>
            <a:r>
              <a:rPr lang="en-US" dirty="0" smtClean="0"/>
              <a:t>“OTEZLA</a:t>
            </a:r>
            <a:r>
              <a:rPr lang="en-US" baseline="30000" dirty="0"/>
              <a:t>®</a:t>
            </a:r>
            <a:r>
              <a:rPr lang="en-US" dirty="0"/>
              <a:t> sales in the first quarter were $196 million, a </a:t>
            </a:r>
            <a:r>
              <a:rPr lang="en-US" u="sng" dirty="0"/>
              <a:t>224 percent increase year-over-year</a:t>
            </a:r>
            <a:r>
              <a:rPr lang="en-US" dirty="0"/>
              <a:t>. Growth was driven by market share gains in the U.S. and Europe. U.S. sales were $175 million and international sales were $21 million</a:t>
            </a:r>
            <a:r>
              <a:rPr lang="en-US" dirty="0" smtClean="0"/>
              <a:t>.”</a:t>
            </a:r>
            <a:endParaRPr lang="en-US" dirty="0"/>
          </a:p>
        </p:txBody>
      </p:sp>
    </p:spTree>
    <p:extLst>
      <p:ext uri="{BB962C8B-B14F-4D97-AF65-F5344CB8AC3E}">
        <p14:creationId xmlns:p14="http://schemas.microsoft.com/office/powerpoint/2010/main" val="107880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Discussion</a:t>
            </a:r>
            <a:endParaRPr lang="en-US" dirty="0"/>
          </a:p>
        </p:txBody>
      </p:sp>
      <p:sp>
        <p:nvSpPr>
          <p:cNvPr id="3" name="Content Placeholder 2"/>
          <p:cNvSpPr>
            <a:spLocks noGrp="1"/>
          </p:cNvSpPr>
          <p:nvPr>
            <p:ph idx="1"/>
          </p:nvPr>
        </p:nvSpPr>
        <p:spPr/>
        <p:txBody>
          <a:bodyPr>
            <a:normAutofit lnSpcReduction="10000"/>
          </a:bodyPr>
          <a:lstStyle/>
          <a:p>
            <a:r>
              <a:rPr lang="en-US" dirty="0" smtClean="0"/>
              <a:t>Was the AHRQ Horizon Scanning System successful in its goals?</a:t>
            </a:r>
          </a:p>
          <a:p>
            <a:pPr lvl="1"/>
            <a:r>
              <a:rPr lang="en-US" dirty="0" smtClean="0"/>
              <a:t>Identify and monitor emerging innovations in health care</a:t>
            </a:r>
          </a:p>
          <a:p>
            <a:pPr lvl="1"/>
            <a:r>
              <a:rPr lang="en-US" dirty="0" smtClean="0"/>
              <a:t>Predict which innovations have “potential high impact”</a:t>
            </a:r>
          </a:p>
          <a:p>
            <a:r>
              <a:rPr lang="en-US" dirty="0" smtClean="0"/>
              <a:t>Is the information from the Horizon Scanning System useful for stakeholders?</a:t>
            </a:r>
          </a:p>
          <a:p>
            <a:pPr lvl="1"/>
            <a:r>
              <a:rPr lang="en-US" dirty="0" smtClean="0"/>
              <a:t>To plan research</a:t>
            </a:r>
          </a:p>
          <a:p>
            <a:pPr lvl="1"/>
            <a:r>
              <a:rPr lang="en-US" dirty="0" smtClean="0"/>
              <a:t>To plan purchasing, coverage, payment, and adoption of innovations</a:t>
            </a:r>
          </a:p>
          <a:p>
            <a:r>
              <a:rPr lang="en-US" dirty="0" smtClean="0"/>
              <a:t>What are the next steps for AHRQ? </a:t>
            </a:r>
          </a:p>
          <a:p>
            <a:endParaRPr lang="en-US" dirty="0"/>
          </a:p>
        </p:txBody>
      </p:sp>
    </p:spTree>
    <p:extLst>
      <p:ext uri="{BB962C8B-B14F-4D97-AF65-F5344CB8AC3E}">
        <p14:creationId xmlns:p14="http://schemas.microsoft.com/office/powerpoint/2010/main" val="1473799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500" dirty="0"/>
              <a:t>Moderator</a:t>
            </a:r>
          </a:p>
        </p:txBody>
      </p:sp>
      <p:sp>
        <p:nvSpPr>
          <p:cNvPr id="6" name="Text Placeholder 5"/>
          <p:cNvSpPr txBox="1">
            <a:spLocks noGrp="1"/>
          </p:cNvSpPr>
          <p:nvPr>
            <p:ph type="body" sz="quarter" idx="11"/>
          </p:nvPr>
        </p:nvSpPr>
        <p:spPr>
          <a:xfrm>
            <a:off x="1485901" y="1737361"/>
            <a:ext cx="6172199" cy="3154710"/>
          </a:xfrm>
          <a:prstGeom prst="rect">
            <a:avLst/>
          </a:prstGeom>
          <a:noFill/>
        </p:spPr>
        <p:txBody>
          <a:bodyPr wrap="square" rtlCol="0">
            <a:spAutoFit/>
          </a:bodyPr>
          <a:lstStyle/>
          <a:p>
            <a:pPr algn="ctr">
              <a:spcBef>
                <a:spcPts val="450"/>
              </a:spcBef>
            </a:pPr>
            <a:endParaRPr lang="en-US" sz="2100" dirty="0"/>
          </a:p>
          <a:p>
            <a:pPr algn="ctr">
              <a:spcBef>
                <a:spcPts val="450"/>
              </a:spcBef>
            </a:pPr>
            <a:endParaRPr lang="en-US" sz="2100" dirty="0"/>
          </a:p>
          <a:p>
            <a:pPr algn="ctr">
              <a:spcBef>
                <a:spcPts val="450"/>
              </a:spcBef>
              <a:buNone/>
            </a:pPr>
            <a:endParaRPr lang="en-US" sz="2100" dirty="0"/>
          </a:p>
          <a:p>
            <a:pPr algn="ctr">
              <a:spcBef>
                <a:spcPts val="450"/>
              </a:spcBef>
            </a:pPr>
            <a:endParaRPr lang="en-US" sz="2100" dirty="0"/>
          </a:p>
          <a:p>
            <a:pPr algn="ctr">
              <a:spcBef>
                <a:spcPts val="450"/>
              </a:spcBef>
              <a:buNone/>
            </a:pPr>
            <a:r>
              <a:rPr lang="en-US" sz="2000" dirty="0" smtClean="0"/>
              <a:t>Eugene Rich, M.D.</a:t>
            </a:r>
            <a:endParaRPr lang="en-US" sz="2000" dirty="0"/>
          </a:p>
          <a:p>
            <a:pPr algn="ctr">
              <a:spcBef>
                <a:spcPts val="450"/>
              </a:spcBef>
              <a:buNone/>
            </a:pPr>
            <a:r>
              <a:rPr lang="en-US" sz="2000" dirty="0" smtClean="0"/>
              <a:t>Director</a:t>
            </a:r>
            <a:r>
              <a:rPr lang="en-US" sz="2000" dirty="0"/>
              <a:t>, Center on Health Care Effectiveness</a:t>
            </a:r>
          </a:p>
          <a:p>
            <a:pPr algn="ctr">
              <a:spcBef>
                <a:spcPts val="450"/>
              </a:spcBef>
              <a:buNone/>
            </a:pPr>
            <a:r>
              <a:rPr lang="en-US" sz="2000" dirty="0"/>
              <a:t>Mathematica Policy Research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414" y="1526781"/>
            <a:ext cx="1744223" cy="1744223"/>
          </a:xfrm>
          <a:prstGeom prst="rect">
            <a:avLst/>
          </a:prstGeom>
        </p:spPr>
      </p:pic>
    </p:spTree>
    <p:extLst>
      <p:ext uri="{BB962C8B-B14F-4D97-AF65-F5344CB8AC3E}">
        <p14:creationId xmlns:p14="http://schemas.microsoft.com/office/powerpoint/2010/main" val="4060753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828723"/>
            <a:ext cx="8305800" cy="1066877"/>
          </a:xfrm>
        </p:spPr>
        <p:txBody>
          <a:bodyPr/>
          <a:lstStyle/>
          <a:p>
            <a:r>
              <a:rPr lang="en-US" dirty="0" smtClean="0"/>
              <a:t>AHRQ Healthcare Horizon Scanning System: Methods and Findings 2010 - 2015</a:t>
            </a:r>
            <a:endParaRPr lang="en-US" dirty="0"/>
          </a:p>
        </p:txBody>
      </p:sp>
      <p:sp>
        <p:nvSpPr>
          <p:cNvPr id="5" name="Subtitle 4"/>
          <p:cNvSpPr>
            <a:spLocks noGrp="1"/>
          </p:cNvSpPr>
          <p:nvPr>
            <p:ph type="subTitle" idx="1"/>
          </p:nvPr>
        </p:nvSpPr>
        <p:spPr>
          <a:xfrm>
            <a:off x="533400" y="3733723"/>
            <a:ext cx="5638800" cy="762000"/>
          </a:xfrm>
        </p:spPr>
        <p:txBody>
          <a:bodyPr>
            <a:normAutofit fontScale="85000" lnSpcReduction="10000"/>
          </a:bodyPr>
          <a:lstStyle/>
          <a:p>
            <a:r>
              <a:rPr lang="en-US" dirty="0" smtClean="0"/>
              <a:t>Karen Schoelles, M.D., S.M., F.A.C.P.</a:t>
            </a:r>
          </a:p>
          <a:p>
            <a:r>
              <a:rPr lang="en-US" dirty="0" smtClean="0"/>
              <a:t>(Former) Project Director, AHRQ Healthcare Horizon Scanning System</a:t>
            </a:r>
          </a:p>
          <a:p>
            <a:r>
              <a:rPr lang="en-US" dirty="0" smtClean="0"/>
              <a:t>Director, ECRI Institute-Penn Medicine Evidence-Based Practice Center</a:t>
            </a:r>
            <a:endParaRPr lang="en-US" dirty="0"/>
          </a:p>
        </p:txBody>
      </p:sp>
      <p:sp>
        <p:nvSpPr>
          <p:cNvPr id="6" name="Content Placeholder 5"/>
          <p:cNvSpPr>
            <a:spLocks noGrp="1"/>
          </p:cNvSpPr>
          <p:nvPr>
            <p:ph sz="quarter" idx="10"/>
          </p:nvPr>
        </p:nvSpPr>
        <p:spPr>
          <a:xfrm>
            <a:off x="76200" y="725424"/>
            <a:ext cx="1524000" cy="265176"/>
          </a:xfrm>
        </p:spPr>
        <p:txBody>
          <a:bodyPr/>
          <a:lstStyle/>
          <a:p>
            <a:r>
              <a:rPr lang="en-US" sz="1400" dirty="0" smtClean="0"/>
              <a:t>June 14, 2016</a:t>
            </a:r>
            <a:endParaRPr lang="en-US" sz="1400" dirty="0"/>
          </a:p>
        </p:txBody>
      </p:sp>
      <p:sp>
        <p:nvSpPr>
          <p:cNvPr id="7" name="TextBox 6"/>
          <p:cNvSpPr txBox="1"/>
          <p:nvPr/>
        </p:nvSpPr>
        <p:spPr>
          <a:xfrm>
            <a:off x="1905000" y="396347"/>
            <a:ext cx="3962400" cy="923330"/>
          </a:xfrm>
          <a:prstGeom prst="rect">
            <a:avLst/>
          </a:prstGeom>
          <a:noFill/>
        </p:spPr>
        <p:txBody>
          <a:bodyPr wrap="square" rtlCol="0">
            <a:spAutoFit/>
          </a:bodyPr>
          <a:lstStyle/>
          <a:p>
            <a:pPr defTabSz="914400"/>
            <a:endParaRPr lang="en-US" dirty="0" smtClean="0">
              <a:solidFill>
                <a:prstClr val="black"/>
              </a:solidFill>
            </a:endParaRPr>
          </a:p>
          <a:p>
            <a:pPr defTabSz="914400"/>
            <a:r>
              <a:rPr lang="en-US" dirty="0" smtClean="0">
                <a:solidFill>
                  <a:prstClr val="black"/>
                </a:solidFill>
              </a:rPr>
              <a:t>Mathematica </a:t>
            </a:r>
            <a:r>
              <a:rPr lang="en-US" dirty="0">
                <a:solidFill>
                  <a:prstClr val="black"/>
                </a:solidFill>
              </a:rPr>
              <a:t>Policy </a:t>
            </a:r>
            <a:r>
              <a:rPr lang="en-US" dirty="0" smtClean="0">
                <a:solidFill>
                  <a:prstClr val="black"/>
                </a:solidFill>
              </a:rPr>
              <a:t>Research</a:t>
            </a:r>
            <a:endParaRPr lang="en-US" dirty="0">
              <a:solidFill>
                <a:prstClr val="black"/>
              </a:solidFill>
            </a:endParaRPr>
          </a:p>
          <a:p>
            <a:pPr defTabSz="914400"/>
            <a:r>
              <a:rPr lang="en-US" dirty="0" smtClean="0">
                <a:solidFill>
                  <a:prstClr val="black"/>
                </a:solidFill>
              </a:rPr>
              <a:t>Center </a:t>
            </a:r>
            <a:r>
              <a:rPr lang="en-US" dirty="0">
                <a:solidFill>
                  <a:prstClr val="black"/>
                </a:solidFill>
              </a:rPr>
              <a:t>on Health Care </a:t>
            </a:r>
            <a:r>
              <a:rPr lang="en-US" dirty="0" smtClean="0">
                <a:solidFill>
                  <a:prstClr val="black"/>
                </a:solidFill>
              </a:rPr>
              <a:t>Effectiveness</a:t>
            </a:r>
          </a:p>
        </p:txBody>
      </p:sp>
    </p:spTree>
    <p:extLst>
      <p:ext uri="{BB962C8B-B14F-4D97-AF65-F5344CB8AC3E}">
        <p14:creationId xmlns:p14="http://schemas.microsoft.com/office/powerpoint/2010/main" val="3186520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609600"/>
          </a:xfrm>
        </p:spPr>
        <p:txBody>
          <a:bodyPr/>
          <a:lstStyle/>
          <a:p>
            <a:r>
              <a:rPr lang="en-US" dirty="0" smtClean="0"/>
              <a:t>Why Scan the Horizon?</a:t>
            </a:r>
            <a:endParaRPr lang="en-US" dirty="0"/>
          </a:p>
        </p:txBody>
      </p:sp>
      <p:sp>
        <p:nvSpPr>
          <p:cNvPr id="3" name="Content Placeholder 2"/>
          <p:cNvSpPr>
            <a:spLocks noGrp="1"/>
          </p:cNvSpPr>
          <p:nvPr>
            <p:ph idx="1"/>
          </p:nvPr>
        </p:nvSpPr>
        <p:spPr>
          <a:xfrm>
            <a:off x="381000" y="1371600"/>
            <a:ext cx="8382000" cy="3714750"/>
          </a:xfrm>
        </p:spPr>
        <p:txBody>
          <a:bodyPr/>
          <a:lstStyle/>
          <a:p>
            <a:pPr marL="0" indent="0">
              <a:buNone/>
            </a:pPr>
            <a:r>
              <a:rPr lang="en-US" dirty="0"/>
              <a:t>“Horizon scanning aims to help break the element of surprise </a:t>
            </a:r>
            <a:r>
              <a:rPr lang="en-US" dirty="0" smtClean="0"/>
              <a:t>— </a:t>
            </a:r>
            <a:r>
              <a:rPr lang="en-US" dirty="0"/>
              <a:t>shifting our focus earlier along the stages of change to allow proactive planning and decision making</a:t>
            </a:r>
            <a:r>
              <a:rPr lang="en-US" dirty="0" smtClean="0"/>
              <a:t>.</a:t>
            </a:r>
            <a:endParaRPr lang="en-US" dirty="0"/>
          </a:p>
          <a:p>
            <a:pPr marL="0" indent="0">
              <a:buNone/>
            </a:pPr>
            <a:endParaRPr lang="en-US" dirty="0"/>
          </a:p>
          <a:p>
            <a:pPr marL="0" indent="0">
              <a:buNone/>
            </a:pPr>
            <a:r>
              <a:rPr lang="en-US" dirty="0"/>
              <a:t>Without horizon scanning, things seem to “come out of </a:t>
            </a:r>
            <a:r>
              <a:rPr lang="en-US" dirty="0" smtClean="0"/>
              <a:t>nowhere,” </a:t>
            </a:r>
            <a:r>
              <a:rPr lang="en-US" dirty="0"/>
              <a:t>but really they are just entering our consciousness at a late point in the stages of change</a:t>
            </a:r>
            <a:r>
              <a:rPr lang="en-US" dirty="0" smtClean="0"/>
              <a:t>.”</a:t>
            </a:r>
            <a:endParaRPr lang="en-US" dirty="0"/>
          </a:p>
          <a:p>
            <a:pPr marL="383381" lvl="1" indent="0">
              <a:buNone/>
            </a:pPr>
            <a:r>
              <a:rPr lang="en-US" dirty="0"/>
              <a:t>― Jennifer DeLurio, Horizon Scanning Leads Manager</a:t>
            </a:r>
          </a:p>
        </p:txBody>
      </p:sp>
    </p:spTree>
    <p:extLst>
      <p:ext uri="{BB962C8B-B14F-4D97-AF65-F5344CB8AC3E}">
        <p14:creationId xmlns:p14="http://schemas.microsoft.com/office/powerpoint/2010/main" val="1523261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762000"/>
          </a:xfrm>
        </p:spPr>
        <p:txBody>
          <a:bodyPr/>
          <a:lstStyle/>
          <a:p>
            <a:r>
              <a:rPr lang="en-US" dirty="0" smtClean="0">
                <a:cs typeface="Arial" panose="020B0604020202020204" pitchFamily="34" charset="0"/>
              </a:rPr>
              <a:t>Horizon Scanning Methods</a:t>
            </a:r>
            <a:br>
              <a:rPr lang="en-US" dirty="0" smtClean="0">
                <a:cs typeface="Arial" panose="020B0604020202020204" pitchFamily="34" charset="0"/>
              </a:rPr>
            </a:br>
            <a:endParaRPr lang="en-US" dirty="0">
              <a:cs typeface="Arial" panose="020B0604020202020204" pitchFamily="34" charset="0"/>
            </a:endParaRPr>
          </a:p>
        </p:txBody>
      </p:sp>
      <p:sp>
        <p:nvSpPr>
          <p:cNvPr id="3" name="Content Placeholder 2"/>
          <p:cNvSpPr>
            <a:spLocks noGrp="1"/>
          </p:cNvSpPr>
          <p:nvPr>
            <p:ph idx="1"/>
          </p:nvPr>
        </p:nvSpPr>
        <p:spPr/>
        <p:txBody>
          <a:bodyPr/>
          <a:lstStyle/>
          <a:p>
            <a:r>
              <a:rPr lang="en-US" dirty="0" smtClean="0"/>
              <a:t>Broad scanning</a:t>
            </a:r>
          </a:p>
          <a:p>
            <a:r>
              <a:rPr lang="en-US" dirty="0" smtClean="0"/>
              <a:t>Lead selection</a:t>
            </a:r>
          </a:p>
          <a:p>
            <a:r>
              <a:rPr lang="en-US" dirty="0" smtClean="0"/>
              <a:t>Topic identification</a:t>
            </a:r>
          </a:p>
          <a:p>
            <a:r>
              <a:rPr lang="en-US" dirty="0" smtClean="0"/>
              <a:t>Topic development</a:t>
            </a:r>
          </a:p>
          <a:p>
            <a:r>
              <a:rPr lang="en-US" dirty="0" smtClean="0"/>
              <a:t>Impact assessment</a:t>
            </a:r>
          </a:p>
          <a:p>
            <a:r>
              <a:rPr lang="en-US" dirty="0" smtClean="0"/>
              <a:t>Monitoring, updating, and archiving</a:t>
            </a:r>
            <a:endParaRPr lang="en-US" dirty="0"/>
          </a:p>
        </p:txBody>
      </p:sp>
    </p:spTree>
    <p:extLst>
      <p:ext uri="{BB962C8B-B14F-4D97-AF65-F5344CB8AC3E}">
        <p14:creationId xmlns:p14="http://schemas.microsoft.com/office/powerpoint/2010/main" val="432795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2569" y="1105070"/>
            <a:ext cx="7679431" cy="5067130"/>
          </a:xfrm>
          <a:prstGeom prst="rect">
            <a:avLst/>
          </a:prstGeom>
        </p:spPr>
      </p:pic>
      <p:sp>
        <p:nvSpPr>
          <p:cNvPr id="4" name="Rectangle 3"/>
          <p:cNvSpPr/>
          <p:nvPr/>
        </p:nvSpPr>
        <p:spPr>
          <a:xfrm>
            <a:off x="734109" y="533400"/>
            <a:ext cx="7510390" cy="584775"/>
          </a:xfrm>
          <a:prstGeom prst="rect">
            <a:avLst/>
          </a:prstGeom>
        </p:spPr>
        <p:txBody>
          <a:bodyPr wrap="none">
            <a:spAutoFit/>
          </a:bodyPr>
          <a:lstStyle/>
          <a:p>
            <a:pPr algn="ctr" defTabSz="914400"/>
            <a:r>
              <a:rPr lang="en-US" sz="3200" dirty="0">
                <a:solidFill>
                  <a:prstClr val="black"/>
                </a:solidFill>
                <a:latin typeface="Franklin Gothic Demi" panose="020B0703020102020204" pitchFamily="34" charset="0"/>
              </a:rPr>
              <a:t>The Dynamic Nature of Horizon Scanning</a:t>
            </a:r>
          </a:p>
        </p:txBody>
      </p:sp>
    </p:spTree>
    <p:extLst>
      <p:ext uri="{BB962C8B-B14F-4D97-AF65-F5344CB8AC3E}">
        <p14:creationId xmlns:p14="http://schemas.microsoft.com/office/powerpoint/2010/main" val="705627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for the AHRQ Healthcare Horizon Scanning System</a:t>
            </a:r>
            <a:endParaRPr lang="en-US" dirty="0"/>
          </a:p>
        </p:txBody>
      </p:sp>
      <p:sp>
        <p:nvSpPr>
          <p:cNvPr id="3" name="Content Placeholder 2"/>
          <p:cNvSpPr>
            <a:spLocks noGrp="1"/>
          </p:cNvSpPr>
          <p:nvPr>
            <p:ph idx="1"/>
          </p:nvPr>
        </p:nvSpPr>
        <p:spPr/>
        <p:txBody>
          <a:bodyPr/>
          <a:lstStyle/>
          <a:p>
            <a:r>
              <a:rPr lang="en-US" dirty="0" smtClean="0"/>
              <a:t>Informed by ECRI Institute’s Forecast work for its Health Technology Assessment Information Service</a:t>
            </a:r>
          </a:p>
          <a:p>
            <a:r>
              <a:rPr lang="en-US" dirty="0" smtClean="0"/>
              <a:t>Informed by a systematic review of horizon scanning methods in health care </a:t>
            </a:r>
          </a:p>
          <a:p>
            <a:r>
              <a:rPr lang="en-US" dirty="0" smtClean="0"/>
              <a:t>Informed by an expert panel’s input </a:t>
            </a:r>
          </a:p>
          <a:p>
            <a:r>
              <a:rPr lang="en-US" dirty="0" smtClean="0"/>
              <a:t>Informed by the implementation – iterative improvements</a:t>
            </a:r>
          </a:p>
          <a:p>
            <a:endParaRPr lang="en-US" dirty="0"/>
          </a:p>
          <a:p>
            <a:r>
              <a:rPr lang="en-US" dirty="0" smtClean="0"/>
              <a:t>Available on the Effective Health Care Web site:</a:t>
            </a:r>
          </a:p>
          <a:p>
            <a:pPr marL="400050" lvl="1" indent="0">
              <a:buNone/>
            </a:pPr>
            <a:r>
              <a:rPr lang="en-US" dirty="0">
                <a:hlinkClick r:id="rId3"/>
              </a:rPr>
              <a:t>https://effectivehealthcare.ahrq.gov/search-for-guides-reviews-and-reports/?</a:t>
            </a:r>
            <a:r>
              <a:rPr lang="en-US" dirty="0" smtClean="0">
                <a:hlinkClick r:id="rId3"/>
              </a:rPr>
              <a:t>pageaction=displayproduct&amp;productID=886</a:t>
            </a:r>
            <a:endParaRPr lang="en-US" dirty="0" smtClean="0"/>
          </a:p>
          <a:p>
            <a:endParaRPr lang="en-US" dirty="0"/>
          </a:p>
        </p:txBody>
      </p:sp>
    </p:spTree>
    <p:extLst>
      <p:ext uri="{BB962C8B-B14F-4D97-AF65-F5344CB8AC3E}">
        <p14:creationId xmlns:p14="http://schemas.microsoft.com/office/powerpoint/2010/main" val="3475655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 Scanning Protocol - </a:t>
            </a:r>
            <a:r>
              <a:rPr lang="en-US" dirty="0"/>
              <a:t>Major </a:t>
            </a:r>
            <a:r>
              <a:rPr lang="en-US" dirty="0" smtClean="0"/>
              <a:t>Concepts</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Unmet need</a:t>
            </a:r>
          </a:p>
          <a:p>
            <a:r>
              <a:rPr lang="en-US" dirty="0" smtClean="0"/>
              <a:t>Innovative interventions – not “me-too”</a:t>
            </a:r>
          </a:p>
          <a:p>
            <a:r>
              <a:rPr lang="en-US" dirty="0" smtClean="0"/>
              <a:t>AHRQ’s priority conditions</a:t>
            </a:r>
          </a:p>
          <a:p>
            <a:r>
              <a:rPr lang="en-US" dirty="0" smtClean="0"/>
              <a:t>Broad definition of health care interventions</a:t>
            </a:r>
          </a:p>
          <a:p>
            <a:r>
              <a:rPr lang="en-US" dirty="0"/>
              <a:t>Likely to diffuse within the next 2 – 3 </a:t>
            </a:r>
            <a:r>
              <a:rPr lang="en-US" dirty="0" smtClean="0"/>
              <a:t>years </a:t>
            </a:r>
            <a:endParaRPr lang="en-US" dirty="0"/>
          </a:p>
          <a:p>
            <a:r>
              <a:rPr lang="en-US" dirty="0"/>
              <a:t>For drugs, typically Phase III data available </a:t>
            </a:r>
            <a:r>
              <a:rPr lang="en-US" dirty="0" smtClean="0"/>
              <a:t>or Phase </a:t>
            </a:r>
            <a:r>
              <a:rPr lang="en-US" dirty="0"/>
              <a:t>II data with </a:t>
            </a:r>
            <a:r>
              <a:rPr lang="en-US" dirty="0" smtClean="0"/>
              <a:t>orphan</a:t>
            </a:r>
            <a:r>
              <a:rPr lang="en-US" dirty="0"/>
              <a:t>, breakthrough, or fast-track status designation by </a:t>
            </a:r>
            <a:r>
              <a:rPr lang="en-US" dirty="0" smtClean="0"/>
              <a:t>FDA</a:t>
            </a:r>
          </a:p>
          <a:p>
            <a:r>
              <a:rPr lang="en-US" dirty="0"/>
              <a:t>For devices, phase II, phase III or innovation pathway designation by FDA</a:t>
            </a:r>
          </a:p>
          <a:p>
            <a:endParaRPr lang="en-US" dirty="0"/>
          </a:p>
        </p:txBody>
      </p:sp>
    </p:spTree>
    <p:extLst>
      <p:ext uri="{BB962C8B-B14F-4D97-AF65-F5344CB8AC3E}">
        <p14:creationId xmlns:p14="http://schemas.microsoft.com/office/powerpoint/2010/main" val="186929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Unmet Need – FDA Definition</a:t>
            </a:r>
            <a:endParaRPr lang="en-US" dirty="0"/>
          </a:p>
        </p:txBody>
      </p:sp>
      <p:sp>
        <p:nvSpPr>
          <p:cNvPr id="3" name="Content Placeholder 2"/>
          <p:cNvSpPr>
            <a:spLocks noGrp="1"/>
          </p:cNvSpPr>
          <p:nvPr>
            <p:ph idx="1"/>
          </p:nvPr>
        </p:nvSpPr>
        <p:spPr>
          <a:xfrm>
            <a:off x="381000" y="1143000"/>
            <a:ext cx="8229600" cy="4525963"/>
          </a:xfrm>
        </p:spPr>
        <p:txBody>
          <a:bodyPr/>
          <a:lstStyle/>
          <a:p>
            <a:r>
              <a:rPr lang="en-US" dirty="0"/>
              <a:t>A</a:t>
            </a:r>
            <a:r>
              <a:rPr lang="en-US" dirty="0" smtClean="0"/>
              <a:t> </a:t>
            </a:r>
            <a:r>
              <a:rPr lang="en-US" dirty="0"/>
              <a:t>condition whose treatment or diagnosis is not addressed adequately by an available therapy or </a:t>
            </a:r>
            <a:r>
              <a:rPr lang="en-US" dirty="0" smtClean="0"/>
              <a:t>diagnostic</a:t>
            </a:r>
          </a:p>
          <a:p>
            <a:r>
              <a:rPr lang="en-US" dirty="0" smtClean="0"/>
              <a:t>If </a:t>
            </a:r>
            <a:r>
              <a:rPr lang="en-US" dirty="0"/>
              <a:t>it </a:t>
            </a:r>
            <a:r>
              <a:rPr lang="en-US" dirty="0" smtClean="0"/>
              <a:t>[</a:t>
            </a:r>
            <a:r>
              <a:rPr lang="en-US" i="1" dirty="0" smtClean="0"/>
              <a:t>the intervention</a:t>
            </a:r>
            <a:r>
              <a:rPr lang="en-US" dirty="0" smtClean="0"/>
              <a:t>] has </a:t>
            </a:r>
            <a:r>
              <a:rPr lang="en-US" dirty="0"/>
              <a:t>an effect on a serious outcome of the disease or condition that is not known to be influenced by available therapy</a:t>
            </a:r>
            <a:endParaRPr lang="en-US" dirty="0" smtClean="0"/>
          </a:p>
          <a:p>
            <a:r>
              <a:rPr lang="en-US" dirty="0" smtClean="0"/>
              <a:t>Has </a:t>
            </a:r>
            <a:r>
              <a:rPr lang="en-US" dirty="0"/>
              <a:t>a benefit for patients who are unable to tolerate available therapy or whose disease has failed to respond to available </a:t>
            </a:r>
            <a:r>
              <a:rPr lang="en-US" dirty="0" smtClean="0"/>
              <a:t>therapy</a:t>
            </a:r>
          </a:p>
          <a:p>
            <a:r>
              <a:rPr lang="en-US" dirty="0" smtClean="0"/>
              <a:t>Provides </a:t>
            </a:r>
            <a:r>
              <a:rPr lang="en-US" dirty="0"/>
              <a:t>effectiveness similar to available therapy, while </a:t>
            </a:r>
            <a:r>
              <a:rPr lang="en-US" dirty="0" smtClean="0"/>
              <a:t>avoiding </a:t>
            </a:r>
            <a:r>
              <a:rPr lang="en-US" dirty="0"/>
              <a:t>serious harm that can occur with available </a:t>
            </a:r>
            <a:r>
              <a:rPr lang="en-US" dirty="0" smtClean="0"/>
              <a:t>therapy</a:t>
            </a:r>
            <a:endParaRPr lang="en-US" dirty="0"/>
          </a:p>
        </p:txBody>
      </p:sp>
      <p:sp>
        <p:nvSpPr>
          <p:cNvPr id="4" name="TextBox 3"/>
          <p:cNvSpPr txBox="1"/>
          <p:nvPr/>
        </p:nvSpPr>
        <p:spPr>
          <a:xfrm>
            <a:off x="381000" y="5345797"/>
            <a:ext cx="7315200" cy="646331"/>
          </a:xfrm>
          <a:prstGeom prst="rect">
            <a:avLst/>
          </a:prstGeom>
          <a:noFill/>
        </p:spPr>
        <p:txBody>
          <a:bodyPr wrap="square" rtlCol="0">
            <a:spAutoFit/>
          </a:bodyPr>
          <a:lstStyle/>
          <a:p>
            <a:pPr defTabSz="914400"/>
            <a:r>
              <a:rPr lang="en-US" dirty="0">
                <a:solidFill>
                  <a:prstClr val="black"/>
                </a:solidFill>
              </a:rPr>
              <a:t>Available at http://www.fda.gov/ucm/groups/fdagov-public/@fdagov-meddev-gen/documents/document/ucm393978.pdf. Accessed 3/24/2016</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677075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28600"/>
            <a:ext cx="8542283" cy="1143000"/>
          </a:xfrm>
        </p:spPr>
        <p:txBody>
          <a:bodyPr/>
          <a:lstStyle/>
          <a:p>
            <a:r>
              <a:rPr lang="en-US" dirty="0" smtClean="0"/>
              <a:t>Selecting Leads for Topics  - A Series of Questions for Capturing Innovation and Unmet Need</a:t>
            </a:r>
            <a:endParaRPr lang="en-US" dirty="0"/>
          </a:p>
        </p:txBody>
      </p:sp>
      <p:sp>
        <p:nvSpPr>
          <p:cNvPr id="3" name="Content Placeholder 2"/>
          <p:cNvSpPr>
            <a:spLocks noGrp="1"/>
          </p:cNvSpPr>
          <p:nvPr>
            <p:ph idx="1"/>
          </p:nvPr>
        </p:nvSpPr>
        <p:spPr/>
        <p:txBody>
          <a:bodyPr/>
          <a:lstStyle/>
          <a:p>
            <a:pPr lvl="0"/>
            <a:r>
              <a:rPr lang="en-US" dirty="0"/>
              <a:t>Is this a new molecular entity (drug), biologic, or generic formulation of a drug being developed for potential diffusion into the U.S. health care system? Consider the following when answering this question:</a:t>
            </a:r>
          </a:p>
          <a:p>
            <a:pPr lvl="1"/>
            <a:r>
              <a:rPr lang="en-US" dirty="0"/>
              <a:t>Is it subject to approval under FDA’s Investigational New Drug, Biologics Licensing, combination-product application, or Investigational Device Exemption Premarket Approval processes?</a:t>
            </a:r>
          </a:p>
          <a:p>
            <a:pPr lvl="1"/>
            <a:r>
              <a:rPr lang="en-US" dirty="0"/>
              <a:t>Is it a generic drug? If so, do not select. Is it subject to 510(k) clearance processes? If so, </a:t>
            </a:r>
            <a:r>
              <a:rPr lang="en-US" dirty="0" smtClean="0"/>
              <a:t>select </a:t>
            </a:r>
            <a:r>
              <a:rPr lang="en-US" dirty="0"/>
              <a:t>only if it represents </a:t>
            </a:r>
            <a:r>
              <a:rPr lang="en-US" dirty="0" smtClean="0"/>
              <a:t>a relevant </a:t>
            </a:r>
            <a:r>
              <a:rPr lang="en-US" dirty="0"/>
              <a:t>innovation to address an unmet need.</a:t>
            </a:r>
          </a:p>
          <a:p>
            <a:pPr lvl="0"/>
            <a:r>
              <a:rPr lang="en-US" dirty="0"/>
              <a:t>Does this appear to be a </a:t>
            </a:r>
            <a:r>
              <a:rPr lang="en-US" dirty="0" smtClean="0"/>
              <a:t>new </a:t>
            </a:r>
            <a:r>
              <a:rPr lang="en-US" dirty="0"/>
              <a:t>but </a:t>
            </a:r>
            <a:r>
              <a:rPr lang="en-US" dirty="0" smtClean="0"/>
              <a:t>off-label use </a:t>
            </a:r>
            <a:r>
              <a:rPr lang="en-US" dirty="0"/>
              <a:t>of an existing drug, biologic, or device?</a:t>
            </a:r>
          </a:p>
          <a:p>
            <a:pPr marL="0" indent="0">
              <a:buNone/>
            </a:pPr>
            <a:endParaRPr lang="en-US" sz="2000" dirty="0"/>
          </a:p>
        </p:txBody>
      </p:sp>
    </p:spTree>
    <p:extLst>
      <p:ext uri="{BB962C8B-B14F-4D97-AF65-F5344CB8AC3E}">
        <p14:creationId xmlns:p14="http://schemas.microsoft.com/office/powerpoint/2010/main" val="1723229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for Selecting Topics from Leads</a:t>
            </a:r>
            <a:endParaRPr lang="en-US" dirty="0"/>
          </a:p>
        </p:txBody>
      </p:sp>
      <p:sp>
        <p:nvSpPr>
          <p:cNvPr id="3" name="Content Placeholder 2"/>
          <p:cNvSpPr>
            <a:spLocks noGrp="1"/>
          </p:cNvSpPr>
          <p:nvPr>
            <p:ph idx="1"/>
          </p:nvPr>
        </p:nvSpPr>
        <p:spPr>
          <a:xfrm>
            <a:off x="685800" y="1028700"/>
            <a:ext cx="7924800" cy="4525963"/>
          </a:xfrm>
        </p:spPr>
        <p:txBody>
          <a:bodyPr/>
          <a:lstStyle/>
          <a:p>
            <a:pPr lvl="0"/>
            <a:r>
              <a:rPr lang="en-US" dirty="0" smtClean="0">
                <a:cs typeface="Arial" panose="020B0604020202020204" pitchFamily="34" charset="0"/>
              </a:rPr>
              <a:t>Consider criteria used to select leads</a:t>
            </a:r>
          </a:p>
          <a:p>
            <a:pPr lvl="0"/>
            <a:r>
              <a:rPr lang="en-US" dirty="0" smtClean="0">
                <a:cs typeface="Arial" panose="020B0604020202020204" pitchFamily="34" charset="0"/>
              </a:rPr>
              <a:t>Determine topic </a:t>
            </a:r>
            <a:r>
              <a:rPr lang="en-US" dirty="0">
                <a:cs typeface="Arial" panose="020B0604020202020204" pitchFamily="34" charset="0"/>
              </a:rPr>
              <a:t>name, patient population, the intent of the intervention, the unmet </a:t>
            </a:r>
            <a:r>
              <a:rPr lang="en-US" dirty="0" smtClean="0">
                <a:cs typeface="Arial" panose="020B0604020202020204" pitchFamily="34" charset="0"/>
              </a:rPr>
              <a:t>need, </a:t>
            </a:r>
            <a:r>
              <a:rPr lang="en-US" dirty="0">
                <a:cs typeface="Arial" panose="020B0604020202020204" pitchFamily="34" charset="0"/>
              </a:rPr>
              <a:t>and various other details </a:t>
            </a:r>
            <a:endParaRPr lang="en-US" dirty="0" smtClean="0">
              <a:cs typeface="Arial" panose="020B0604020202020204" pitchFamily="34" charset="0"/>
            </a:endParaRPr>
          </a:p>
          <a:p>
            <a:pPr lvl="0"/>
            <a:r>
              <a:rPr lang="en-US" dirty="0" smtClean="0">
                <a:cs typeface="Arial" panose="020B0604020202020204" pitchFamily="34" charset="0"/>
              </a:rPr>
              <a:t>Present topics to larger group of </a:t>
            </a:r>
            <a:r>
              <a:rPr lang="en-US" dirty="0">
                <a:cs typeface="Arial" panose="020B0604020202020204" pitchFamily="34" charset="0"/>
              </a:rPr>
              <a:t>analysts at Topic Nomination Meetings </a:t>
            </a:r>
            <a:endParaRPr lang="en-US" dirty="0" smtClean="0">
              <a:cs typeface="Arial" panose="020B0604020202020204" pitchFamily="34" charset="0"/>
            </a:endParaRPr>
          </a:p>
          <a:p>
            <a:pPr lvl="0"/>
            <a:r>
              <a:rPr lang="en-US" dirty="0" smtClean="0">
                <a:cs typeface="Arial" panose="020B0604020202020204" pitchFamily="34" charset="0"/>
              </a:rPr>
              <a:t>Vote </a:t>
            </a:r>
            <a:r>
              <a:rPr lang="en-US" dirty="0">
                <a:cs typeface="Arial" panose="020B0604020202020204" pitchFamily="34" charset="0"/>
              </a:rPr>
              <a:t>on whether topics </a:t>
            </a:r>
            <a:r>
              <a:rPr lang="en-US" dirty="0" smtClean="0">
                <a:cs typeface="Arial" panose="020B0604020202020204" pitchFamily="34" charset="0"/>
              </a:rPr>
              <a:t>met </a:t>
            </a:r>
            <a:r>
              <a:rPr lang="en-US" dirty="0">
                <a:cs typeface="Arial" panose="020B0604020202020204" pitchFamily="34" charset="0"/>
              </a:rPr>
              <a:t>inclusion criteria to become Target Topics for tracking and/or in-depth profile </a:t>
            </a:r>
            <a:r>
              <a:rPr lang="en-US" dirty="0" smtClean="0">
                <a:cs typeface="Arial" panose="020B0604020202020204" pitchFamily="34" charset="0"/>
              </a:rPr>
              <a:t>development</a:t>
            </a:r>
          </a:p>
          <a:p>
            <a:pPr marL="0" indent="0">
              <a:buNone/>
            </a:pPr>
            <a:endParaRPr lang="en-US" dirty="0"/>
          </a:p>
        </p:txBody>
      </p:sp>
    </p:spTree>
    <p:extLst>
      <p:ext uri="{BB962C8B-B14F-4D97-AF65-F5344CB8AC3E}">
        <p14:creationId xmlns:p14="http://schemas.microsoft.com/office/powerpoint/2010/main" val="2073968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25484"/>
            <a:ext cx="8610600" cy="461665"/>
          </a:xfrm>
          <a:prstGeom prst="rect">
            <a:avLst/>
          </a:prstGeom>
        </p:spPr>
        <p:txBody>
          <a:bodyPr wrap="square">
            <a:spAutoFit/>
          </a:bodyPr>
          <a:lstStyle/>
          <a:p>
            <a:pPr defTabSz="914400">
              <a:spcBef>
                <a:spcPts val="1200"/>
              </a:spcBef>
              <a:spcAft>
                <a:spcPts val="200"/>
              </a:spcAft>
              <a:tabLst>
                <a:tab pos="800100" algn="l"/>
                <a:tab pos="857250" algn="l"/>
              </a:tabLst>
            </a:pPr>
            <a:r>
              <a:rPr lang="en-US" sz="2400" dirty="0" smtClean="0">
                <a:solidFill>
                  <a:srgbClr val="000000"/>
                </a:solidFill>
                <a:latin typeface="Franklin Gothic Demi" panose="020B0703020102020204" pitchFamily="34" charset="0"/>
                <a:ea typeface="Calibri" panose="020F0502020204030204" pitchFamily="34" charset="0"/>
                <a:cs typeface="Times New Roman" panose="02020603050405020304" pitchFamily="18" charset="0"/>
              </a:rPr>
              <a:t>Cumulative Leads </a:t>
            </a:r>
            <a:r>
              <a:rPr lang="en-US" sz="2400" dirty="0">
                <a:solidFill>
                  <a:srgbClr val="000000"/>
                </a:solidFill>
                <a:latin typeface="Franklin Gothic Demi" panose="020B0703020102020204" pitchFamily="34" charset="0"/>
                <a:ea typeface="Calibri" panose="020F0502020204030204" pitchFamily="34" charset="0"/>
                <a:cs typeface="Times New Roman" panose="02020603050405020304" pitchFamily="18" charset="0"/>
              </a:rPr>
              <a:t>and Topics by Priority Area at End of </a:t>
            </a:r>
            <a:r>
              <a:rPr lang="en-US" sz="2400" dirty="0" smtClean="0">
                <a:solidFill>
                  <a:srgbClr val="000000"/>
                </a:solidFill>
                <a:latin typeface="Franklin Gothic Demi" panose="020B0703020102020204" pitchFamily="34" charset="0"/>
                <a:ea typeface="Calibri" panose="020F0502020204030204" pitchFamily="34" charset="0"/>
                <a:cs typeface="Times New Roman" panose="02020603050405020304" pitchFamily="18" charset="0"/>
              </a:rPr>
              <a:t>Year 5</a:t>
            </a:r>
            <a:endParaRPr lang="en-US" sz="2400" dirty="0">
              <a:solidFill>
                <a:srgbClr val="000000"/>
              </a:solidFill>
              <a:latin typeface="Franklin Gothic Demi" panose="020B0703020102020204" pitchFamily="34" charset="0"/>
              <a:ea typeface="Calibri" panose="020F0502020204030204" pitchFamily="34" charset="0"/>
              <a:cs typeface="Times New Roman" panose="02020603050405020304" pitchFamily="18" charset="0"/>
            </a:endParaRPr>
          </a:p>
        </p:txBody>
      </p:sp>
      <p:graphicFrame>
        <p:nvGraphicFramePr>
          <p:cNvPr id="5" name="Chart 4"/>
          <p:cNvGraphicFramePr>
            <a:graphicFrameLocks/>
          </p:cNvGraphicFramePr>
          <p:nvPr>
            <p:extLst/>
          </p:nvPr>
        </p:nvGraphicFramePr>
        <p:xfrm>
          <a:off x="0" y="685800"/>
          <a:ext cx="90678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881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About the Center on Health Care Effectiveness</a:t>
            </a:r>
          </a:p>
        </p:txBody>
      </p:sp>
      <p:sp>
        <p:nvSpPr>
          <p:cNvPr id="3" name="Text Placeholder 2"/>
          <p:cNvSpPr>
            <a:spLocks noGrp="1"/>
          </p:cNvSpPr>
          <p:nvPr>
            <p:ph type="body" sz="quarter" idx="11"/>
          </p:nvPr>
        </p:nvSpPr>
        <p:spPr>
          <a:xfrm>
            <a:off x="880532" y="1145419"/>
            <a:ext cx="7552267" cy="4267200"/>
          </a:xfrm>
        </p:spPr>
        <p:txBody>
          <a:bodyPr>
            <a:normAutofit fontScale="85000" lnSpcReduction="10000"/>
          </a:bodyPr>
          <a:lstStyle/>
          <a:p>
            <a:pPr marL="0" indent="0">
              <a:buNone/>
            </a:pPr>
            <a:r>
              <a:rPr lang="en-US" sz="2600" smtClean="0"/>
              <a:t>The </a:t>
            </a:r>
            <a:r>
              <a:rPr lang="en-US" sz="2600" dirty="0"/>
              <a:t>Center on Health Care Effectiveness </a:t>
            </a:r>
            <a:r>
              <a:rPr lang="en-US" sz="2600" dirty="0" smtClean="0"/>
              <a:t>(CHCE) strives </a:t>
            </a:r>
            <a:r>
              <a:rPr lang="en-US" sz="2600" dirty="0"/>
              <a:t>to support more evidence-based decision making by patients and clinicians at the </a:t>
            </a:r>
            <a:r>
              <a:rPr lang="en-US" sz="2600"/>
              <a:t>point </a:t>
            </a:r>
            <a:r>
              <a:rPr lang="en-US" sz="2600" smtClean="0"/>
              <a:t/>
            </a:r>
            <a:br>
              <a:rPr lang="en-US" sz="2600" smtClean="0"/>
            </a:br>
            <a:r>
              <a:rPr lang="en-US" sz="2600" smtClean="0"/>
              <a:t>of </a:t>
            </a:r>
            <a:r>
              <a:rPr lang="en-US" sz="2600" dirty="0"/>
              <a:t>care. </a:t>
            </a:r>
            <a:endParaRPr lang="en-US" sz="2600" dirty="0" smtClean="0"/>
          </a:p>
          <a:p>
            <a:pPr marL="0" indent="0">
              <a:buNone/>
            </a:pPr>
            <a:r>
              <a:rPr lang="en-US" sz="2600" dirty="0" smtClean="0"/>
              <a:t>We </a:t>
            </a:r>
            <a:r>
              <a:rPr lang="en-US" sz="2600" dirty="0"/>
              <a:t>conduct and disseminate objective research and </a:t>
            </a:r>
            <a:r>
              <a:rPr lang="en-US" sz="2600" dirty="0" smtClean="0"/>
              <a:t>policy analyses </a:t>
            </a:r>
            <a:r>
              <a:rPr lang="en-US" sz="2600" dirty="0"/>
              <a:t>on how modifications to the policy, delivery system, and practice environment can help clinicians and patients make more informed decisions. </a:t>
            </a:r>
          </a:p>
          <a:p>
            <a:pPr marL="0" indent="0" algn="ctr">
              <a:buNone/>
            </a:pPr>
            <a:endParaRPr lang="en-US" sz="2600" dirty="0"/>
          </a:p>
          <a:p>
            <a:pPr marL="0" indent="0" algn="ctr">
              <a:buNone/>
            </a:pPr>
            <a:r>
              <a:rPr lang="en-US" sz="2600" dirty="0" smtClean="0"/>
              <a:t>For </a:t>
            </a:r>
            <a:r>
              <a:rPr lang="en-US" sz="2600" dirty="0"/>
              <a:t>more information about CHCE, visit</a:t>
            </a:r>
            <a:br>
              <a:rPr lang="en-US" sz="2600" dirty="0"/>
            </a:br>
            <a:r>
              <a:rPr lang="en-US" sz="2600" dirty="0">
                <a:hlinkClick r:id="rId3"/>
              </a:rPr>
              <a:t>http://chce.mathematica-mpr.com/</a:t>
            </a:r>
            <a:endParaRPr lang="en-US" sz="2600" dirty="0"/>
          </a:p>
          <a:p>
            <a:pPr marL="0" indent="0">
              <a:buNone/>
            </a:pPr>
            <a:endParaRPr lang="en-US" sz="1500" dirty="0"/>
          </a:p>
          <a:p>
            <a:pPr marL="0" indent="0">
              <a:buNone/>
            </a:pPr>
            <a:endParaRPr lang="en-US" sz="1500" dirty="0"/>
          </a:p>
        </p:txBody>
      </p:sp>
    </p:spTree>
    <p:extLst>
      <p:ext uri="{BB962C8B-B14F-4D97-AF65-F5344CB8AC3E}">
        <p14:creationId xmlns:p14="http://schemas.microsoft.com/office/powerpoint/2010/main" val="3028238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304800" y="990600"/>
          <a:ext cx="8077200" cy="605789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idx="4294967295"/>
          </p:nvPr>
        </p:nvSpPr>
        <p:spPr>
          <a:xfrm>
            <a:off x="304800" y="0"/>
            <a:ext cx="8610600" cy="1143000"/>
          </a:xfrm>
          <a:prstGeom prst="rect">
            <a:avLst/>
          </a:prstGeom>
        </p:spPr>
        <p:txBody>
          <a:bodyPr/>
          <a:lstStyle/>
          <a:p>
            <a:r>
              <a:rPr lang="en-US" sz="2800" dirty="0" smtClean="0"/>
              <a:t>Four Priority Areas Accounted for ≥70% of Topics Over 5 Years</a:t>
            </a:r>
            <a:endParaRPr lang="en-US" sz="2800" dirty="0"/>
          </a:p>
        </p:txBody>
      </p:sp>
    </p:spTree>
    <p:extLst>
      <p:ext uri="{BB962C8B-B14F-4D97-AF65-F5344CB8AC3E}">
        <p14:creationId xmlns:p14="http://schemas.microsoft.com/office/powerpoint/2010/main" val="667656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228600" y="838200"/>
          <a:ext cx="8686799"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83150" y="152400"/>
            <a:ext cx="8386301" cy="954107"/>
          </a:xfrm>
          <a:prstGeom prst="rect">
            <a:avLst/>
          </a:prstGeom>
          <a:noFill/>
        </p:spPr>
        <p:txBody>
          <a:bodyPr wrap="square" rtlCol="0">
            <a:spAutoFit/>
          </a:bodyPr>
          <a:lstStyle/>
          <a:p>
            <a:pPr defTabSz="914400"/>
            <a:r>
              <a:rPr lang="en-US" sz="2800" dirty="0">
                <a:solidFill>
                  <a:prstClr val="black"/>
                </a:solidFill>
                <a:latin typeface="Franklin Gothic Demi" panose="020B0703020102020204" pitchFamily="34" charset="0"/>
              </a:rPr>
              <a:t>Distribution of Topics by Intervention Class at Year 5</a:t>
            </a:r>
          </a:p>
          <a:p>
            <a:pPr defTabSz="914400"/>
            <a:endParaRPr lang="en-US" sz="2800" dirty="0">
              <a:solidFill>
                <a:prstClr val="black"/>
              </a:solidFill>
              <a:latin typeface="Franklin Gothic Demi" panose="020B0703020102020204" pitchFamily="34" charset="0"/>
            </a:endParaRPr>
          </a:p>
        </p:txBody>
      </p:sp>
    </p:spTree>
    <p:extLst>
      <p:ext uri="{BB962C8B-B14F-4D97-AF65-F5344CB8AC3E}">
        <p14:creationId xmlns:p14="http://schemas.microsoft.com/office/powerpoint/2010/main" val="3757137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924800" cy="685800"/>
          </a:xfrm>
        </p:spPr>
        <p:txBody>
          <a:bodyPr/>
          <a:lstStyle/>
          <a:p>
            <a:r>
              <a:rPr lang="en-US" dirty="0" smtClean="0"/>
              <a:t>Horizon Scanning Status Update Reports</a:t>
            </a:r>
            <a:endParaRPr lang="en-US" dirty="0"/>
          </a:p>
        </p:txBody>
      </p:sp>
      <p:sp>
        <p:nvSpPr>
          <p:cNvPr id="3" name="Content Placeholder 2"/>
          <p:cNvSpPr>
            <a:spLocks noGrp="1"/>
          </p:cNvSpPr>
          <p:nvPr>
            <p:ph idx="1"/>
          </p:nvPr>
        </p:nvSpPr>
        <p:spPr>
          <a:xfrm>
            <a:off x="228600" y="810986"/>
            <a:ext cx="8382000" cy="5437414"/>
          </a:xfrm>
        </p:spPr>
        <p:txBody>
          <a:bodyPr/>
          <a:lstStyle/>
          <a:p>
            <a:r>
              <a:rPr lang="en-US" sz="2800" dirty="0" smtClean="0"/>
              <a:t>Snapshot of topics active in system at that moment</a:t>
            </a:r>
          </a:p>
          <a:p>
            <a:pPr lvl="1"/>
            <a:r>
              <a:rPr lang="en-US" sz="2400" dirty="0" smtClean="0"/>
              <a:t>500 to 800 topics typically active at any given time</a:t>
            </a:r>
          </a:p>
          <a:p>
            <a:pPr lvl="1"/>
            <a:r>
              <a:rPr lang="en-US" sz="2400" dirty="0" smtClean="0"/>
              <a:t>3 report sections about activity during that 10-week reporting period: </a:t>
            </a:r>
          </a:p>
          <a:p>
            <a:pPr lvl="2"/>
            <a:r>
              <a:rPr lang="en-US" sz="2000" dirty="0" smtClean="0"/>
              <a:t>Ongoing topics tracked</a:t>
            </a:r>
          </a:p>
          <a:p>
            <a:pPr lvl="2"/>
            <a:r>
              <a:rPr lang="en-US" sz="2000" dirty="0" smtClean="0"/>
              <a:t>New topics added</a:t>
            </a:r>
          </a:p>
          <a:p>
            <a:pPr lvl="2"/>
            <a:r>
              <a:rPr lang="en-US" sz="2000" dirty="0" smtClean="0"/>
              <a:t>Topics retired (archived) and why</a:t>
            </a:r>
          </a:p>
          <a:p>
            <a:pPr lvl="1"/>
            <a:r>
              <a:rPr lang="en-US" sz="2400" dirty="0" smtClean="0"/>
              <a:t>Mini-profile of each topic using PICO framework</a:t>
            </a:r>
          </a:p>
          <a:p>
            <a:pPr lvl="2"/>
            <a:r>
              <a:rPr lang="en-US" sz="2000" dirty="0" smtClean="0"/>
              <a:t>Target patient population</a:t>
            </a:r>
          </a:p>
          <a:p>
            <a:pPr lvl="2"/>
            <a:r>
              <a:rPr lang="en-US" sz="2000" dirty="0" smtClean="0"/>
              <a:t>Intervention description, manufacturer, phase of development</a:t>
            </a:r>
          </a:p>
          <a:p>
            <a:pPr lvl="2"/>
            <a:r>
              <a:rPr lang="en-US" sz="2000" dirty="0" smtClean="0"/>
              <a:t>Possible comparators suggested for comparative effectiveness research</a:t>
            </a:r>
          </a:p>
          <a:p>
            <a:pPr lvl="2"/>
            <a:r>
              <a:rPr lang="en-US" sz="2000" dirty="0" smtClean="0"/>
              <a:t>Possible outcomes of interest to determine safety/efficacy</a:t>
            </a:r>
          </a:p>
          <a:p>
            <a:pPr lvl="1"/>
            <a:endParaRPr lang="en-US" dirty="0"/>
          </a:p>
        </p:txBody>
      </p:sp>
    </p:spTree>
    <p:extLst>
      <p:ext uri="{BB962C8B-B14F-4D97-AF65-F5344CB8AC3E}">
        <p14:creationId xmlns:p14="http://schemas.microsoft.com/office/powerpoint/2010/main" val="693102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07361510"/>
              </p:ext>
            </p:extLst>
          </p:nvPr>
        </p:nvGraphicFramePr>
        <p:xfrm>
          <a:off x="734786" y="228601"/>
          <a:ext cx="7875814" cy="56643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2032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924800" cy="1143000"/>
          </a:xfrm>
        </p:spPr>
        <p:txBody>
          <a:bodyPr/>
          <a:lstStyle/>
          <a:p>
            <a:r>
              <a:rPr lang="en-US" dirty="0" smtClean="0">
                <a:cs typeface="Arial" panose="020B0604020202020204" pitchFamily="34" charset="0"/>
              </a:rPr>
              <a:t>Status Update: Section 1 Sample Entry</a:t>
            </a:r>
            <a:endParaRPr lang="en-US" dirty="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30271411"/>
              </p:ext>
            </p:extLst>
          </p:nvPr>
        </p:nvGraphicFramePr>
        <p:xfrm>
          <a:off x="76201" y="685800"/>
          <a:ext cx="9067799" cy="5412740"/>
        </p:xfrm>
        <a:graphic>
          <a:graphicData uri="http://schemas.openxmlformats.org/drawingml/2006/table">
            <a:tbl>
              <a:tblPr firstRow="1" bandRow="1">
                <a:tableStyleId>{5C22544A-7EE6-4342-B048-85BDC9FD1C3A}</a:tableStyleId>
              </a:tblPr>
              <a:tblGrid>
                <a:gridCol w="1142999">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4419600">
                  <a:extLst>
                    <a:ext uri="{9D8B030D-6E8A-4147-A177-3AD203B41FA5}">
                      <a16:colId xmlns="" xmlns:a16="http://schemas.microsoft.com/office/drawing/2014/main" val="20002"/>
                    </a:ext>
                  </a:extLst>
                </a:gridCol>
                <a:gridCol w="1065751">
                  <a:extLst>
                    <a:ext uri="{9D8B030D-6E8A-4147-A177-3AD203B41FA5}">
                      <a16:colId xmlns="" xmlns:a16="http://schemas.microsoft.com/office/drawing/2014/main" val="20003"/>
                    </a:ext>
                  </a:extLst>
                </a:gridCol>
                <a:gridCol w="1372649">
                  <a:extLst>
                    <a:ext uri="{9D8B030D-6E8A-4147-A177-3AD203B41FA5}">
                      <a16:colId xmlns="" xmlns:a16="http://schemas.microsoft.com/office/drawing/2014/main" val="20004"/>
                    </a:ext>
                  </a:extLst>
                </a:gridCol>
              </a:tblGrid>
              <a:tr h="705309">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Topic Title</a:t>
                      </a:r>
                    </a:p>
                  </a:txBody>
                  <a:tcPr marL="73025" marR="73025" marT="73025" marB="73025"/>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Potential Patient Population</a:t>
                      </a:r>
                    </a:p>
                  </a:txBody>
                  <a:tcPr marL="73025" marR="73025" marT="73025" marB="73025"/>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Intervention</a:t>
                      </a:r>
                    </a:p>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Developer/Manufacturer(s)</a:t>
                      </a:r>
                    </a:p>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Phase of Development</a:t>
                      </a:r>
                    </a:p>
                  </a:txBody>
                  <a:tcPr marL="73025" marR="73025" marT="73025" marB="73025"/>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Potential </a:t>
                      </a:r>
                      <a:r>
                        <a:rPr lang="en-US" sz="1400" b="1" dirty="0" smtClean="0">
                          <a:effectLst/>
                          <a:latin typeface="Arial" panose="020B0604020202020204" pitchFamily="34" charset="0"/>
                          <a:ea typeface="Calibri" panose="020F0502020204030204" pitchFamily="34" charset="0"/>
                        </a:rPr>
                        <a:t>Compara-tors</a:t>
                      </a:r>
                      <a:endParaRPr lang="en-US" sz="1400" b="1" dirty="0">
                        <a:effectLst/>
                        <a:latin typeface="Arial" panose="020B0604020202020204" pitchFamily="34" charset="0"/>
                        <a:ea typeface="Calibri" panose="020F0502020204030204" pitchFamily="34" charset="0"/>
                      </a:endParaRPr>
                    </a:p>
                  </a:txBody>
                  <a:tcPr marL="73025" marR="73025" marT="73025" marB="73025"/>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rPr>
                        <a:t>Potential Health</a:t>
                      </a:r>
                      <a:br>
                        <a:rPr lang="en-US" sz="1400" b="1" dirty="0">
                          <a:effectLst/>
                          <a:latin typeface="Arial" panose="020B0604020202020204" pitchFamily="34" charset="0"/>
                          <a:ea typeface="Calibri" panose="020F0502020204030204" pitchFamily="34" charset="0"/>
                        </a:rPr>
                      </a:br>
                      <a:r>
                        <a:rPr lang="en-US" sz="1400" b="1" dirty="0">
                          <a:effectLst/>
                          <a:latin typeface="Arial" panose="020B0604020202020204" pitchFamily="34" charset="0"/>
                          <a:ea typeface="Calibri" panose="020F0502020204030204" pitchFamily="34" charset="0"/>
                        </a:rPr>
                        <a:t>or Other Impacts</a:t>
                      </a:r>
                    </a:p>
                  </a:txBody>
                  <a:tcPr marL="73025" marR="73025" marT="73025" marB="73025"/>
                </a:tc>
                <a:extLst>
                  <a:ext uri="{0D108BD9-81ED-4DB2-BD59-A6C34878D82A}">
                    <a16:rowId xmlns="" xmlns:a16="http://schemas.microsoft.com/office/drawing/2014/main" val="10000"/>
                  </a:ext>
                </a:extLst>
              </a:tr>
              <a:tr h="3828591">
                <a:tc>
                  <a:txBody>
                    <a:bodyPr/>
                    <a:lstStyle/>
                    <a:p>
                      <a:r>
                        <a:rPr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Sofosbuvir/ velpatasvir for treatment of chronic hepatitis C virus infection </a:t>
                      </a:r>
                      <a:r>
                        <a:rPr lang="en-US" sz="1800" b="0" i="0" u="none" strike="noStrike" kern="1200" baseline="0" dirty="0" smtClean="0">
                          <a:solidFill>
                            <a:schemeClr val="dk1"/>
                          </a:solidFill>
                          <a:latin typeface="+mn-lt"/>
                          <a:ea typeface="+mn-ea"/>
                          <a:cs typeface="+mn-cs"/>
                        </a:rPr>
                        <a:t>	</a:t>
                      </a:r>
                    </a:p>
                  </a:txBody>
                  <a:tcPr marL="73025" marR="73025" marT="73025" marB="73025"/>
                </a:tc>
                <a:tc>
                  <a:txBody>
                    <a:bodyPr/>
                    <a:lstStyle/>
                    <a:p>
                      <a:pPr marL="0" marR="0">
                        <a:spcBef>
                          <a:spcPts val="0"/>
                        </a:spcBef>
                        <a:spcAft>
                          <a:spcPts val="0"/>
                        </a:spcAft>
                      </a:pPr>
                      <a:r>
                        <a:rPr lang="en-US" sz="1400" dirty="0" smtClean="0">
                          <a:effectLst/>
                          <a:latin typeface="Arial" panose="020B0604020202020204" pitchFamily="34" charset="0"/>
                          <a:ea typeface="Calibri" panose="020F0502020204030204" pitchFamily="34" charset="0"/>
                        </a:rPr>
                        <a:t>Patients in whom chronic hepatitis C virus (HCV) infection has been diagnosed</a:t>
                      </a:r>
                      <a:endParaRPr lang="en-US" sz="1400" dirty="0">
                        <a:effectLst/>
                        <a:latin typeface="Arial" panose="020B0604020202020204" pitchFamily="34" charset="0"/>
                        <a:ea typeface="Calibri" panose="020F0502020204030204" pitchFamily="34" charset="0"/>
                      </a:endParaRPr>
                    </a:p>
                  </a:txBody>
                  <a:tcPr marL="73025" marR="73025" marT="73025" marB="73025"/>
                </a:tc>
                <a:tc>
                  <a:txBody>
                    <a:bodyPr/>
                    <a:lstStyle/>
                    <a:p>
                      <a:pPr marL="0" marR="0">
                        <a:spcBef>
                          <a:spcPts val="0"/>
                        </a:spcBef>
                        <a:spcAft>
                          <a:spcPts val="0"/>
                        </a:spcAft>
                      </a:pPr>
                      <a:r>
                        <a:rPr lang="en-US" sz="1400" dirty="0" smtClean="0">
                          <a:effectLst/>
                          <a:latin typeface="Arial" panose="020B0604020202020204" pitchFamily="34" charset="0"/>
                          <a:ea typeface="Calibri" panose="020F0502020204030204" pitchFamily="34" charset="0"/>
                        </a:rPr>
                        <a:t>Interferon (IFN)-free direct-acting antiviral (DAA) regimens have been FDA approved only for patients with HCV genotypes 1, 2, 3, and 4; no DAA regimen has been approved for treating genotypes 5 or 6. Additionally, FDA-approved DAAs are each indicated for specific genotypes; no pan-genotypic antivirals are available, which would obviate the need for HCV genotyping in infected patients. An unmet need also exists for DAAs that are effective in difficult-to-treat HCV-infected populations (e.g., those who have cirrhosis, require a liver transplant, or who are co-infected with HCV/HIV). Sofosbuvir/velpatasvir is an IFN-free regimen intended to treat patients who are chronically infected with any of the 6 HCV genotypes. It is also being tested in patients who have cirrhosis or who have HCV/HIV co-infection. Phase III trials ongoing; FDA granted breakthrough therapy status; Oct 2015, manufacturer submitted new drug application to FDA for sofosbuvir/velpatasvir for treating chronic HCV infection. Decision target 6/28/16</a:t>
                      </a:r>
                      <a:endParaRPr lang="en-US" sz="1400" dirty="0">
                        <a:effectLst/>
                        <a:latin typeface="Arial" panose="020B0604020202020204" pitchFamily="34" charset="0"/>
                        <a:ea typeface="Calibri" panose="020F0502020204030204" pitchFamily="34" charset="0"/>
                      </a:endParaRPr>
                    </a:p>
                  </a:txBody>
                  <a:tcPr marL="73025" marR="73025" marT="73025" marB="73025"/>
                </a:tc>
                <a:tc>
                  <a:txBody>
                    <a:bodyPr/>
                    <a:lstStyle/>
                    <a:p>
                      <a:pPr marL="0" marR="0">
                        <a:spcBef>
                          <a:spcPts val="0"/>
                        </a:spcBef>
                        <a:spcAft>
                          <a:spcPts val="0"/>
                        </a:spcAft>
                      </a:pPr>
                      <a:r>
                        <a:rPr lang="en-US" sz="1400" dirty="0" smtClean="0">
                          <a:effectLst/>
                          <a:latin typeface="Arial" panose="020B0604020202020204" pitchFamily="34" charset="0"/>
                          <a:ea typeface="Calibri" panose="020F0502020204030204" pitchFamily="34" charset="0"/>
                        </a:rPr>
                        <a:t>Other DAA regimens</a:t>
                      </a:r>
                      <a:endParaRPr lang="en-US" sz="1400" dirty="0">
                        <a:effectLst/>
                        <a:latin typeface="Arial" panose="020B0604020202020204" pitchFamily="34" charset="0"/>
                        <a:ea typeface="Calibri" panose="020F0502020204030204" pitchFamily="34" charset="0"/>
                      </a:endParaRPr>
                    </a:p>
                  </a:txBody>
                  <a:tcPr marL="73025" marR="73025" marT="73025" marB="73025"/>
                </a:tc>
                <a:tc>
                  <a:txBody>
                    <a:bodyPr/>
                    <a:lstStyle/>
                    <a:p>
                      <a:pPr marL="0" marR="0">
                        <a:spcBef>
                          <a:spcPts val="0"/>
                        </a:spcBef>
                        <a:spcAft>
                          <a:spcPts val="0"/>
                        </a:spcAft>
                      </a:pPr>
                      <a:r>
                        <a:rPr lang="en-US" sz="1400" dirty="0" smtClean="0">
                          <a:effectLst/>
                          <a:latin typeface="Arial" panose="020B0604020202020204" pitchFamily="34" charset="0"/>
                          <a:ea typeface="Calibri" panose="020F0502020204030204" pitchFamily="34" charset="0"/>
                        </a:rPr>
                        <a:t>Slowed or halted disease progression (fibrosis and cirrhosis) Sustained virologic response (defined as undetectable virus at 12 weeks) Decreased need for liver transplant Improved quality of life</a:t>
                      </a:r>
                      <a:endParaRPr lang="en-US" sz="1400" dirty="0">
                        <a:effectLst/>
                        <a:latin typeface="Arial" panose="020B0604020202020204" pitchFamily="34" charset="0"/>
                        <a:ea typeface="Calibri" panose="020F0502020204030204" pitchFamily="34" charset="0"/>
                      </a:endParaRPr>
                    </a:p>
                  </a:txBody>
                  <a:tcPr marL="73025" marR="73025" marT="73025" marB="73025"/>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82580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924800" cy="685800"/>
          </a:xfrm>
        </p:spPr>
        <p:txBody>
          <a:bodyPr/>
          <a:lstStyle/>
          <a:p>
            <a:r>
              <a:rPr lang="en-US" dirty="0" smtClean="0"/>
              <a:t>Horizon Scanning Output – Potential High Impact Reports</a:t>
            </a:r>
            <a:endParaRPr lang="en-US" dirty="0"/>
          </a:p>
        </p:txBody>
      </p:sp>
      <p:sp>
        <p:nvSpPr>
          <p:cNvPr id="3" name="Content Placeholder 2"/>
          <p:cNvSpPr>
            <a:spLocks noGrp="1"/>
          </p:cNvSpPr>
          <p:nvPr>
            <p:ph idx="1"/>
          </p:nvPr>
        </p:nvSpPr>
        <p:spPr>
          <a:xfrm>
            <a:off x="685800" y="1295400"/>
            <a:ext cx="7620000" cy="4267200"/>
          </a:xfrm>
        </p:spPr>
        <p:txBody>
          <a:bodyPr/>
          <a:lstStyle/>
          <a:p>
            <a:r>
              <a:rPr lang="en-US" dirty="0" smtClean="0"/>
              <a:t>Expert comment process on HS interventions for which late-phase data were available and detailed profile drafted</a:t>
            </a:r>
          </a:p>
          <a:p>
            <a:r>
              <a:rPr lang="en-US" dirty="0" smtClean="0"/>
              <a:t>About 150 detailed topic profiles sent for comments each reporting period</a:t>
            </a:r>
          </a:p>
          <a:p>
            <a:r>
              <a:rPr lang="en-US" dirty="0" smtClean="0"/>
              <a:t>5 – 9 sets of comments received per topic from clinicians, health systems/administrative experts, researchers </a:t>
            </a:r>
          </a:p>
          <a:p>
            <a:r>
              <a:rPr lang="en-US" dirty="0" smtClean="0"/>
              <a:t>Profile of each topic, impact rating, and discussion of expert comments</a:t>
            </a:r>
          </a:p>
          <a:p>
            <a:endParaRPr lang="en-US" dirty="0"/>
          </a:p>
        </p:txBody>
      </p:sp>
    </p:spTree>
    <p:extLst>
      <p:ext uri="{BB962C8B-B14F-4D97-AF65-F5344CB8AC3E}">
        <p14:creationId xmlns:p14="http://schemas.microsoft.com/office/powerpoint/2010/main" val="651001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for High-Impact Potential</a:t>
            </a:r>
            <a:endParaRPr lang="en-US" dirty="0"/>
          </a:p>
        </p:txBody>
      </p:sp>
      <p:sp>
        <p:nvSpPr>
          <p:cNvPr id="3" name="Content Placeholder 2"/>
          <p:cNvSpPr>
            <a:spLocks noGrp="1"/>
          </p:cNvSpPr>
          <p:nvPr>
            <p:ph idx="1"/>
          </p:nvPr>
        </p:nvSpPr>
        <p:spPr/>
        <p:txBody>
          <a:bodyPr/>
          <a:lstStyle/>
          <a:p>
            <a:r>
              <a:rPr lang="en-US" dirty="0" smtClean="0"/>
              <a:t>Potential importance of the unmet need it intends to address</a:t>
            </a:r>
          </a:p>
          <a:p>
            <a:r>
              <a:rPr lang="en-US" dirty="0" smtClean="0"/>
              <a:t>Potential to improve patient health</a:t>
            </a:r>
          </a:p>
          <a:p>
            <a:r>
              <a:rPr lang="en-US" dirty="0" smtClean="0"/>
              <a:t>Potential to affect health disparities</a:t>
            </a:r>
          </a:p>
          <a:p>
            <a:r>
              <a:rPr lang="en-US" dirty="0" smtClean="0"/>
              <a:t>Potential to disrupt the health care delivery system</a:t>
            </a:r>
          </a:p>
          <a:p>
            <a:r>
              <a:rPr lang="en-US" dirty="0" smtClean="0"/>
              <a:t>Potential for acceptance/adoption by patients and clinicians</a:t>
            </a:r>
          </a:p>
          <a:p>
            <a:r>
              <a:rPr lang="en-US" dirty="0" smtClean="0"/>
              <a:t>Potential impact on health care costs</a:t>
            </a:r>
          </a:p>
          <a:p>
            <a:r>
              <a:rPr lang="en-US" dirty="0" smtClean="0"/>
              <a:t>Overall potential to fulfill the unmet need</a:t>
            </a:r>
            <a:endParaRPr lang="en-US" dirty="0"/>
          </a:p>
        </p:txBody>
      </p:sp>
    </p:spTree>
    <p:extLst>
      <p:ext uri="{BB962C8B-B14F-4D97-AF65-F5344CB8AC3E}">
        <p14:creationId xmlns:p14="http://schemas.microsoft.com/office/powerpoint/2010/main" val="3839266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Comments on Potential for Impact</a:t>
            </a:r>
            <a:endParaRPr lang="en-US" dirty="0"/>
          </a:p>
        </p:txBody>
      </p:sp>
      <p:sp>
        <p:nvSpPr>
          <p:cNvPr id="3" name="Content Placeholder 2"/>
          <p:cNvSpPr>
            <a:spLocks noGrp="1"/>
          </p:cNvSpPr>
          <p:nvPr>
            <p:ph idx="1"/>
          </p:nvPr>
        </p:nvSpPr>
        <p:spPr>
          <a:xfrm>
            <a:off x="685800" y="1143000"/>
            <a:ext cx="7924800" cy="4983163"/>
          </a:xfrm>
        </p:spPr>
        <p:txBody>
          <a:bodyPr/>
          <a:lstStyle/>
          <a:p>
            <a:r>
              <a:rPr lang="en-US" dirty="0" smtClean="0"/>
              <a:t>By year 5, </a:t>
            </a:r>
          </a:p>
          <a:p>
            <a:pPr lvl="1"/>
            <a:r>
              <a:rPr lang="en-US" dirty="0" smtClean="0"/>
              <a:t>6,640 </a:t>
            </a:r>
            <a:r>
              <a:rPr lang="en-US" dirty="0"/>
              <a:t>sets of expert comments </a:t>
            </a:r>
            <a:r>
              <a:rPr lang="en-US" dirty="0" smtClean="0"/>
              <a:t>solicited </a:t>
            </a:r>
            <a:r>
              <a:rPr lang="en-US" dirty="0"/>
              <a:t>on new and updated </a:t>
            </a:r>
            <a:r>
              <a:rPr lang="en-US" dirty="0" smtClean="0"/>
              <a:t>topics</a:t>
            </a:r>
          </a:p>
          <a:p>
            <a:pPr lvl="1"/>
            <a:r>
              <a:rPr lang="en-US" dirty="0" smtClean="0"/>
              <a:t>5,641 </a:t>
            </a:r>
            <a:r>
              <a:rPr lang="en-US" dirty="0"/>
              <a:t>sets of comments </a:t>
            </a:r>
            <a:r>
              <a:rPr lang="en-US" dirty="0" smtClean="0"/>
              <a:t>received</a:t>
            </a:r>
          </a:p>
          <a:p>
            <a:r>
              <a:rPr lang="en-US" dirty="0" smtClean="0"/>
              <a:t>Although </a:t>
            </a:r>
            <a:r>
              <a:rPr lang="en-US" dirty="0"/>
              <a:t>experts were asked to provide a rating on the parameters used for impact assessments, the explanations they gave for their ratings were </a:t>
            </a:r>
            <a:r>
              <a:rPr lang="en-US" dirty="0" smtClean="0"/>
              <a:t>given greater weight in determining </a:t>
            </a:r>
            <a:r>
              <a:rPr lang="en-US" dirty="0"/>
              <a:t>whether a topic had potential high impact and the degree of high impact </a:t>
            </a:r>
            <a:r>
              <a:rPr lang="en-US" dirty="0" smtClean="0"/>
              <a:t>potential</a:t>
            </a:r>
            <a:endParaRPr lang="en-US" dirty="0"/>
          </a:p>
          <a:p>
            <a:endParaRPr lang="en-US" dirty="0"/>
          </a:p>
        </p:txBody>
      </p:sp>
    </p:spTree>
    <p:extLst>
      <p:ext uri="{BB962C8B-B14F-4D97-AF65-F5344CB8AC3E}">
        <p14:creationId xmlns:p14="http://schemas.microsoft.com/office/powerpoint/2010/main" val="4294588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653636501"/>
              </p:ext>
            </p:extLst>
          </p:nvPr>
        </p:nvGraphicFramePr>
        <p:xfrm>
          <a:off x="381000" y="152400"/>
          <a:ext cx="83058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65322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648450" cy="990600"/>
          </a:xfrm>
        </p:spPr>
        <p:txBody>
          <a:bodyPr/>
          <a:lstStyle/>
          <a:p>
            <a:r>
              <a:rPr lang="en-US" dirty="0" smtClean="0">
                <a:cs typeface="Arial" panose="020B0604020202020204" pitchFamily="34" charset="0"/>
              </a:rPr>
              <a:t>Cancer: Sample High-Impact Chapter</a:t>
            </a:r>
            <a:endParaRPr lang="en-US" dirty="0">
              <a:cs typeface="Arial" panose="020B0604020202020204" pitchFamily="34" charset="0"/>
            </a:endParaRPr>
          </a:p>
        </p:txBody>
      </p:sp>
      <p:graphicFrame>
        <p:nvGraphicFramePr>
          <p:cNvPr id="4" name="Content Placeholder 3"/>
          <p:cNvGraphicFramePr>
            <a:graphicFrameLocks noGrp="1"/>
          </p:cNvGraphicFramePr>
          <p:nvPr>
            <p:ph idx="1"/>
            <p:extLst/>
          </p:nvPr>
        </p:nvGraphicFramePr>
        <p:xfrm>
          <a:off x="304800" y="533400"/>
          <a:ext cx="8534400" cy="5257801"/>
        </p:xfrm>
        <a:graphic>
          <a:graphicData uri="http://schemas.openxmlformats.org/drawingml/2006/table">
            <a:tbl>
              <a:tblPr firstRow="1" bandRow="1">
                <a:tableStyleId>{5C22544A-7EE6-4342-B048-85BDC9FD1C3A}</a:tableStyleId>
              </a:tblPr>
              <a:tblGrid>
                <a:gridCol w="4267200">
                  <a:extLst>
                    <a:ext uri="{9D8B030D-6E8A-4147-A177-3AD203B41FA5}">
                      <a16:colId xmlns="" xmlns:a16="http://schemas.microsoft.com/office/drawing/2014/main" val="20000"/>
                    </a:ext>
                  </a:extLst>
                </a:gridCol>
                <a:gridCol w="4267200">
                  <a:extLst>
                    <a:ext uri="{9D8B030D-6E8A-4147-A177-3AD203B41FA5}">
                      <a16:colId xmlns="" xmlns:a16="http://schemas.microsoft.com/office/drawing/2014/main" val="20001"/>
                    </a:ext>
                  </a:extLst>
                </a:gridCol>
              </a:tblGrid>
              <a:tr h="697626">
                <a:tc>
                  <a:txBody>
                    <a:bodyPr/>
                    <a:lstStyle/>
                    <a:p>
                      <a:pPr marL="0" marR="0" algn="ctr">
                        <a:spcBef>
                          <a:spcPts val="200"/>
                        </a:spcBef>
                        <a:spcAft>
                          <a:spcPts val="100"/>
                        </a:spcAft>
                      </a:pPr>
                      <a:r>
                        <a:rPr lang="en-US" sz="1800" b="1" dirty="0">
                          <a:effectLst/>
                          <a:latin typeface="Arial" panose="020B0604020202020204" pitchFamily="34" charset="0"/>
                          <a:ea typeface="Calibri" panose="020F0502020204030204" pitchFamily="34" charset="0"/>
                        </a:rPr>
                        <a:t>Topics</a:t>
                      </a:r>
                    </a:p>
                  </a:txBody>
                  <a:tcPr marL="45720" marR="45720" marT="0" marB="0"/>
                </a:tc>
                <a:tc>
                  <a:txBody>
                    <a:bodyPr/>
                    <a:lstStyle/>
                    <a:p>
                      <a:pPr marL="0" marR="0" algn="ctr">
                        <a:spcBef>
                          <a:spcPts val="200"/>
                        </a:spcBef>
                        <a:spcAft>
                          <a:spcPts val="100"/>
                        </a:spcAft>
                      </a:pPr>
                      <a:r>
                        <a:rPr lang="en-US" sz="1800" b="1" dirty="0">
                          <a:effectLst/>
                          <a:latin typeface="Arial" panose="020B0604020202020204" pitchFamily="34" charset="0"/>
                          <a:ea typeface="Calibri" panose="020F0502020204030204" pitchFamily="34" charset="0"/>
                        </a:rPr>
                        <a:t>High-Impact Potential</a:t>
                      </a:r>
                    </a:p>
                  </a:txBody>
                  <a:tcPr marL="45720" marR="45720" marT="0" marB="0"/>
                </a:tc>
                <a:extLst>
                  <a:ext uri="{0D108BD9-81ED-4DB2-BD59-A6C34878D82A}">
                    <a16:rowId xmlns="" xmlns:a16="http://schemas.microsoft.com/office/drawing/2014/main" val="10000"/>
                  </a:ext>
                </a:extLst>
              </a:tr>
              <a:tr h="1345420">
                <a:tc>
                  <a:txBody>
                    <a:bodyPr/>
                    <a:lstStyle/>
                    <a:p>
                      <a:pPr marL="0" marR="0" lvl="0" indent="0">
                        <a:spcBef>
                          <a:spcPts val="200"/>
                        </a:spcBef>
                        <a:spcAft>
                          <a:spcPts val="100"/>
                        </a:spcAft>
                        <a:buFont typeface="+mj-lt"/>
                        <a:buNone/>
                      </a:pPr>
                      <a:r>
                        <a:rPr lang="en-US" sz="1800" dirty="0">
                          <a:effectLst/>
                          <a:latin typeface="Arial" panose="020B0604020202020204" pitchFamily="34" charset="0"/>
                          <a:ea typeface="Calibri" panose="020F0502020204030204" pitchFamily="34" charset="0"/>
                        </a:rPr>
                        <a:t>*Ado-trastuzumab emtansine (Kadcyla) antibody-drug conjugate for treatment of advanced HER2-positive breast cancer</a:t>
                      </a:r>
                    </a:p>
                  </a:txBody>
                  <a:tcPr marL="45720" marR="45720" marT="0" marB="0"/>
                </a:tc>
                <a:tc>
                  <a:txBody>
                    <a:bodyPr/>
                    <a:lstStyle/>
                    <a:p>
                      <a:pPr marL="0" marR="0">
                        <a:spcBef>
                          <a:spcPts val="200"/>
                        </a:spcBef>
                        <a:spcAft>
                          <a:spcPts val="100"/>
                        </a:spcAft>
                      </a:pPr>
                      <a:r>
                        <a:rPr lang="en-US" sz="1800" dirty="0">
                          <a:effectLst/>
                          <a:latin typeface="Arial" panose="020B0604020202020204" pitchFamily="34" charset="0"/>
                          <a:ea typeface="Calibri" panose="020F0502020204030204" pitchFamily="34" charset="0"/>
                        </a:rPr>
                        <a:t>Moderately high</a:t>
                      </a:r>
                    </a:p>
                  </a:txBody>
                  <a:tcPr marL="45720" marR="45720" marT="0" marB="0"/>
                </a:tc>
                <a:extLst>
                  <a:ext uri="{0D108BD9-81ED-4DB2-BD59-A6C34878D82A}">
                    <a16:rowId xmlns="" xmlns:a16="http://schemas.microsoft.com/office/drawing/2014/main" val="10001"/>
                  </a:ext>
                </a:extLst>
              </a:tr>
              <a:tr h="1076336">
                <a:tc>
                  <a:txBody>
                    <a:bodyPr/>
                    <a:lstStyle/>
                    <a:p>
                      <a:pPr marL="0" marR="0" lvl="0" indent="0">
                        <a:spcBef>
                          <a:spcPts val="200"/>
                        </a:spcBef>
                        <a:spcAft>
                          <a:spcPts val="100"/>
                        </a:spcAft>
                        <a:buFont typeface="+mj-lt"/>
                        <a:buNone/>
                      </a:pPr>
                      <a:r>
                        <a:rPr lang="en-US" sz="1800" dirty="0" smtClean="0">
                          <a:effectLst/>
                          <a:latin typeface="Arial" panose="020B0604020202020204" pitchFamily="34" charset="0"/>
                          <a:ea typeface="Calibri" panose="020F0502020204030204" pitchFamily="34" charset="0"/>
                        </a:rPr>
                        <a:t>Anastrozole </a:t>
                      </a:r>
                      <a:r>
                        <a:rPr lang="en-US" sz="1800" dirty="0">
                          <a:effectLst/>
                          <a:latin typeface="Arial" panose="020B0604020202020204" pitchFamily="34" charset="0"/>
                          <a:ea typeface="Calibri" panose="020F0502020204030204" pitchFamily="34" charset="0"/>
                        </a:rPr>
                        <a:t>(Arimidex) for prevention of breast cancer in postmenopausal women at elevated risk of breast cancer</a:t>
                      </a:r>
                    </a:p>
                  </a:txBody>
                  <a:tcPr marL="45720" marR="45720" marT="0" marB="0"/>
                </a:tc>
                <a:tc>
                  <a:txBody>
                    <a:bodyPr/>
                    <a:lstStyle/>
                    <a:p>
                      <a:pPr marL="0" marR="0">
                        <a:spcBef>
                          <a:spcPts val="200"/>
                        </a:spcBef>
                        <a:spcAft>
                          <a:spcPts val="100"/>
                        </a:spcAft>
                      </a:pPr>
                      <a:r>
                        <a:rPr lang="en-US" sz="1800" dirty="0">
                          <a:effectLst/>
                          <a:latin typeface="Arial" panose="020B0604020202020204" pitchFamily="34" charset="0"/>
                          <a:ea typeface="Calibri" panose="020F0502020204030204" pitchFamily="34" charset="0"/>
                        </a:rPr>
                        <a:t>No high-impact potential; archived on basis of experts’ comments</a:t>
                      </a:r>
                    </a:p>
                  </a:txBody>
                  <a:tcPr marL="45720" marR="45720" marT="0" marB="0"/>
                </a:tc>
                <a:extLst>
                  <a:ext uri="{0D108BD9-81ED-4DB2-BD59-A6C34878D82A}">
                    <a16:rowId xmlns="" xmlns:a16="http://schemas.microsoft.com/office/drawing/2014/main" val="10002"/>
                  </a:ext>
                </a:extLst>
              </a:tr>
              <a:tr h="1331167">
                <a:tc>
                  <a:txBody>
                    <a:bodyPr/>
                    <a:lstStyle/>
                    <a:p>
                      <a:pPr marL="0" marR="0" lvl="0" indent="0">
                        <a:spcBef>
                          <a:spcPts val="200"/>
                        </a:spcBef>
                        <a:spcAft>
                          <a:spcPts val="100"/>
                        </a:spcAft>
                        <a:buFont typeface="+mj-lt"/>
                        <a:buNone/>
                      </a:pPr>
                      <a:r>
                        <a:rPr lang="en-US" sz="1800" dirty="0">
                          <a:effectLst/>
                          <a:latin typeface="Arial" panose="020B0604020202020204" pitchFamily="34" charset="0"/>
                          <a:ea typeface="Calibri" panose="020F0502020204030204" pitchFamily="34" charset="0"/>
                        </a:rPr>
                        <a:t>Enzalutamide (Xtandi) for treatment of metastatic castration-resistant prostate cancer</a:t>
                      </a:r>
                    </a:p>
                  </a:txBody>
                  <a:tcPr marL="45720" marR="45720" marT="0" marB="0"/>
                </a:tc>
                <a:tc>
                  <a:txBody>
                    <a:bodyPr/>
                    <a:lstStyle/>
                    <a:p>
                      <a:pPr marL="0" marR="0">
                        <a:spcBef>
                          <a:spcPts val="200"/>
                        </a:spcBef>
                        <a:spcAft>
                          <a:spcPts val="100"/>
                        </a:spcAft>
                      </a:pPr>
                      <a:r>
                        <a:rPr lang="en-US" sz="1800" dirty="0">
                          <a:solidFill>
                            <a:srgbClr val="000000"/>
                          </a:solidFill>
                          <a:effectLst/>
                          <a:latin typeface="Arial" panose="020B0604020202020204" pitchFamily="34" charset="0"/>
                          <a:ea typeface="Calibri" panose="020F0502020204030204" pitchFamily="34" charset="0"/>
                        </a:rPr>
                        <a:t>Prior high-impact topic (June 2014); archived because it no longer meets criteria for tracking; FDA approved more than 2 years ago</a:t>
                      </a:r>
                      <a:endParaRPr lang="en-US" sz="1800" dirty="0">
                        <a:effectLst/>
                        <a:latin typeface="Arial" panose="020B0604020202020204" pitchFamily="34" charset="0"/>
                        <a:ea typeface="Calibri" panose="020F0502020204030204" pitchFamily="34" charset="0"/>
                      </a:endParaRPr>
                    </a:p>
                  </a:txBody>
                  <a:tcPr marL="45720" marR="45720" marT="0" marB="0"/>
                </a:tc>
                <a:extLst>
                  <a:ext uri="{0D108BD9-81ED-4DB2-BD59-A6C34878D82A}">
                    <a16:rowId xmlns="" xmlns:a16="http://schemas.microsoft.com/office/drawing/2014/main" val="10003"/>
                  </a:ext>
                </a:extLst>
              </a:tr>
              <a:tr h="807252">
                <a:tc>
                  <a:txBody>
                    <a:bodyPr/>
                    <a:lstStyle/>
                    <a:p>
                      <a:pPr marL="0" marR="0" lvl="0" indent="0">
                        <a:spcBef>
                          <a:spcPts val="200"/>
                        </a:spcBef>
                        <a:spcAft>
                          <a:spcPts val="100"/>
                        </a:spcAft>
                        <a:buFont typeface="+mj-lt"/>
                        <a:buNone/>
                      </a:pPr>
                      <a:r>
                        <a:rPr lang="en-US" sz="1800" dirty="0">
                          <a:effectLst/>
                          <a:latin typeface="Arial" panose="020B0604020202020204" pitchFamily="34" charset="0"/>
                          <a:ea typeface="Calibri" panose="020F0502020204030204" pitchFamily="34" charset="0"/>
                        </a:rPr>
                        <a:t>*</a:t>
                      </a:r>
                      <a:r>
                        <a:rPr lang="en-US" sz="1800">
                          <a:effectLst/>
                          <a:latin typeface="Arial" panose="020B0604020202020204" pitchFamily="34" charset="0"/>
                          <a:ea typeface="Calibri" panose="020F0502020204030204" pitchFamily="34" charset="0"/>
                        </a:rPr>
                        <a:t>Ibrutinib</a:t>
                      </a:r>
                      <a:r>
                        <a:rPr lang="en-US" sz="1800" dirty="0">
                          <a:effectLst/>
                          <a:latin typeface="Arial" panose="020B0604020202020204" pitchFamily="34" charset="0"/>
                          <a:ea typeface="Calibri" panose="020F0502020204030204" pitchFamily="34" charset="0"/>
                        </a:rPr>
                        <a:t> (Imbruvica) for treatment of chronic lymphocytic leukemia</a:t>
                      </a:r>
                    </a:p>
                  </a:txBody>
                  <a:tcPr marL="45720" marR="45720" marT="0" marB="0"/>
                </a:tc>
                <a:tc>
                  <a:txBody>
                    <a:bodyPr/>
                    <a:lstStyle/>
                    <a:p>
                      <a:pPr marL="0" marR="0">
                        <a:spcBef>
                          <a:spcPts val="200"/>
                        </a:spcBef>
                        <a:spcAft>
                          <a:spcPts val="100"/>
                        </a:spcAft>
                      </a:pPr>
                      <a:r>
                        <a:rPr lang="en-US" sz="1800" dirty="0">
                          <a:effectLst/>
                          <a:latin typeface="Arial" panose="020B0604020202020204" pitchFamily="34" charset="0"/>
                          <a:ea typeface="Calibri" panose="020F0502020204030204" pitchFamily="34" charset="0"/>
                        </a:rPr>
                        <a:t>High</a:t>
                      </a:r>
                    </a:p>
                  </a:txBody>
                  <a:tcPr marL="45720" marR="4572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15116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20" y="274638"/>
            <a:ext cx="8623122" cy="648223"/>
          </a:xfrm>
          <a:noFill/>
        </p:spPr>
        <p:txBody>
          <a:bodyPr>
            <a:normAutofit/>
          </a:bodyPr>
          <a:lstStyle/>
          <a:p>
            <a:r>
              <a:rPr lang="en-US" sz="2500" dirty="0" smtClean="0"/>
              <a:t>Decision Making at the Point of Care</a:t>
            </a:r>
            <a:endParaRPr lang="en-US" sz="2500" dirty="0"/>
          </a:p>
        </p:txBody>
      </p:sp>
      <p:pic>
        <p:nvPicPr>
          <p:cNvPr id="4" name="Picture 3"/>
          <p:cNvPicPr>
            <a:picLocks noChangeAspect="1"/>
          </p:cNvPicPr>
          <p:nvPr/>
        </p:nvPicPr>
        <p:blipFill rotWithShape="1">
          <a:blip r:embed="rId2"/>
          <a:srcRect t="12840" b="3568"/>
          <a:stretch/>
        </p:blipFill>
        <p:spPr>
          <a:xfrm>
            <a:off x="48126" y="1403529"/>
            <a:ext cx="9029198" cy="4435799"/>
          </a:xfrm>
          <a:prstGeom prst="rect">
            <a:avLst/>
          </a:prstGeom>
        </p:spPr>
      </p:pic>
    </p:spTree>
    <p:extLst>
      <p:ext uri="{BB962C8B-B14F-4D97-AF65-F5344CB8AC3E}">
        <p14:creationId xmlns:p14="http://schemas.microsoft.com/office/powerpoint/2010/main" val="4157867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58" y="3200400"/>
            <a:ext cx="8839200" cy="2585323"/>
          </a:xfrm>
          <a:prstGeom prst="rect">
            <a:avLst/>
          </a:prstGeom>
        </p:spPr>
        <p:txBody>
          <a:bodyPr wrap="square">
            <a:spAutoFit/>
          </a:bodyPr>
          <a:lstStyle/>
          <a:p>
            <a:pPr indent="228600" defTabSz="914400"/>
            <a:r>
              <a:rPr lang="en-US" dirty="0">
                <a:solidFill>
                  <a:srgbClr val="000000"/>
                </a:solidFill>
                <a:latin typeface="Times New Roman" panose="02020603050405020304" pitchFamily="18" charset="0"/>
                <a:ea typeface="Calibri" panose="020F0502020204030204" pitchFamily="34" charset="0"/>
              </a:rPr>
              <a:t>Overall, </a:t>
            </a:r>
            <a:r>
              <a:rPr lang="en-US" b="1" dirty="0">
                <a:solidFill>
                  <a:srgbClr val="000000"/>
                </a:solidFill>
                <a:latin typeface="Times New Roman" panose="02020603050405020304" pitchFamily="18" charset="0"/>
                <a:ea typeface="Calibri" panose="020F0502020204030204" pitchFamily="34" charset="0"/>
              </a:rPr>
              <a:t>experts</a:t>
            </a:r>
            <a:r>
              <a:rPr lang="en-US" dirty="0">
                <a:solidFill>
                  <a:srgbClr val="000000"/>
                </a:solidFill>
                <a:latin typeface="Times New Roman" panose="02020603050405020304" pitchFamily="18" charset="0"/>
                <a:ea typeface="Calibri" panose="020F0502020204030204" pitchFamily="34" charset="0"/>
              </a:rPr>
              <a:t> commenting on these interventions thought that a </a:t>
            </a:r>
            <a:r>
              <a:rPr lang="en-US" b="1" dirty="0">
                <a:solidFill>
                  <a:srgbClr val="000000"/>
                </a:solidFill>
                <a:latin typeface="Times New Roman" panose="02020603050405020304" pitchFamily="18" charset="0"/>
                <a:ea typeface="Calibri" panose="020F0502020204030204" pitchFamily="34" charset="0"/>
              </a:rPr>
              <a:t>significant need exists for novel treatments of B-cell lymphomas </a:t>
            </a:r>
            <a:r>
              <a:rPr lang="en-US" dirty="0">
                <a:solidFill>
                  <a:srgbClr val="000000"/>
                </a:solidFill>
                <a:latin typeface="Times New Roman" panose="02020603050405020304" pitchFamily="18" charset="0"/>
                <a:ea typeface="Calibri" panose="020F0502020204030204" pitchFamily="34" charset="0"/>
              </a:rPr>
              <a:t>and that the response rates observed in initial trials of ibrutinib and idelalisib indicated that </a:t>
            </a:r>
            <a:r>
              <a:rPr lang="en-US" b="1" dirty="0">
                <a:solidFill>
                  <a:srgbClr val="000000"/>
                </a:solidFill>
                <a:latin typeface="Times New Roman" panose="02020603050405020304" pitchFamily="18" charset="0"/>
                <a:ea typeface="Calibri" panose="020F0502020204030204" pitchFamily="34" charset="0"/>
              </a:rPr>
              <a:t>the drugs have significant potential to improve patient outcomes.</a:t>
            </a:r>
            <a:r>
              <a:rPr lang="en-US" dirty="0">
                <a:solidFill>
                  <a:srgbClr val="000000"/>
                </a:solidFill>
                <a:latin typeface="Times New Roman" panose="02020603050405020304" pitchFamily="18" charset="0"/>
                <a:ea typeface="Calibri" panose="020F0502020204030204" pitchFamily="34" charset="0"/>
              </a:rPr>
              <a:t> However, experts suggested that further study is needed to confirm this early promise, particularly studies comparing ibrutinib and idelalisib to alternative treatments. Experts thought that the </a:t>
            </a:r>
            <a:r>
              <a:rPr lang="en-US" b="1" dirty="0">
                <a:solidFill>
                  <a:srgbClr val="000000"/>
                </a:solidFill>
                <a:latin typeface="Times New Roman" panose="02020603050405020304" pitchFamily="18" charset="0"/>
                <a:ea typeface="Calibri" panose="020F0502020204030204" pitchFamily="34" charset="0"/>
              </a:rPr>
              <a:t>relatively benign side-effect profile </a:t>
            </a:r>
            <a:r>
              <a:rPr lang="en-US" dirty="0">
                <a:solidFill>
                  <a:srgbClr val="000000"/>
                </a:solidFill>
                <a:latin typeface="Times New Roman" panose="02020603050405020304" pitchFamily="18" charset="0"/>
                <a:ea typeface="Calibri" panose="020F0502020204030204" pitchFamily="34" charset="0"/>
              </a:rPr>
              <a:t>of these two drugs and their </a:t>
            </a:r>
            <a:r>
              <a:rPr lang="en-US" b="1" dirty="0">
                <a:solidFill>
                  <a:srgbClr val="000000"/>
                </a:solidFill>
                <a:latin typeface="Times New Roman" panose="02020603050405020304" pitchFamily="18" charset="0"/>
                <a:ea typeface="Calibri" panose="020F0502020204030204" pitchFamily="34" charset="0"/>
              </a:rPr>
              <a:t>potential to be used for extended periods of time</a:t>
            </a:r>
            <a:r>
              <a:rPr lang="en-US" dirty="0">
                <a:solidFill>
                  <a:srgbClr val="000000"/>
                </a:solidFill>
                <a:latin typeface="Times New Roman" panose="02020603050405020304" pitchFamily="18" charset="0"/>
                <a:ea typeface="Calibri" panose="020F0502020204030204" pitchFamily="34" charset="0"/>
              </a:rPr>
              <a:t> to treat several B-cell malignancies are </a:t>
            </a:r>
            <a:r>
              <a:rPr lang="en-US" b="1" dirty="0">
                <a:solidFill>
                  <a:srgbClr val="000000"/>
                </a:solidFill>
                <a:latin typeface="Times New Roman" panose="02020603050405020304" pitchFamily="18" charset="0"/>
                <a:ea typeface="Calibri" panose="020F0502020204030204" pitchFamily="34" charset="0"/>
              </a:rPr>
              <a:t>significant</a:t>
            </a:r>
            <a:r>
              <a:rPr lang="en-US" dirty="0">
                <a:solidFill>
                  <a:srgbClr val="000000"/>
                </a:solidFill>
                <a:latin typeface="Times New Roman" panose="02020603050405020304" pitchFamily="18" charset="0"/>
                <a:ea typeface="Calibri" panose="020F0502020204030204" pitchFamily="34" charset="0"/>
              </a:rPr>
              <a:t>. Based on this input, our overall assessment is that this intervention is in the higher end of the high-impact-potential range.</a:t>
            </a:r>
          </a:p>
        </p:txBody>
      </p:sp>
      <p:sp>
        <p:nvSpPr>
          <p:cNvPr id="8" name="Rectangle 5"/>
          <p:cNvSpPr>
            <a:spLocks noChangeArrowheads="1"/>
          </p:cNvSpPr>
          <p:nvPr/>
        </p:nvSpPr>
        <p:spPr bwMode="auto">
          <a:xfrm>
            <a:off x="0" y="0"/>
            <a:ext cx="8839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28650" algn="l"/>
              </a:tabLst>
              <a:defRPr>
                <a:solidFill>
                  <a:schemeClr val="tx1"/>
                </a:solidFill>
                <a:latin typeface="Arial" panose="020B0604020202020204" pitchFamily="34" charset="0"/>
              </a:defRPr>
            </a:lvl1pPr>
            <a:lvl2pPr eaLnBrk="0" fontAlgn="base" hangingPunct="0">
              <a:spcBef>
                <a:spcPct val="0"/>
              </a:spcBef>
              <a:spcAft>
                <a:spcPct val="0"/>
              </a:spcAft>
              <a:tabLst>
                <a:tab pos="628650" algn="l"/>
              </a:tabLst>
              <a:defRPr>
                <a:solidFill>
                  <a:schemeClr val="tx1"/>
                </a:solidFill>
                <a:latin typeface="Arial" panose="020B0604020202020204" pitchFamily="34" charset="0"/>
              </a:defRPr>
            </a:lvl2pPr>
            <a:lvl3pPr eaLnBrk="0" fontAlgn="base" hangingPunct="0">
              <a:spcBef>
                <a:spcPct val="0"/>
              </a:spcBef>
              <a:spcAft>
                <a:spcPct val="0"/>
              </a:spcAft>
              <a:tabLst>
                <a:tab pos="628650" algn="l"/>
              </a:tabLst>
              <a:defRPr>
                <a:solidFill>
                  <a:schemeClr val="tx1"/>
                </a:solidFill>
                <a:latin typeface="Arial" panose="020B0604020202020204" pitchFamily="34" charset="0"/>
              </a:defRPr>
            </a:lvl3pPr>
            <a:lvl4pPr eaLnBrk="0" fontAlgn="base" hangingPunct="0">
              <a:spcBef>
                <a:spcPct val="0"/>
              </a:spcBef>
              <a:spcAft>
                <a:spcPct val="0"/>
              </a:spcAft>
              <a:tabLst>
                <a:tab pos="628650" algn="l"/>
              </a:tabLst>
              <a:defRPr>
                <a:solidFill>
                  <a:schemeClr val="tx1"/>
                </a:solidFill>
                <a:latin typeface="Arial" panose="020B0604020202020204" pitchFamily="34" charset="0"/>
              </a:defRPr>
            </a:lvl4pPr>
            <a:lvl5pPr eaLnBrk="0" fontAlgn="base" hangingPunct="0">
              <a:spcBef>
                <a:spcPct val="0"/>
              </a:spcBef>
              <a:spcAft>
                <a:spcPct val="0"/>
              </a:spcAft>
              <a:tabLst>
                <a:tab pos="628650" algn="l"/>
              </a:tabLst>
              <a:defRPr>
                <a:solidFill>
                  <a:schemeClr val="tx1"/>
                </a:solidFill>
                <a:latin typeface="Arial" panose="020B0604020202020204" pitchFamily="34" charset="0"/>
              </a:defRPr>
            </a:lvl5pPr>
            <a:lvl6pPr eaLnBrk="0" fontAlgn="base" hangingPunct="0">
              <a:spcBef>
                <a:spcPct val="0"/>
              </a:spcBef>
              <a:spcAft>
                <a:spcPct val="0"/>
              </a:spcAft>
              <a:tabLst>
                <a:tab pos="628650" algn="l"/>
              </a:tabLst>
              <a:defRPr>
                <a:solidFill>
                  <a:schemeClr val="tx1"/>
                </a:solidFill>
                <a:latin typeface="Arial" panose="020B0604020202020204" pitchFamily="34" charset="0"/>
              </a:defRPr>
            </a:lvl6pPr>
            <a:lvl7pPr eaLnBrk="0" fontAlgn="base" hangingPunct="0">
              <a:spcBef>
                <a:spcPct val="0"/>
              </a:spcBef>
              <a:spcAft>
                <a:spcPct val="0"/>
              </a:spcAft>
              <a:tabLst>
                <a:tab pos="628650" algn="l"/>
              </a:tabLst>
              <a:defRPr>
                <a:solidFill>
                  <a:schemeClr val="tx1"/>
                </a:solidFill>
                <a:latin typeface="Arial" panose="020B0604020202020204" pitchFamily="34" charset="0"/>
              </a:defRPr>
            </a:lvl7pPr>
            <a:lvl8pPr eaLnBrk="0" fontAlgn="base" hangingPunct="0">
              <a:spcBef>
                <a:spcPct val="0"/>
              </a:spcBef>
              <a:spcAft>
                <a:spcPct val="0"/>
              </a:spcAft>
              <a:tabLst>
                <a:tab pos="628650" algn="l"/>
              </a:tabLst>
              <a:defRPr>
                <a:solidFill>
                  <a:schemeClr val="tx1"/>
                </a:solidFill>
                <a:latin typeface="Arial" panose="020B0604020202020204" pitchFamily="34" charset="0"/>
              </a:defRPr>
            </a:lvl8pPr>
            <a:lvl9pPr eaLnBrk="0" fontAlgn="base" hangingPunct="0">
              <a:spcBef>
                <a:spcPct val="0"/>
              </a:spcBef>
              <a:spcAft>
                <a:spcPct val="0"/>
              </a:spcAft>
              <a:tabLst>
                <a:tab pos="628650" algn="l"/>
              </a:tabLst>
              <a:defRPr>
                <a:solidFill>
                  <a:schemeClr val="tx1"/>
                </a:solidFill>
                <a:latin typeface="Arial" panose="020B0604020202020204" pitchFamily="34" charset="0"/>
              </a:defRPr>
            </a:lvl9pPr>
          </a:lstStyle>
          <a:p>
            <a:pPr defTabSz="914400" eaLnBrk="1" hangingPunct="1"/>
            <a:r>
              <a:rPr lang="en-US" altLang="en-US" sz="3000" dirty="0" bmk="_Toc438562312">
                <a:solidFill>
                  <a:prstClr val="black"/>
                </a:solidFill>
                <a:latin typeface="Franklin Gothic Demi" panose="020B0703020102020204" pitchFamily="34" charset="0"/>
              </a:rPr>
              <a:t>Overall </a:t>
            </a:r>
            <a:r>
              <a:rPr lang="en-US" altLang="en-US" sz="3000" dirty="0" smtClean="0" bmk="_Toc438562312">
                <a:solidFill>
                  <a:prstClr val="black"/>
                </a:solidFill>
                <a:latin typeface="Franklin Gothic Demi" panose="020B0703020102020204" pitchFamily="34" charset="0"/>
              </a:rPr>
              <a:t>High-Impact Potential: Ibrutinib (</a:t>
            </a:r>
            <a:r>
              <a:rPr lang="en-US" altLang="en-US" sz="3000" dirty="0" bmk="_Toc438562312">
                <a:solidFill>
                  <a:prstClr val="black"/>
                </a:solidFill>
                <a:latin typeface="Franklin Gothic Demi" panose="020B0703020102020204" pitchFamily="34" charset="0"/>
              </a:rPr>
              <a:t>Imbruvica) and </a:t>
            </a:r>
            <a:r>
              <a:rPr lang="en-US" altLang="en-US" sz="3000" dirty="0" smtClean="0" bmk="_Toc438562312">
                <a:solidFill>
                  <a:prstClr val="black"/>
                </a:solidFill>
                <a:latin typeface="Franklin Gothic Demi" panose="020B0703020102020204" pitchFamily="34" charset="0"/>
              </a:rPr>
              <a:t>Idelalisib (</a:t>
            </a:r>
            <a:r>
              <a:rPr lang="en-US" altLang="en-US" sz="3000" dirty="0" bmk="_Toc438562312">
                <a:solidFill>
                  <a:prstClr val="black"/>
                </a:solidFill>
                <a:latin typeface="Franklin Gothic Demi" panose="020B0703020102020204" pitchFamily="34" charset="0"/>
              </a:rPr>
              <a:t>Zydelig) for </a:t>
            </a:r>
            <a:r>
              <a:rPr lang="en-US" altLang="en-US" sz="3000" dirty="0" smtClean="0" bmk="_Toc438562312">
                <a:solidFill>
                  <a:prstClr val="black"/>
                </a:solidFill>
                <a:latin typeface="Franklin Gothic Demi" panose="020B0703020102020204" pitchFamily="34" charset="0"/>
              </a:rPr>
              <a:t>Treating Non‑Hodgkin’s Lymphomas</a:t>
            </a:r>
            <a:endParaRPr lang="en-US" altLang="en-US" sz="3000" dirty="0">
              <a:solidFill>
                <a:prstClr val="black"/>
              </a:solidFill>
              <a:latin typeface="Franklin Gothic Demi" panose="020B0703020102020204" pitchFamily="34" charset="0"/>
            </a:endParaRPr>
          </a:p>
        </p:txBody>
      </p:sp>
      <p:pic>
        <p:nvPicPr>
          <p:cNvPr id="9" name="Picture 8" descr="Based on this input, our overall assessment is that this intervention is in the higher end of the high-potential-impact range." title="Figure 5. Overall high impact potential: ibrutinib (Imbruvica) and idelalisib (Zydelig) for treating non-Hodgkin’s lymphomas"/>
          <p:cNvPicPr/>
          <p:nvPr/>
        </p:nvPicPr>
        <p:blipFill>
          <a:blip r:embed="rId3">
            <a:extLst>
              <a:ext uri="{28A0092B-C50C-407E-A947-70E740481C1C}">
                <a14:useLocalDpi xmlns:a14="http://schemas.microsoft.com/office/drawing/2010/main" val="0"/>
              </a:ext>
            </a:extLst>
          </a:blip>
          <a:srcRect/>
          <a:stretch>
            <a:fillRect/>
          </a:stretch>
        </p:blipFill>
        <p:spPr bwMode="auto">
          <a:xfrm>
            <a:off x="2731258" y="1281907"/>
            <a:ext cx="3200400" cy="1965960"/>
          </a:xfrm>
          <a:prstGeom prst="rect">
            <a:avLst/>
          </a:prstGeom>
          <a:noFill/>
        </p:spPr>
      </p:pic>
    </p:spTree>
    <p:extLst>
      <p:ext uri="{BB962C8B-B14F-4D97-AF65-F5344CB8AC3E}">
        <p14:creationId xmlns:p14="http://schemas.microsoft.com/office/powerpoint/2010/main" val="3485043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cs typeface="Arial" panose="020B0604020202020204" pitchFamily="34" charset="0"/>
              </a:rPr>
              <a:t>Cost </a:t>
            </a:r>
            <a:r>
              <a:rPr lang="en-US" dirty="0" smtClean="0">
                <a:cs typeface="Arial" panose="020B0604020202020204" pitchFamily="34" charset="0"/>
              </a:rPr>
              <a:t>Analyses: Pilot Project August – December 2014</a:t>
            </a:r>
            <a:endParaRPr lang="en-US" dirty="0">
              <a:cs typeface="Arial" panose="020B0604020202020204" pitchFamily="34" charset="0"/>
            </a:endParaRPr>
          </a:p>
        </p:txBody>
      </p:sp>
      <p:sp>
        <p:nvSpPr>
          <p:cNvPr id="3" name="Content Placeholder 2"/>
          <p:cNvSpPr>
            <a:spLocks noGrp="1"/>
          </p:cNvSpPr>
          <p:nvPr>
            <p:ph idx="1"/>
          </p:nvPr>
        </p:nvSpPr>
        <p:spPr>
          <a:xfrm>
            <a:off x="304800" y="957756"/>
            <a:ext cx="8534400" cy="4419600"/>
          </a:xfrm>
        </p:spPr>
        <p:txBody>
          <a:bodyPr/>
          <a:lstStyle/>
          <a:p>
            <a:r>
              <a:rPr lang="en-US" sz="2600" dirty="0" smtClean="0"/>
              <a:t>Detailed cost estimate reports commissioned by AHRQ</a:t>
            </a:r>
          </a:p>
          <a:p>
            <a:r>
              <a:rPr lang="en-US" sz="2600" dirty="0" smtClean="0"/>
              <a:t>55 topics designated as moderate or high potential for high impact in the Dec 2013 and Jun 2014 Potential High-Impact reports</a:t>
            </a:r>
          </a:p>
          <a:p>
            <a:r>
              <a:rPr lang="en-US" sz="2600" dirty="0" smtClean="0"/>
              <a:t>Summary report with discussion/overarching observations published on Effective Health Care site</a:t>
            </a:r>
          </a:p>
          <a:p>
            <a:r>
              <a:rPr lang="en-US" sz="2600" dirty="0" smtClean="0"/>
              <a:t>Some topics pertained to </a:t>
            </a:r>
          </a:p>
          <a:p>
            <a:pPr lvl="1"/>
            <a:r>
              <a:rPr lang="en-US" sz="2200" dirty="0" smtClean="0"/>
              <a:t>Not-yet-FDA-approved products</a:t>
            </a:r>
          </a:p>
          <a:p>
            <a:pPr lvl="1"/>
            <a:r>
              <a:rPr lang="en-US" sz="2200" dirty="0"/>
              <a:t>New FDA-approved products (within last 2 years)</a:t>
            </a:r>
          </a:p>
          <a:p>
            <a:pPr lvl="1"/>
            <a:r>
              <a:rPr lang="en-US" sz="2200" dirty="0" smtClean="0"/>
              <a:t>Innovative off-label uses of drugs</a:t>
            </a:r>
          </a:p>
          <a:p>
            <a:pPr lvl="1"/>
            <a:r>
              <a:rPr lang="en-US" sz="2200" dirty="0" smtClean="0"/>
              <a:t>Innovative programs/care processes</a:t>
            </a:r>
          </a:p>
          <a:p>
            <a:pPr lvl="1"/>
            <a:r>
              <a:rPr lang="en-US" sz="2200" dirty="0" smtClean="0"/>
              <a:t>Infrastructure innovations</a:t>
            </a:r>
          </a:p>
          <a:p>
            <a:pPr lvl="1"/>
            <a:endParaRPr lang="en-US" dirty="0" smtClean="0"/>
          </a:p>
          <a:p>
            <a:pPr lvl="1"/>
            <a:endParaRPr lang="en-US" dirty="0"/>
          </a:p>
        </p:txBody>
      </p:sp>
    </p:spTree>
    <p:extLst>
      <p:ext uri="{BB962C8B-B14F-4D97-AF65-F5344CB8AC3E}">
        <p14:creationId xmlns:p14="http://schemas.microsoft.com/office/powerpoint/2010/main" val="363492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05800" cy="1143000"/>
          </a:xfrm>
        </p:spPr>
        <p:txBody>
          <a:bodyPr/>
          <a:lstStyle/>
          <a:p>
            <a:r>
              <a:rPr lang="en-US" sz="3200" dirty="0" smtClean="0">
                <a:cs typeface="Arial" panose="020B0604020202020204" pitchFamily="34" charset="0"/>
              </a:rPr>
              <a:t>Methods for Conducting Pilot Cost Analyses</a:t>
            </a:r>
            <a:endParaRPr lang="en-US" sz="3200" dirty="0">
              <a:cs typeface="Arial" panose="020B0604020202020204" pitchFamily="34" charset="0"/>
            </a:endParaRPr>
          </a:p>
        </p:txBody>
      </p:sp>
      <p:sp>
        <p:nvSpPr>
          <p:cNvPr id="3" name="Content Placeholder 2"/>
          <p:cNvSpPr>
            <a:spLocks noGrp="1"/>
          </p:cNvSpPr>
          <p:nvPr>
            <p:ph idx="1"/>
          </p:nvPr>
        </p:nvSpPr>
        <p:spPr>
          <a:xfrm>
            <a:off x="685800" y="1600201"/>
            <a:ext cx="7924800" cy="3505200"/>
          </a:xfrm>
        </p:spPr>
        <p:txBody>
          <a:bodyPr/>
          <a:lstStyle/>
          <a:p>
            <a:r>
              <a:rPr lang="en-US" sz="2800" dirty="0"/>
              <a:t>To estimate potential costs of </a:t>
            </a:r>
            <a:r>
              <a:rPr lang="en-US" sz="2800" dirty="0" smtClean="0"/>
              <a:t>emerging technologies, we </a:t>
            </a:r>
            <a:r>
              <a:rPr lang="en-US" sz="2800" dirty="0"/>
              <a:t>sought to identify data on the </a:t>
            </a:r>
            <a:r>
              <a:rPr lang="en-US" sz="2800" dirty="0" smtClean="0"/>
              <a:t>following:</a:t>
            </a:r>
          </a:p>
          <a:p>
            <a:pPr lvl="1"/>
            <a:r>
              <a:rPr lang="en-US" sz="2400" dirty="0" smtClean="0"/>
              <a:t>Prevalence </a:t>
            </a:r>
            <a:r>
              <a:rPr lang="en-US" sz="2400" dirty="0"/>
              <a:t>of the disease or condition targeted by each intervention </a:t>
            </a:r>
          </a:p>
          <a:p>
            <a:pPr lvl="1"/>
            <a:r>
              <a:rPr lang="en-US" sz="2400" dirty="0"/>
              <a:t>Actual or projected adoption of the inter</a:t>
            </a:r>
            <a:r>
              <a:rPr lang="en-US" sz="2400" dirty="0" smtClean="0"/>
              <a:t>vention </a:t>
            </a:r>
          </a:p>
          <a:p>
            <a:pPr lvl="1"/>
            <a:r>
              <a:rPr lang="en-US" sz="2400" dirty="0" smtClean="0"/>
              <a:t>Costs </a:t>
            </a:r>
            <a:r>
              <a:rPr lang="en-US" sz="2400" dirty="0"/>
              <a:t>of </a:t>
            </a:r>
            <a:r>
              <a:rPr lang="en-US" sz="2400" dirty="0" smtClean="0"/>
              <a:t>implementing the intervention</a:t>
            </a:r>
          </a:p>
          <a:p>
            <a:pPr lvl="1"/>
            <a:r>
              <a:rPr lang="en-US" sz="2400" dirty="0" smtClean="0"/>
              <a:t>Costs </a:t>
            </a:r>
            <a:r>
              <a:rPr lang="en-US" sz="2400" dirty="0"/>
              <a:t>of </a:t>
            </a:r>
            <a:r>
              <a:rPr lang="en-US" sz="2400" dirty="0" smtClean="0"/>
              <a:t>similar interventions </a:t>
            </a:r>
          </a:p>
          <a:p>
            <a:pPr lvl="1"/>
            <a:r>
              <a:rPr lang="en-US" sz="2400" dirty="0" smtClean="0"/>
              <a:t>Costs </a:t>
            </a:r>
            <a:r>
              <a:rPr lang="en-US" sz="2400" dirty="0"/>
              <a:t>of an alternative intervention </a:t>
            </a:r>
            <a:r>
              <a:rPr lang="en-US" sz="2400" dirty="0" smtClean="0"/>
              <a:t>that could be used for </a:t>
            </a:r>
            <a:r>
              <a:rPr lang="en-US" sz="2400" dirty="0"/>
              <a:t>the </a:t>
            </a:r>
            <a:r>
              <a:rPr lang="en-US" sz="2400" dirty="0" smtClean="0"/>
              <a:t>condition</a:t>
            </a:r>
          </a:p>
        </p:txBody>
      </p:sp>
    </p:spTree>
    <p:extLst>
      <p:ext uri="{BB962C8B-B14F-4D97-AF65-F5344CB8AC3E}">
        <p14:creationId xmlns:p14="http://schemas.microsoft.com/office/powerpoint/2010/main" val="1009864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06" y="228600"/>
            <a:ext cx="8891588" cy="954107"/>
          </a:xfrm>
          <a:prstGeom prst="rect">
            <a:avLst/>
          </a:prstGeom>
          <a:noFill/>
        </p:spPr>
        <p:txBody>
          <a:bodyPr wrap="square" rtlCol="0">
            <a:spAutoFit/>
          </a:bodyPr>
          <a:lstStyle/>
          <a:p>
            <a:pPr defTabSz="914400"/>
            <a:r>
              <a:rPr lang="en-US" sz="2800" dirty="0">
                <a:solidFill>
                  <a:prstClr val="black"/>
                </a:solidFill>
                <a:latin typeface="Franklin Gothic Demi" panose="020B0703020102020204" pitchFamily="34" charset="0"/>
                <a:cs typeface="Arial" panose="020B0604020202020204" pitchFamily="34" charset="0"/>
              </a:rPr>
              <a:t>11 Interventions w</a:t>
            </a:r>
            <a:r>
              <a:rPr lang="en-US" sz="2800" dirty="0" smtClean="0">
                <a:solidFill>
                  <a:prstClr val="black"/>
                </a:solidFill>
                <a:latin typeface="Franklin Gothic Demi" panose="020B0703020102020204" pitchFamily="34" charset="0"/>
                <a:cs typeface="Arial" panose="020B0604020202020204" pitchFamily="34" charset="0"/>
              </a:rPr>
              <a:t>ith Estimated </a:t>
            </a:r>
            <a:r>
              <a:rPr lang="en-US" sz="2800" dirty="0">
                <a:solidFill>
                  <a:prstClr val="black"/>
                </a:solidFill>
                <a:latin typeface="Franklin Gothic Demi" panose="020B0703020102020204" pitchFamily="34" charset="0"/>
                <a:cs typeface="Arial" panose="020B0604020202020204" pitchFamily="34" charset="0"/>
              </a:rPr>
              <a:t>Average Annual Cost </a:t>
            </a:r>
            <a:r>
              <a:rPr lang="en-US" sz="2800" dirty="0" smtClean="0">
                <a:solidFill>
                  <a:prstClr val="black"/>
                </a:solidFill>
                <a:latin typeface="Franklin Gothic Demi" panose="020B0703020102020204" pitchFamily="34" charset="0"/>
                <a:cs typeface="Arial" panose="020B0604020202020204" pitchFamily="34" charset="0"/>
              </a:rPr>
              <a:t>&gt;$</a:t>
            </a:r>
            <a:r>
              <a:rPr lang="en-US" sz="2800" dirty="0">
                <a:solidFill>
                  <a:prstClr val="black"/>
                </a:solidFill>
                <a:latin typeface="Franklin Gothic Demi" panose="020B0703020102020204" pitchFamily="34" charset="0"/>
                <a:cs typeface="Arial" panose="020B0604020202020204" pitchFamily="34" charset="0"/>
              </a:rPr>
              <a:t>1 Billion to $17 Billion </a:t>
            </a:r>
            <a:r>
              <a:rPr lang="en-US" sz="2800" dirty="0" smtClean="0">
                <a:solidFill>
                  <a:prstClr val="black"/>
                </a:solidFill>
                <a:latin typeface="Franklin Gothic Demi" panose="020B0703020102020204" pitchFamily="34" charset="0"/>
                <a:cs typeface="Arial" panose="020B0604020202020204" pitchFamily="34" charset="0"/>
              </a:rPr>
              <a:t>if Implemented in 2015</a:t>
            </a:r>
            <a:endParaRPr lang="en-US" sz="2800" dirty="0">
              <a:solidFill>
                <a:prstClr val="black"/>
              </a:solidFill>
              <a:latin typeface="Franklin Gothic Demi" panose="020B0703020102020204" pitchFamily="34" charset="0"/>
              <a:cs typeface="Arial" panose="020B0604020202020204" pitchFamily="34" charset="0"/>
            </a:endParaRPr>
          </a:p>
        </p:txBody>
      </p:sp>
      <p:graphicFrame>
        <p:nvGraphicFramePr>
          <p:cNvPr id="3" name="Chart 2"/>
          <p:cNvGraphicFramePr/>
          <p:nvPr>
            <p:extLst>
              <p:ext uri="{D42A27DB-BD31-4B8C-83A1-F6EECF244321}">
                <p14:modId xmlns:p14="http://schemas.microsoft.com/office/powerpoint/2010/main" val="4067504186"/>
              </p:ext>
            </p:extLst>
          </p:nvPr>
        </p:nvGraphicFramePr>
        <p:xfrm>
          <a:off x="299709" y="1269287"/>
          <a:ext cx="8639175" cy="5310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5865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584775"/>
          </a:xfrm>
          <a:prstGeom prst="rect">
            <a:avLst/>
          </a:prstGeom>
        </p:spPr>
        <p:txBody>
          <a:bodyPr wrap="square">
            <a:spAutoFit/>
          </a:bodyPr>
          <a:lstStyle/>
          <a:p>
            <a:pPr defTabSz="914400">
              <a:spcBef>
                <a:spcPts val="1200"/>
              </a:spcBef>
              <a:spcAft>
                <a:spcPts val="200"/>
              </a:spcAft>
              <a:tabLst>
                <a:tab pos="800100" algn="l"/>
                <a:tab pos="857250" algn="l"/>
              </a:tabLst>
            </a:pPr>
            <a:r>
              <a:rPr lang="en-US" sz="3200" dirty="0" smtClean="0">
                <a:solidFill>
                  <a:srgbClr val="000000"/>
                </a:solidFill>
                <a:latin typeface="Franklin Gothic Demi" panose="020B0703020102020204" pitchFamily="34" charset="0"/>
                <a:ea typeface="Calibri" panose="020F0502020204030204" pitchFamily="34" charset="0"/>
                <a:cs typeface="Times New Roman" panose="02020603050405020304" pitchFamily="18" charset="0"/>
              </a:rPr>
              <a:t>Percentage </a:t>
            </a:r>
            <a:r>
              <a:rPr lang="en-US" sz="3200" dirty="0">
                <a:solidFill>
                  <a:srgbClr val="000000"/>
                </a:solidFill>
                <a:latin typeface="Franklin Gothic Demi" panose="020B0703020102020204" pitchFamily="34" charset="0"/>
                <a:ea typeface="Calibri" panose="020F0502020204030204" pitchFamily="34" charset="0"/>
                <a:cs typeface="Times New Roman" panose="02020603050405020304" pitchFamily="18" charset="0"/>
              </a:rPr>
              <a:t>of Total Estimated Costs by Category</a:t>
            </a: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b="2355"/>
          <a:stretch/>
        </p:blipFill>
        <p:spPr bwMode="auto">
          <a:xfrm>
            <a:off x="762000" y="1151572"/>
            <a:ext cx="7162800" cy="4902387"/>
          </a:xfrm>
          <a:prstGeom prst="rect">
            <a:avLst/>
          </a:prstGeom>
          <a:noFill/>
          <a:ln>
            <a:noFill/>
          </a:ln>
          <a:extLst/>
        </p:spPr>
      </p:pic>
    </p:spTree>
    <p:extLst>
      <p:ext uri="{BB962C8B-B14F-4D97-AF65-F5344CB8AC3E}">
        <p14:creationId xmlns:p14="http://schemas.microsoft.com/office/powerpoint/2010/main" val="3316522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 of Horizon Scanning Information	</a:t>
            </a:r>
            <a:endParaRPr lang="en-US" dirty="0"/>
          </a:p>
        </p:txBody>
      </p:sp>
      <p:sp>
        <p:nvSpPr>
          <p:cNvPr id="3" name="Content Placeholder 2"/>
          <p:cNvSpPr>
            <a:spLocks noGrp="1"/>
          </p:cNvSpPr>
          <p:nvPr>
            <p:ph idx="1"/>
          </p:nvPr>
        </p:nvSpPr>
        <p:spPr>
          <a:xfrm>
            <a:off x="685800" y="1143000"/>
            <a:ext cx="7924800" cy="4953000"/>
          </a:xfrm>
        </p:spPr>
        <p:txBody>
          <a:bodyPr/>
          <a:lstStyle/>
          <a:p>
            <a:r>
              <a:rPr lang="en-US" dirty="0" smtClean="0"/>
              <a:t>Private and public payers</a:t>
            </a:r>
          </a:p>
          <a:p>
            <a:pPr lvl="1"/>
            <a:r>
              <a:rPr lang="en-US" dirty="0" smtClean="0"/>
              <a:t>For coverage policy decision making</a:t>
            </a:r>
          </a:p>
          <a:p>
            <a:pPr lvl="1"/>
            <a:r>
              <a:rPr lang="en-US" dirty="0" smtClean="0"/>
              <a:t>To plan for entry of new technologies into clinical care</a:t>
            </a:r>
          </a:p>
          <a:p>
            <a:pPr lvl="1"/>
            <a:r>
              <a:rPr lang="en-US" dirty="0"/>
              <a:t>To understand possible impacts of these technologies and interventions on care processes, costs, utilization, patient health </a:t>
            </a:r>
            <a:r>
              <a:rPr lang="en-US" dirty="0" smtClean="0"/>
              <a:t>outcomes</a:t>
            </a:r>
          </a:p>
          <a:p>
            <a:r>
              <a:rPr lang="en-US" dirty="0" smtClean="0"/>
              <a:t>Health systems</a:t>
            </a:r>
          </a:p>
          <a:p>
            <a:pPr lvl="1"/>
            <a:r>
              <a:rPr lang="en-US" dirty="0" smtClean="0"/>
              <a:t>To be aware of and understand new technologies and interventions that may emerge in next 1 to 3 years</a:t>
            </a:r>
          </a:p>
          <a:p>
            <a:pPr lvl="1"/>
            <a:r>
              <a:rPr lang="en-US" dirty="0" smtClean="0"/>
              <a:t>To understand possible impacts of these technologies and interventions on care processes, costs, utilization, patient health outcomes</a:t>
            </a:r>
          </a:p>
          <a:p>
            <a:pPr lvl="1"/>
            <a:r>
              <a:rPr lang="en-US" dirty="0" smtClean="0"/>
              <a:t>For </a:t>
            </a:r>
            <a:r>
              <a:rPr lang="en-US" dirty="0"/>
              <a:t>strategic planning for new </a:t>
            </a:r>
            <a:r>
              <a:rPr lang="en-US" dirty="0" smtClean="0"/>
              <a:t>technology, new intervention, and new services adoption</a:t>
            </a:r>
            <a:endParaRPr lang="en-US" dirty="0"/>
          </a:p>
        </p:txBody>
      </p:sp>
    </p:spTree>
    <p:extLst>
      <p:ext uri="{BB962C8B-B14F-4D97-AF65-F5344CB8AC3E}">
        <p14:creationId xmlns:p14="http://schemas.microsoft.com/office/powerpoint/2010/main" val="2198333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Evaluation of the AHRQ Healthcare Horizon </a:t>
            </a:r>
            <a:br>
              <a:rPr lang="en-US" dirty="0" smtClean="0"/>
            </a:br>
            <a:r>
              <a:rPr lang="en-US" dirty="0" smtClean="0"/>
              <a:t>Scanning System</a:t>
            </a:r>
            <a:endParaRPr lang="en-US" dirty="0"/>
          </a:p>
        </p:txBody>
      </p:sp>
      <p:sp>
        <p:nvSpPr>
          <p:cNvPr id="3" name="Subtitle 2"/>
          <p:cNvSpPr>
            <a:spLocks noGrp="1"/>
          </p:cNvSpPr>
          <p:nvPr>
            <p:ph type="subTitle" idx="1"/>
          </p:nvPr>
        </p:nvSpPr>
        <p:spPr>
          <a:xfrm>
            <a:off x="2995612" y="3788846"/>
            <a:ext cx="5737862" cy="594788"/>
          </a:xfrm>
        </p:spPr>
        <p:txBody>
          <a:bodyPr>
            <a:noAutofit/>
          </a:bodyPr>
          <a:lstStyle/>
          <a:p>
            <a:pPr>
              <a:lnSpc>
                <a:spcPct val="115000"/>
              </a:lnSpc>
            </a:pPr>
            <a:r>
              <a:rPr lang="en-US" dirty="0">
                <a:solidFill>
                  <a:srgbClr val="10335A"/>
                </a:solidFill>
              </a:rPr>
              <a:t>Presentation at the Center on Health Care Effectiveness Forum: </a:t>
            </a:r>
            <a:r>
              <a:rPr lang="en-US" dirty="0" smtClean="0">
                <a:solidFill>
                  <a:srgbClr val="10335A"/>
                </a:solidFill>
              </a:rPr>
              <a:t>The </a:t>
            </a:r>
            <a:r>
              <a:rPr lang="en-US" dirty="0">
                <a:solidFill>
                  <a:srgbClr val="10335A"/>
                </a:solidFill>
              </a:rPr>
              <a:t>Horizon Scanning System: Assessing the Impacts of Emerging Health </a:t>
            </a:r>
            <a:r>
              <a:rPr lang="en-US" dirty="0" smtClean="0">
                <a:solidFill>
                  <a:srgbClr val="10335A"/>
                </a:solidFill>
              </a:rPr>
              <a:t>Innovations</a:t>
            </a:r>
            <a:endParaRPr lang="en-US" dirty="0">
              <a:solidFill>
                <a:srgbClr val="10335A"/>
              </a:solidFill>
            </a:endParaRPr>
          </a:p>
        </p:txBody>
      </p:sp>
      <p:sp>
        <p:nvSpPr>
          <p:cNvPr id="5" name="Text Placeholder 4"/>
          <p:cNvSpPr>
            <a:spLocks noGrp="1"/>
          </p:cNvSpPr>
          <p:nvPr>
            <p:ph type="body" sz="quarter" idx="11"/>
          </p:nvPr>
        </p:nvSpPr>
        <p:spPr/>
        <p:txBody>
          <a:bodyPr/>
          <a:lstStyle/>
          <a:p>
            <a:pPr lvl="0"/>
            <a:r>
              <a:rPr lang="en-US" dirty="0" smtClean="0"/>
              <a:t>Nancy Duda</a:t>
            </a:r>
            <a:r>
              <a:rPr lang="en-US" dirty="0" smtClean="0">
                <a:solidFill>
                  <a:srgbClr val="10335A"/>
                </a:solidFill>
              </a:rPr>
              <a:t> </a:t>
            </a:r>
            <a:r>
              <a:rPr lang="en-US" dirty="0">
                <a:solidFill>
                  <a:srgbClr val="10335A"/>
                </a:solidFill>
              </a:rPr>
              <a:t>• </a:t>
            </a:r>
            <a:r>
              <a:rPr lang="en-US" dirty="0" smtClean="0"/>
              <a:t>Christopher Fleming </a:t>
            </a:r>
            <a:r>
              <a:rPr lang="en-US" dirty="0" smtClean="0">
                <a:solidFill>
                  <a:srgbClr val="10335A"/>
                </a:solidFill>
              </a:rPr>
              <a:t>• </a:t>
            </a:r>
            <a:r>
              <a:rPr lang="en-US" dirty="0" smtClean="0"/>
              <a:t>Eugene Rich</a:t>
            </a:r>
          </a:p>
          <a:p>
            <a:endParaRPr lang="en-US" dirty="0"/>
          </a:p>
        </p:txBody>
      </p:sp>
      <p:sp>
        <p:nvSpPr>
          <p:cNvPr id="6" name="Text Placeholder 5"/>
          <p:cNvSpPr>
            <a:spLocks noGrp="1"/>
          </p:cNvSpPr>
          <p:nvPr>
            <p:ph type="body" sz="quarter" idx="12"/>
          </p:nvPr>
        </p:nvSpPr>
        <p:spPr>
          <a:xfrm>
            <a:off x="2896235" y="4641632"/>
            <a:ext cx="5859146" cy="335598"/>
          </a:xfrm>
        </p:spPr>
        <p:txBody>
          <a:bodyPr/>
          <a:lstStyle/>
          <a:p>
            <a:r>
              <a:rPr lang="en-US" dirty="0" smtClean="0"/>
              <a:t>June 14, 2016</a:t>
            </a:r>
            <a:endParaRPr lang="en-US" dirty="0"/>
          </a:p>
        </p:txBody>
      </p:sp>
      <p:sp>
        <p:nvSpPr>
          <p:cNvPr id="7" name="TextBox 6"/>
          <p:cNvSpPr txBox="1"/>
          <p:nvPr/>
        </p:nvSpPr>
        <p:spPr>
          <a:xfrm>
            <a:off x="7280476" y="0"/>
            <a:ext cx="1863524" cy="856527"/>
          </a:xfrm>
          <a:prstGeom prst="rect">
            <a:avLst/>
          </a:prstGeom>
          <a:solidFill>
            <a:schemeClr val="bg1"/>
          </a:solidFill>
        </p:spPr>
        <p:txBody>
          <a:bodyPr vert="horz" wrap="square" lIns="91440" tIns="45720" rIns="91440" bIns="45720" rtlCol="0" anchor="t">
            <a:normAutofit/>
          </a:bodyPr>
          <a:lstStyle/>
          <a:p>
            <a:pPr>
              <a:spcBef>
                <a:spcPct val="20000"/>
              </a:spcBef>
            </a:pPr>
            <a:endParaRPr lang="en-US" sz="1600" b="1" dirty="0" smtClean="0">
              <a:solidFill>
                <a:srgbClr val="00A0AF"/>
              </a:solidFill>
              <a:latin typeface="Arial Black"/>
              <a:cs typeface="Arial Black"/>
            </a:endParaRPr>
          </a:p>
        </p:txBody>
      </p:sp>
    </p:spTree>
    <p:extLst>
      <p:ext uri="{BB962C8B-B14F-4D97-AF65-F5344CB8AC3E}">
        <p14:creationId xmlns:p14="http://schemas.microsoft.com/office/powerpoint/2010/main" val="3013573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Objectives</a:t>
            </a:r>
            <a:endParaRPr lang="en-US" dirty="0"/>
          </a:p>
        </p:txBody>
      </p:sp>
      <p:sp>
        <p:nvSpPr>
          <p:cNvPr id="3" name="Text Placeholder 2"/>
          <p:cNvSpPr>
            <a:spLocks noGrp="1"/>
          </p:cNvSpPr>
          <p:nvPr>
            <p:ph type="body" sz="quarter" idx="11"/>
          </p:nvPr>
        </p:nvSpPr>
        <p:spPr/>
        <p:txBody>
          <a:bodyPr/>
          <a:lstStyle/>
          <a:p>
            <a:r>
              <a:rPr lang="en-US" dirty="0" smtClean="0"/>
              <a:t>Evaluate the performance of the AHRQ Healthcare Horizon Scanning System</a:t>
            </a:r>
          </a:p>
          <a:p>
            <a:pPr lvl="1"/>
            <a:r>
              <a:rPr lang="en-US" dirty="0" smtClean="0"/>
              <a:t>Identifying relevant interventions</a:t>
            </a:r>
          </a:p>
          <a:p>
            <a:pPr lvl="1"/>
            <a:r>
              <a:rPr lang="en-US" dirty="0" smtClean="0"/>
              <a:t>Monitoring relevant interventions</a:t>
            </a:r>
          </a:p>
          <a:p>
            <a:pPr lvl="1"/>
            <a:r>
              <a:rPr lang="en-US" dirty="0"/>
              <a:t>Assessing </a:t>
            </a:r>
            <a:r>
              <a:rPr lang="en-US" dirty="0" smtClean="0"/>
              <a:t>interventions’ potential </a:t>
            </a:r>
            <a:r>
              <a:rPr lang="en-US" dirty="0"/>
              <a:t>for high </a:t>
            </a:r>
            <a:r>
              <a:rPr lang="en-US" dirty="0" smtClean="0"/>
              <a:t>impact</a:t>
            </a:r>
            <a:endParaRPr lang="en-US" dirty="0"/>
          </a:p>
          <a:p>
            <a:r>
              <a:rPr lang="en-US" dirty="0" smtClean="0"/>
              <a:t>Identify potential improvements to the </a:t>
            </a:r>
            <a:br>
              <a:rPr lang="en-US" dirty="0" smtClean="0"/>
            </a:br>
            <a:r>
              <a:rPr lang="en-US" dirty="0" smtClean="0"/>
              <a:t>system’s processes</a:t>
            </a:r>
          </a:p>
        </p:txBody>
      </p:sp>
    </p:spTree>
    <p:extLst>
      <p:ext uri="{BB962C8B-B14F-4D97-AF65-F5344CB8AC3E}">
        <p14:creationId xmlns:p14="http://schemas.microsoft.com/office/powerpoint/2010/main" val="975912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Did the Horizon Scanning System Successfully Identify Interventions?</a:t>
            </a:r>
            <a:endParaRPr lang="en-US" dirty="0">
              <a:solidFill>
                <a:srgbClr val="10335A"/>
              </a:solidFill>
            </a:endParaRPr>
          </a:p>
        </p:txBody>
      </p:sp>
    </p:spTree>
    <p:extLst>
      <p:ext uri="{BB962C8B-B14F-4D97-AF65-F5344CB8AC3E}">
        <p14:creationId xmlns:p14="http://schemas.microsoft.com/office/powerpoint/2010/main" val="124147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a:t>
            </a:r>
            <a:endParaRPr lang="en-US" dirty="0"/>
          </a:p>
        </p:txBody>
      </p:sp>
      <p:sp>
        <p:nvSpPr>
          <p:cNvPr id="3" name="Text Placeholder 2"/>
          <p:cNvSpPr>
            <a:spLocks noGrp="1"/>
          </p:cNvSpPr>
          <p:nvPr>
            <p:ph type="body" sz="quarter" idx="11"/>
          </p:nvPr>
        </p:nvSpPr>
        <p:spPr/>
        <p:txBody>
          <a:bodyPr>
            <a:normAutofit/>
          </a:bodyPr>
          <a:lstStyle/>
          <a:p>
            <a:r>
              <a:rPr lang="en-US" dirty="0" smtClean="0"/>
              <a:t>Late-identified interventions </a:t>
            </a:r>
          </a:p>
          <a:p>
            <a:pPr lvl="1"/>
            <a:r>
              <a:rPr lang="en-US" dirty="0"/>
              <a:t>N</a:t>
            </a:r>
            <a:r>
              <a:rPr lang="en-US" dirty="0" smtClean="0"/>
              <a:t>umber of interventions that were </a:t>
            </a:r>
            <a:r>
              <a:rPr lang="en-US" i="1" dirty="0" smtClean="0"/>
              <a:t>first</a:t>
            </a:r>
            <a:r>
              <a:rPr lang="en-US" dirty="0" smtClean="0"/>
              <a:t> identified (listed in Status Update report) </a:t>
            </a:r>
            <a:r>
              <a:rPr lang="en-US" i="1" dirty="0" smtClean="0"/>
              <a:t>after</a:t>
            </a:r>
            <a:r>
              <a:rPr lang="en-US" dirty="0" smtClean="0"/>
              <a:t> receiving regulatory approval or insurer coverage </a:t>
            </a:r>
          </a:p>
          <a:p>
            <a:endParaRPr lang="en-US" dirty="0" smtClean="0"/>
          </a:p>
          <a:p>
            <a:pPr marL="0" indent="0">
              <a:buNone/>
            </a:pPr>
            <a:endParaRPr lang="en-US" dirty="0" smtClean="0"/>
          </a:p>
          <a:p>
            <a:pPr lvl="1"/>
            <a:endParaRPr lang="en-US" dirty="0"/>
          </a:p>
          <a:p>
            <a:endParaRPr lang="en-US" dirty="0" smtClean="0"/>
          </a:p>
        </p:txBody>
      </p:sp>
    </p:spTree>
    <p:extLst>
      <p:ext uri="{BB962C8B-B14F-4D97-AF65-F5344CB8AC3E}">
        <p14:creationId xmlns:p14="http://schemas.microsoft.com/office/powerpoint/2010/main" val="56951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232119" y="136414"/>
            <a:ext cx="8454680" cy="648223"/>
          </a:xfrm>
        </p:spPr>
        <p:txBody>
          <a:bodyPr>
            <a:noAutofit/>
          </a:bodyPr>
          <a:lstStyle/>
          <a:p>
            <a:r>
              <a:rPr lang="en-US" altLang="en-US" sz="2500" dirty="0" smtClean="0"/>
              <a:t>In 2007, CBO Saw Two Major Flaws </a:t>
            </a:r>
            <a:br>
              <a:rPr lang="en-US" altLang="en-US" sz="2500" dirty="0" smtClean="0"/>
            </a:br>
            <a:r>
              <a:rPr lang="en-US" altLang="en-US" sz="2500" dirty="0" smtClean="0"/>
              <a:t>Driving U.S. Health Care Costs</a:t>
            </a:r>
            <a:endParaRPr lang="en-US" altLang="en-US" sz="2500" dirty="0"/>
          </a:p>
        </p:txBody>
      </p:sp>
      <p:sp>
        <p:nvSpPr>
          <p:cNvPr id="24579" name="Rectangle 3"/>
          <p:cNvSpPr>
            <a:spLocks noGrp="1" noChangeArrowheads="1"/>
          </p:cNvSpPr>
          <p:nvPr>
            <p:ph type="body" sz="quarter" idx="11"/>
          </p:nvPr>
        </p:nvSpPr>
        <p:spPr>
          <a:xfrm>
            <a:off x="457200" y="1541720"/>
            <a:ext cx="8229599" cy="4478079"/>
          </a:xfrm>
        </p:spPr>
        <p:txBody>
          <a:bodyPr>
            <a:normAutofit/>
          </a:bodyPr>
          <a:lstStyle/>
          <a:p>
            <a:r>
              <a:rPr lang="en-US" altLang="en-US" sz="2400" dirty="0" smtClean="0">
                <a:latin typeface="+mj-lt"/>
              </a:rPr>
              <a:t>“The financial </a:t>
            </a:r>
            <a:r>
              <a:rPr lang="en-US" altLang="en-US" sz="2400" dirty="0">
                <a:latin typeface="+mj-lt"/>
              </a:rPr>
              <a:t>incentives for both providers and patients tend to encourage the adoption of more expensive treatments…even if evidence of their relative effectiveness is limited</a:t>
            </a:r>
            <a:r>
              <a:rPr lang="en-US" altLang="en-US" sz="2400" dirty="0" smtClean="0">
                <a:latin typeface="+mj-lt"/>
              </a:rPr>
              <a:t>.”</a:t>
            </a:r>
          </a:p>
          <a:p>
            <a:r>
              <a:rPr lang="en-US" altLang="en-US" sz="2400" dirty="0" smtClean="0">
                <a:solidFill>
                  <a:srgbClr val="C00000"/>
                </a:solidFill>
              </a:rPr>
              <a:t>“Relatively little </a:t>
            </a:r>
            <a:r>
              <a:rPr lang="en-US" altLang="en-US" sz="2400" dirty="0">
                <a:solidFill>
                  <a:srgbClr val="C00000"/>
                </a:solidFill>
              </a:rPr>
              <a:t>rigorous evidence is available about which treatments work best for which patients</a:t>
            </a:r>
            <a:r>
              <a:rPr lang="en-US" altLang="en-US" sz="2400" dirty="0" smtClean="0">
                <a:solidFill>
                  <a:srgbClr val="C00000"/>
                </a:solidFill>
              </a:rPr>
              <a:t>…”</a:t>
            </a:r>
            <a:endParaRPr lang="en-US" altLang="en-US" sz="2400" dirty="0">
              <a:solidFill>
                <a:srgbClr val="C00000"/>
              </a:solidFill>
            </a:endParaRPr>
          </a:p>
        </p:txBody>
      </p:sp>
      <p:sp>
        <p:nvSpPr>
          <p:cNvPr id="24580" name="Text Box 4"/>
          <p:cNvSpPr txBox="1">
            <a:spLocks noChangeArrowheads="1"/>
          </p:cNvSpPr>
          <p:nvPr/>
        </p:nvSpPr>
        <p:spPr bwMode="auto">
          <a:xfrm>
            <a:off x="361950" y="4687778"/>
            <a:ext cx="86555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smtClean="0">
                <a:solidFill>
                  <a:srgbClr val="10335A"/>
                </a:solidFill>
              </a:rPr>
              <a:t>Orszag, P.R., and P. Ellis. “The Challenge of Rising Health Care Costs: A View </a:t>
            </a:r>
            <a:br>
              <a:rPr lang="en-US" altLang="en-US" sz="1600" dirty="0" smtClean="0">
                <a:solidFill>
                  <a:srgbClr val="10335A"/>
                </a:solidFill>
              </a:rPr>
            </a:br>
            <a:r>
              <a:rPr lang="en-US" altLang="en-US" sz="1600" dirty="0" smtClean="0">
                <a:solidFill>
                  <a:srgbClr val="10335A"/>
                </a:solidFill>
              </a:rPr>
              <a:t>from </a:t>
            </a:r>
            <a:r>
              <a:rPr lang="en-US" altLang="en-US" sz="1600" dirty="0">
                <a:solidFill>
                  <a:srgbClr val="10335A"/>
                </a:solidFill>
              </a:rPr>
              <a:t>the </a:t>
            </a:r>
            <a:r>
              <a:rPr lang="en-US" altLang="en-US" sz="1600" dirty="0" smtClean="0">
                <a:solidFill>
                  <a:srgbClr val="10335A"/>
                </a:solidFill>
              </a:rPr>
              <a:t>Congressional Budget Office.” </a:t>
            </a:r>
            <a:r>
              <a:rPr lang="en-US" altLang="en-US" sz="1600" i="1" dirty="0" smtClean="0">
                <a:solidFill>
                  <a:srgbClr val="10335A"/>
                </a:solidFill>
              </a:rPr>
              <a:t>New England Journal of Medicine</a:t>
            </a:r>
            <a:r>
              <a:rPr lang="en-US" altLang="en-US" sz="1600" dirty="0" smtClean="0">
                <a:solidFill>
                  <a:srgbClr val="10335A"/>
                </a:solidFill>
              </a:rPr>
              <a:t>, vol. 357, no. 18, 2007, pp. 1793–1795.</a:t>
            </a:r>
          </a:p>
          <a:p>
            <a:endParaRPr lang="en-US" altLang="en-US" sz="1600" dirty="0" smtClean="0">
              <a:solidFill>
                <a:srgbClr val="10335A"/>
              </a:solidFill>
            </a:endParaRPr>
          </a:p>
          <a:p>
            <a:r>
              <a:rPr lang="en-US" altLang="en-US" sz="1600" dirty="0" smtClean="0">
                <a:solidFill>
                  <a:srgbClr val="10335A"/>
                </a:solidFill>
              </a:rPr>
              <a:t>CBO = </a:t>
            </a:r>
            <a:r>
              <a:rPr lang="en-US" sz="1600" dirty="0" smtClean="0">
                <a:solidFill>
                  <a:srgbClr val="10335A"/>
                </a:solidFill>
              </a:rPr>
              <a:t>Congressional Budget Office.</a:t>
            </a:r>
            <a:endParaRPr lang="en-US" altLang="en-US" sz="1600" dirty="0">
              <a:solidFill>
                <a:srgbClr val="10335A"/>
              </a:solidFill>
            </a:endParaRPr>
          </a:p>
        </p:txBody>
      </p:sp>
    </p:spTree>
    <p:extLst>
      <p:ext uri="{BB962C8B-B14F-4D97-AF65-F5344CB8AC3E}">
        <p14:creationId xmlns:p14="http://schemas.microsoft.com/office/powerpoint/2010/main" val="370511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t>
            </a:r>
            <a:endParaRPr lang="en-US" dirty="0"/>
          </a:p>
        </p:txBody>
      </p:sp>
      <p:sp>
        <p:nvSpPr>
          <p:cNvPr id="3" name="Text Placeholder 2"/>
          <p:cNvSpPr>
            <a:spLocks noGrp="1"/>
          </p:cNvSpPr>
          <p:nvPr>
            <p:ph type="body" sz="quarter" idx="11"/>
          </p:nvPr>
        </p:nvSpPr>
        <p:spPr>
          <a:xfrm>
            <a:off x="457200" y="1173480"/>
            <a:ext cx="8449732" cy="4846320"/>
          </a:xfrm>
        </p:spPr>
        <p:txBody>
          <a:bodyPr>
            <a:normAutofit fontScale="92500" lnSpcReduction="10000"/>
          </a:bodyPr>
          <a:lstStyle/>
          <a:p>
            <a:r>
              <a:rPr lang="en-US" sz="2600" dirty="0" smtClean="0"/>
              <a:t>Selected </a:t>
            </a:r>
            <a:r>
              <a:rPr lang="en-US" sz="2600" dirty="0"/>
              <a:t>sample of 200 interventions</a:t>
            </a:r>
          </a:p>
          <a:p>
            <a:pPr lvl="1"/>
            <a:r>
              <a:rPr lang="en-US" sz="2200" dirty="0"/>
              <a:t>164 subject to approval by Food and Drug </a:t>
            </a:r>
            <a:r>
              <a:rPr lang="en-US" sz="2200" dirty="0" smtClean="0"/>
              <a:t>Administration </a:t>
            </a:r>
            <a:r>
              <a:rPr lang="en-US" sz="2200" dirty="0"/>
              <a:t>(FDA)</a:t>
            </a:r>
          </a:p>
          <a:p>
            <a:pPr lvl="1"/>
            <a:r>
              <a:rPr lang="en-US" sz="2200" dirty="0"/>
              <a:t>36 subject to Medicare coverage</a:t>
            </a:r>
          </a:p>
          <a:p>
            <a:r>
              <a:rPr lang="en-US" sz="2600" dirty="0" smtClean="0"/>
              <a:t>Determined Horizon Scanning System </a:t>
            </a:r>
            <a:br>
              <a:rPr lang="en-US" sz="2600" dirty="0" smtClean="0"/>
            </a:br>
            <a:r>
              <a:rPr lang="en-US" sz="2600" dirty="0" smtClean="0"/>
              <a:t>identification date</a:t>
            </a:r>
          </a:p>
          <a:p>
            <a:r>
              <a:rPr lang="en-US" sz="2600" dirty="0" smtClean="0"/>
              <a:t>Identified </a:t>
            </a:r>
            <a:r>
              <a:rPr lang="en-US" sz="2600" dirty="0"/>
              <a:t>FDA approval dates or </a:t>
            </a:r>
            <a:r>
              <a:rPr lang="en-US" sz="2600" dirty="0" smtClean="0"/>
              <a:t>Medicare/private </a:t>
            </a:r>
            <a:r>
              <a:rPr lang="en-US" sz="2600" dirty="0"/>
              <a:t>insurer coverage dates</a:t>
            </a:r>
          </a:p>
          <a:p>
            <a:pPr lvl="1"/>
            <a:r>
              <a:rPr lang="en-US" sz="2200" dirty="0"/>
              <a:t>FDA databases</a:t>
            </a:r>
          </a:p>
          <a:p>
            <a:pPr lvl="1"/>
            <a:r>
              <a:rPr lang="en-US" sz="2200" dirty="0"/>
              <a:t>Medicare </a:t>
            </a:r>
            <a:r>
              <a:rPr lang="en-US" sz="2200" dirty="0" smtClean="0"/>
              <a:t>coverage databases</a:t>
            </a:r>
            <a:endParaRPr lang="en-US" sz="2200" dirty="0"/>
          </a:p>
          <a:p>
            <a:pPr lvl="1"/>
            <a:r>
              <a:rPr lang="en-US" sz="2200" dirty="0"/>
              <a:t>Coverage documents for 11 selected national </a:t>
            </a:r>
            <a:r>
              <a:rPr lang="en-US" sz="2200" dirty="0" smtClean="0"/>
              <a:t>insurers</a:t>
            </a:r>
          </a:p>
          <a:p>
            <a:r>
              <a:rPr lang="en-US" sz="2600" dirty="0" smtClean="0"/>
              <a:t>Compared identification date with FDA approval </a:t>
            </a:r>
            <a:br>
              <a:rPr lang="en-US" sz="2600" dirty="0" smtClean="0"/>
            </a:br>
            <a:r>
              <a:rPr lang="en-US" sz="2600" dirty="0" smtClean="0"/>
              <a:t>or insurer coverage date</a:t>
            </a:r>
          </a:p>
          <a:p>
            <a:pPr marL="0" indent="0">
              <a:buNone/>
            </a:pPr>
            <a:endParaRPr lang="en-US" dirty="0" smtClean="0"/>
          </a:p>
          <a:p>
            <a:pPr lvl="1"/>
            <a:endParaRPr lang="en-US" dirty="0"/>
          </a:p>
          <a:p>
            <a:endParaRPr lang="en-US" dirty="0" smtClean="0"/>
          </a:p>
        </p:txBody>
      </p:sp>
    </p:spTree>
    <p:extLst>
      <p:ext uri="{BB962C8B-B14F-4D97-AF65-F5344CB8AC3E}">
        <p14:creationId xmlns:p14="http://schemas.microsoft.com/office/powerpoint/2010/main" val="7510327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Text Placeholder 2"/>
          <p:cNvSpPr>
            <a:spLocks noGrp="1"/>
          </p:cNvSpPr>
          <p:nvPr>
            <p:ph type="body" sz="quarter" idx="11"/>
          </p:nvPr>
        </p:nvSpPr>
        <p:spPr/>
        <p:txBody>
          <a:bodyPr>
            <a:normAutofit/>
          </a:bodyPr>
          <a:lstStyle/>
          <a:p>
            <a:r>
              <a:rPr lang="en-US" dirty="0" smtClean="0"/>
              <a:t>198 of the 200 sampled interventions were first identified </a:t>
            </a:r>
            <a:r>
              <a:rPr lang="en-US" i="1" dirty="0" smtClean="0"/>
              <a:t>before</a:t>
            </a:r>
            <a:r>
              <a:rPr lang="en-US" dirty="0" smtClean="0"/>
              <a:t> receiving </a:t>
            </a:r>
            <a:r>
              <a:rPr lang="en-US" dirty="0"/>
              <a:t>approval by </a:t>
            </a:r>
            <a:r>
              <a:rPr lang="en-US" dirty="0" smtClean="0"/>
              <a:t>FDA or coverage by Medicare or private insurers</a:t>
            </a:r>
          </a:p>
          <a:p>
            <a:r>
              <a:rPr lang="en-US" dirty="0" smtClean="0"/>
              <a:t>Only 2 late-identified interventions:</a:t>
            </a:r>
          </a:p>
          <a:p>
            <a:pPr lvl="1"/>
            <a:r>
              <a:rPr lang="en-US" dirty="0" smtClean="0"/>
              <a:t>Evzio: no publicly available information before FDA approval</a:t>
            </a:r>
          </a:p>
          <a:p>
            <a:pPr lvl="1"/>
            <a:r>
              <a:rPr lang="en-US" dirty="0" smtClean="0"/>
              <a:t>Tasimelteon: initially misclassified by the Horizon Scanning System as not meeting the eligibility requirements for a priority condition area</a:t>
            </a:r>
          </a:p>
        </p:txBody>
      </p:sp>
    </p:spTree>
    <p:extLst>
      <p:ext uri="{BB962C8B-B14F-4D97-AF65-F5344CB8AC3E}">
        <p14:creationId xmlns:p14="http://schemas.microsoft.com/office/powerpoint/2010/main" val="3462929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Text Placeholder 2"/>
          <p:cNvSpPr>
            <a:spLocks noGrp="1"/>
          </p:cNvSpPr>
          <p:nvPr>
            <p:ph type="body" sz="quarter" idx="11"/>
          </p:nvPr>
        </p:nvSpPr>
        <p:spPr/>
        <p:txBody>
          <a:bodyPr/>
          <a:lstStyle/>
          <a:p>
            <a:r>
              <a:rPr lang="en-US" dirty="0" smtClean="0"/>
              <a:t>The Horizon Scanning System successfully identified relevant interventions in the “emergent” phase of their development</a:t>
            </a:r>
          </a:p>
        </p:txBody>
      </p:sp>
    </p:spTree>
    <p:extLst>
      <p:ext uri="{BB962C8B-B14F-4D97-AF65-F5344CB8AC3E}">
        <p14:creationId xmlns:p14="http://schemas.microsoft.com/office/powerpoint/2010/main" val="21783383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Did the Horizon Scanning System Successfully Monitor Interventions?</a:t>
            </a:r>
            <a:endParaRPr lang="en-US" dirty="0">
              <a:solidFill>
                <a:srgbClr val="10335A"/>
              </a:solidFill>
            </a:endParaRPr>
          </a:p>
        </p:txBody>
      </p:sp>
    </p:spTree>
    <p:extLst>
      <p:ext uri="{BB962C8B-B14F-4D97-AF65-F5344CB8AC3E}">
        <p14:creationId xmlns:p14="http://schemas.microsoft.com/office/powerpoint/2010/main" val="17835939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3" name="Text Placeholder 2"/>
          <p:cNvSpPr>
            <a:spLocks noGrp="1"/>
          </p:cNvSpPr>
          <p:nvPr>
            <p:ph type="body" sz="quarter" idx="11"/>
          </p:nvPr>
        </p:nvSpPr>
        <p:spPr/>
        <p:txBody>
          <a:bodyPr>
            <a:normAutofit/>
          </a:bodyPr>
          <a:lstStyle/>
          <a:p>
            <a:r>
              <a:rPr lang="en-US" dirty="0" smtClean="0"/>
              <a:t>Quality of factual content</a:t>
            </a:r>
          </a:p>
          <a:p>
            <a:pPr lvl="1"/>
            <a:r>
              <a:rPr lang="en-US" dirty="0" smtClean="0"/>
              <a:t>Accuracy</a:t>
            </a:r>
          </a:p>
          <a:p>
            <a:pPr lvl="1"/>
            <a:r>
              <a:rPr lang="en-US" dirty="0" smtClean="0"/>
              <a:t>Comprehensiveness</a:t>
            </a:r>
          </a:p>
          <a:p>
            <a:pPr lvl="1"/>
            <a:r>
              <a:rPr lang="en-US" dirty="0" smtClean="0"/>
              <a:t>Description of clinical use consistent with prevailing view</a:t>
            </a:r>
          </a:p>
          <a:p>
            <a:r>
              <a:rPr lang="en-US" dirty="0" smtClean="0"/>
              <a:t>Awareness and use of report</a:t>
            </a:r>
          </a:p>
          <a:p>
            <a:r>
              <a:rPr lang="en-US" dirty="0" smtClean="0"/>
              <a:t>Usability of report</a:t>
            </a:r>
          </a:p>
          <a:p>
            <a:pPr lvl="1"/>
            <a:r>
              <a:rPr lang="en-US" dirty="0" smtClean="0"/>
              <a:t>Relevance to work</a:t>
            </a:r>
          </a:p>
          <a:p>
            <a:pPr lvl="1"/>
            <a:r>
              <a:rPr lang="en-US" dirty="0" smtClean="0"/>
              <a:t>Credibility</a:t>
            </a:r>
          </a:p>
          <a:p>
            <a:pPr lvl="1"/>
            <a:r>
              <a:rPr lang="en-US" dirty="0" smtClean="0"/>
              <a:t>Ease of finding information of interest</a:t>
            </a:r>
          </a:p>
          <a:p>
            <a:pPr lvl="1"/>
            <a:r>
              <a:rPr lang="en-US" dirty="0" smtClean="0"/>
              <a:t>Understandability</a:t>
            </a:r>
          </a:p>
          <a:p>
            <a:pPr lvl="1"/>
            <a:r>
              <a:rPr lang="en-US" dirty="0" smtClean="0"/>
              <a:t>Usefulness</a:t>
            </a:r>
          </a:p>
          <a:p>
            <a:pPr marL="228600" lvl="1" indent="0">
              <a:buNone/>
            </a:pPr>
            <a:endParaRPr lang="en-US" dirty="0" smtClean="0"/>
          </a:p>
          <a:p>
            <a:pPr marL="0" indent="0">
              <a:buNone/>
            </a:pPr>
            <a:endParaRPr lang="en-US" dirty="0" smtClean="0"/>
          </a:p>
          <a:p>
            <a:pPr lvl="1"/>
            <a:endParaRPr lang="en-US" dirty="0"/>
          </a:p>
          <a:p>
            <a:endParaRPr lang="en-US" dirty="0" smtClean="0"/>
          </a:p>
        </p:txBody>
      </p:sp>
    </p:spTree>
    <p:extLst>
      <p:ext uri="{BB962C8B-B14F-4D97-AF65-F5344CB8AC3E}">
        <p14:creationId xmlns:p14="http://schemas.microsoft.com/office/powerpoint/2010/main" val="34573379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(1)</a:t>
            </a:r>
            <a:endParaRPr lang="en-US" dirty="0"/>
          </a:p>
        </p:txBody>
      </p:sp>
      <p:sp>
        <p:nvSpPr>
          <p:cNvPr id="3" name="Text Placeholder 2"/>
          <p:cNvSpPr>
            <a:spLocks noGrp="1"/>
          </p:cNvSpPr>
          <p:nvPr>
            <p:ph type="body" sz="quarter" idx="11"/>
          </p:nvPr>
        </p:nvSpPr>
        <p:spPr/>
        <p:txBody>
          <a:bodyPr>
            <a:normAutofit/>
          </a:bodyPr>
          <a:lstStyle/>
          <a:p>
            <a:r>
              <a:rPr lang="en-US" dirty="0" smtClean="0"/>
              <a:t>Administered two surveys to collect data</a:t>
            </a:r>
          </a:p>
          <a:p>
            <a:r>
              <a:rPr lang="en-US" dirty="0" smtClean="0"/>
              <a:t>Expert survey  </a:t>
            </a:r>
            <a:endParaRPr lang="en-US" dirty="0"/>
          </a:p>
          <a:p>
            <a:pPr lvl="1"/>
            <a:r>
              <a:rPr lang="en-US" dirty="0" smtClean="0"/>
              <a:t>Collected feedback on quality of factual content</a:t>
            </a:r>
          </a:p>
          <a:p>
            <a:pPr lvl="1"/>
            <a:r>
              <a:rPr lang="en-US" dirty="0" smtClean="0"/>
              <a:t>Administered to 60 expert contributors across </a:t>
            </a:r>
            <a:br>
              <a:rPr lang="en-US" dirty="0" smtClean="0"/>
            </a:br>
            <a:r>
              <a:rPr lang="en-US" dirty="0" smtClean="0"/>
              <a:t>priority conditions</a:t>
            </a:r>
          </a:p>
          <a:p>
            <a:pPr lvl="1"/>
            <a:r>
              <a:rPr lang="en-US" dirty="0" smtClean="0"/>
              <a:t>Fielded from April to July 2015</a:t>
            </a:r>
            <a:endParaRPr lang="en-US" dirty="0"/>
          </a:p>
          <a:p>
            <a:pPr lvl="1"/>
            <a:r>
              <a:rPr lang="en-US" dirty="0" smtClean="0"/>
              <a:t>Completion rate: 41.0% (n = 26)</a:t>
            </a:r>
          </a:p>
          <a:p>
            <a:r>
              <a:rPr lang="en-US" dirty="0" smtClean="0"/>
              <a:t>Stakeholder </a:t>
            </a:r>
            <a:r>
              <a:rPr lang="en-US" dirty="0"/>
              <a:t>s</a:t>
            </a:r>
            <a:r>
              <a:rPr lang="en-US" dirty="0" smtClean="0"/>
              <a:t>urvey</a:t>
            </a:r>
            <a:endParaRPr lang="en-US" dirty="0"/>
          </a:p>
          <a:p>
            <a:pPr lvl="1"/>
            <a:r>
              <a:rPr lang="en-US" dirty="0"/>
              <a:t>Collect information on awareness and use of reports and perceptions of </a:t>
            </a:r>
            <a:r>
              <a:rPr lang="en-US" dirty="0" smtClean="0"/>
              <a:t>reports’ usability</a:t>
            </a:r>
            <a:endParaRPr lang="en-US" dirty="0"/>
          </a:p>
          <a:p>
            <a:pPr marL="0" indent="0">
              <a:buNone/>
            </a:pPr>
            <a:endParaRPr lang="en-US" dirty="0" smtClean="0"/>
          </a:p>
          <a:p>
            <a:pPr marL="228600" lvl="1" indent="0">
              <a:buNone/>
            </a:pPr>
            <a:endParaRPr lang="en-US" dirty="0" smtClean="0"/>
          </a:p>
          <a:p>
            <a:endParaRPr lang="en-US" dirty="0" smtClean="0"/>
          </a:p>
        </p:txBody>
      </p:sp>
    </p:spTree>
    <p:extLst>
      <p:ext uri="{BB962C8B-B14F-4D97-AF65-F5344CB8AC3E}">
        <p14:creationId xmlns:p14="http://schemas.microsoft.com/office/powerpoint/2010/main" val="4044437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(2)</a:t>
            </a:r>
            <a:endParaRPr lang="en-US" dirty="0"/>
          </a:p>
        </p:txBody>
      </p:sp>
      <p:sp>
        <p:nvSpPr>
          <p:cNvPr id="3" name="Text Placeholder 2"/>
          <p:cNvSpPr>
            <a:spLocks noGrp="1"/>
          </p:cNvSpPr>
          <p:nvPr>
            <p:ph type="body" sz="quarter" idx="11"/>
          </p:nvPr>
        </p:nvSpPr>
        <p:spPr/>
        <p:txBody>
          <a:bodyPr>
            <a:normAutofit/>
          </a:bodyPr>
          <a:lstStyle/>
          <a:p>
            <a:r>
              <a:rPr lang="en-US" dirty="0" smtClean="0"/>
              <a:t>Stakeholder survey</a:t>
            </a:r>
          </a:p>
          <a:p>
            <a:pPr lvl="1">
              <a:spcAft>
                <a:spcPts val="900"/>
              </a:spcAft>
            </a:pPr>
            <a:r>
              <a:rPr lang="en-US" dirty="0" smtClean="0"/>
              <a:t>Administered </a:t>
            </a:r>
            <a:r>
              <a:rPr lang="en-US" dirty="0"/>
              <a:t>to </a:t>
            </a:r>
            <a:r>
              <a:rPr lang="en-US" dirty="0" smtClean="0"/>
              <a:t>700 stakeholders across seven types</a:t>
            </a:r>
          </a:p>
          <a:p>
            <a:pPr marL="800100" lvl="2" indent="-342900">
              <a:buAutoNum type="arabicPeriod"/>
            </a:pPr>
            <a:r>
              <a:rPr lang="en-US" sz="2000" dirty="0" smtClean="0"/>
              <a:t>Patient/consumer groups</a:t>
            </a:r>
          </a:p>
          <a:p>
            <a:pPr marL="800100" lvl="2" indent="-342900">
              <a:buAutoNum type="arabicPeriod"/>
            </a:pPr>
            <a:r>
              <a:rPr lang="en-US" sz="2000" dirty="0" smtClean="0"/>
              <a:t>Provider professional associations</a:t>
            </a:r>
          </a:p>
          <a:p>
            <a:pPr marL="800100" lvl="2" indent="-342900">
              <a:buAutoNum type="arabicPeriod"/>
            </a:pPr>
            <a:r>
              <a:rPr lang="en-US" sz="2000" dirty="0" smtClean="0"/>
              <a:t>Health care organization leaders</a:t>
            </a:r>
          </a:p>
          <a:p>
            <a:pPr marL="800100" lvl="2" indent="-342900">
              <a:buAutoNum type="arabicPeriod"/>
            </a:pPr>
            <a:r>
              <a:rPr lang="en-US" sz="2000" dirty="0" smtClean="0"/>
              <a:t>Health insurance plans and payers</a:t>
            </a:r>
          </a:p>
          <a:p>
            <a:pPr marL="800100" lvl="2" indent="-342900">
              <a:buAutoNum type="arabicPeriod"/>
            </a:pPr>
            <a:r>
              <a:rPr lang="en-US" sz="2000" dirty="0" smtClean="0"/>
              <a:t>Industry members, including pharmaceutical and </a:t>
            </a:r>
            <a:br>
              <a:rPr lang="en-US" sz="2000" dirty="0" smtClean="0"/>
            </a:br>
            <a:r>
              <a:rPr lang="en-US" sz="2000" dirty="0" smtClean="0"/>
              <a:t>device manufacturers</a:t>
            </a:r>
          </a:p>
          <a:p>
            <a:pPr marL="800100" lvl="2" indent="-342900">
              <a:buAutoNum type="arabicPeriod"/>
            </a:pPr>
            <a:r>
              <a:rPr lang="en-US" sz="2000" dirty="0" smtClean="0"/>
              <a:t>Government policymakers</a:t>
            </a:r>
          </a:p>
          <a:p>
            <a:pPr marL="800100" lvl="2" indent="-342900">
              <a:spcAft>
                <a:spcPts val="900"/>
              </a:spcAft>
              <a:buAutoNum type="arabicPeriod"/>
            </a:pPr>
            <a:r>
              <a:rPr lang="en-US" sz="2000" dirty="0" smtClean="0"/>
              <a:t>Comparative effectiveness researchers</a:t>
            </a:r>
            <a:endParaRPr lang="en-US" dirty="0"/>
          </a:p>
          <a:p>
            <a:pPr lvl="1"/>
            <a:r>
              <a:rPr lang="en-US" dirty="0" smtClean="0"/>
              <a:t>Fielded from April to July 2015</a:t>
            </a:r>
          </a:p>
          <a:p>
            <a:pPr lvl="1"/>
            <a:r>
              <a:rPr lang="en-US" dirty="0" smtClean="0"/>
              <a:t>Completion rate: 9.2% (n = 65)</a:t>
            </a:r>
          </a:p>
          <a:p>
            <a:pPr lvl="1"/>
            <a:endParaRPr lang="en-US" dirty="0" smtClean="0"/>
          </a:p>
          <a:p>
            <a:endParaRPr lang="en-US" dirty="0" smtClean="0"/>
          </a:p>
        </p:txBody>
      </p:sp>
    </p:spTree>
    <p:extLst>
      <p:ext uri="{BB962C8B-B14F-4D97-AF65-F5344CB8AC3E}">
        <p14:creationId xmlns:p14="http://schemas.microsoft.com/office/powerpoint/2010/main" val="24821802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(3)</a:t>
            </a:r>
            <a:endParaRPr lang="en-US" dirty="0"/>
          </a:p>
        </p:txBody>
      </p:sp>
      <p:sp>
        <p:nvSpPr>
          <p:cNvPr id="3" name="Text Placeholder 2"/>
          <p:cNvSpPr>
            <a:spLocks noGrp="1"/>
          </p:cNvSpPr>
          <p:nvPr>
            <p:ph type="body" sz="quarter" idx="11"/>
          </p:nvPr>
        </p:nvSpPr>
        <p:spPr/>
        <p:txBody>
          <a:bodyPr>
            <a:normAutofit/>
          </a:bodyPr>
          <a:lstStyle/>
          <a:p>
            <a:r>
              <a:rPr lang="en-US" dirty="0" smtClean="0"/>
              <a:t>Limitation: small survey sample sizes and low response rates limit generalizability</a:t>
            </a:r>
          </a:p>
          <a:p>
            <a:pPr marL="0" indent="0">
              <a:buNone/>
            </a:pPr>
            <a:endParaRPr lang="en-US" dirty="0" smtClean="0"/>
          </a:p>
        </p:txBody>
      </p:sp>
    </p:spTree>
    <p:extLst>
      <p:ext uri="{BB962C8B-B14F-4D97-AF65-F5344CB8AC3E}">
        <p14:creationId xmlns:p14="http://schemas.microsoft.com/office/powerpoint/2010/main" val="4159784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a:t>
            </a:r>
            <a:r>
              <a:rPr lang="en-US" dirty="0" smtClean="0"/>
              <a:t>Factual Content (1)</a:t>
            </a:r>
            <a:endParaRPr lang="en-US" dirty="0"/>
          </a:p>
        </p:txBody>
      </p:sp>
      <p:sp>
        <p:nvSpPr>
          <p:cNvPr id="3" name="Text Placeholder 2"/>
          <p:cNvSpPr>
            <a:spLocks noGrp="1"/>
          </p:cNvSpPr>
          <p:nvPr>
            <p:ph type="body" sz="quarter" idx="11"/>
          </p:nvPr>
        </p:nvSpPr>
        <p:spPr/>
        <p:txBody>
          <a:bodyPr>
            <a:normAutofit/>
          </a:bodyPr>
          <a:lstStyle/>
          <a:p>
            <a:r>
              <a:rPr lang="en-US" dirty="0" smtClean="0"/>
              <a:t>Experts generally found the reports to be accurate and comprehensive and said the description of clinical use was consistent with prevailing views</a:t>
            </a:r>
          </a:p>
        </p:txBody>
      </p:sp>
    </p:spTree>
    <p:extLst>
      <p:ext uri="{BB962C8B-B14F-4D97-AF65-F5344CB8AC3E}">
        <p14:creationId xmlns:p14="http://schemas.microsoft.com/office/powerpoint/2010/main" val="31592842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Factual Content </a:t>
            </a:r>
            <a:r>
              <a:rPr lang="en-US" dirty="0" smtClean="0"/>
              <a:t>(2)</a:t>
            </a:r>
            <a:endParaRPr lang="en-US" dirty="0"/>
          </a:p>
        </p:txBody>
      </p:sp>
      <p:sp>
        <p:nvSpPr>
          <p:cNvPr id="3" name="Text Placeholder 2"/>
          <p:cNvSpPr>
            <a:spLocks noGrp="1"/>
          </p:cNvSpPr>
          <p:nvPr>
            <p:ph type="body" sz="quarter" idx="11"/>
          </p:nvPr>
        </p:nvSpPr>
        <p:spPr>
          <a:xfrm>
            <a:off x="454726" y="1071880"/>
            <a:ext cx="8229599" cy="4967676"/>
          </a:xfrm>
        </p:spPr>
        <p:txBody>
          <a:bodyPr>
            <a:normAutofit/>
          </a:bodyPr>
          <a:lstStyle/>
          <a:p>
            <a:endParaRPr lang="en-US" dirty="0"/>
          </a:p>
          <a:p>
            <a:endParaRPr lang="en-US" dirty="0" smtClean="0"/>
          </a:p>
          <a:p>
            <a:pPr marL="228600" lvl="1" indent="0">
              <a:buNone/>
            </a:pPr>
            <a:endParaRPr lang="en-US" dirty="0" smtClean="0"/>
          </a:p>
        </p:txBody>
      </p:sp>
      <p:graphicFrame>
        <p:nvGraphicFramePr>
          <p:cNvPr id="7" name="Chart 6"/>
          <p:cNvGraphicFramePr/>
          <p:nvPr>
            <p:extLst>
              <p:ext uri="{D42A27DB-BD31-4B8C-83A1-F6EECF244321}">
                <p14:modId xmlns:p14="http://schemas.microsoft.com/office/powerpoint/2010/main" val="1314076168"/>
              </p:ext>
            </p:extLst>
          </p:nvPr>
        </p:nvGraphicFramePr>
        <p:xfrm>
          <a:off x="312836" y="1290301"/>
          <a:ext cx="8373964" cy="45308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2490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altLang="en-US" sz="2500" dirty="0" smtClean="0">
                <a:latin typeface="Arial Black" panose="020B0A04020102020204" pitchFamily="34" charset="0"/>
              </a:rPr>
              <a:t>Steps in Building the Clinical Evidence Base</a:t>
            </a:r>
          </a:p>
        </p:txBody>
      </p:sp>
      <p:sp>
        <p:nvSpPr>
          <p:cNvPr id="32771" name="Rectangle 3"/>
          <p:cNvSpPr>
            <a:spLocks noGrp="1" noChangeArrowheads="1"/>
          </p:cNvSpPr>
          <p:nvPr>
            <p:ph type="body" sz="quarter" idx="11"/>
          </p:nvPr>
        </p:nvSpPr>
        <p:spPr/>
        <p:txBody>
          <a:bodyPr>
            <a:normAutofit/>
          </a:bodyPr>
          <a:lstStyle/>
          <a:p>
            <a:r>
              <a:rPr lang="en-US" sz="2400" dirty="0" smtClean="0">
                <a:solidFill>
                  <a:srgbClr val="C00000"/>
                </a:solidFill>
                <a:latin typeface="+mj-lt"/>
              </a:rPr>
              <a:t>Selection </a:t>
            </a:r>
            <a:r>
              <a:rPr lang="en-US" sz="2400" dirty="0">
                <a:solidFill>
                  <a:srgbClr val="C00000"/>
                </a:solidFill>
                <a:latin typeface="+mj-lt"/>
              </a:rPr>
              <a:t>of priority topics for </a:t>
            </a:r>
            <a:r>
              <a:rPr lang="en-US" sz="2400" dirty="0" smtClean="0">
                <a:solidFill>
                  <a:srgbClr val="C00000"/>
                </a:solidFill>
                <a:latin typeface="+mj-lt"/>
              </a:rPr>
              <a:t>research</a:t>
            </a:r>
          </a:p>
          <a:p>
            <a:r>
              <a:rPr lang="en-US" sz="2400" dirty="0" smtClean="0">
                <a:latin typeface="+mj-lt"/>
              </a:rPr>
              <a:t>Framing </a:t>
            </a:r>
            <a:r>
              <a:rPr lang="en-US" sz="2400" dirty="0">
                <a:latin typeface="+mj-lt"/>
              </a:rPr>
              <a:t>of study </a:t>
            </a:r>
            <a:r>
              <a:rPr lang="en-US" sz="2400" dirty="0" smtClean="0">
                <a:latin typeface="+mj-lt"/>
              </a:rPr>
              <a:t>questions</a:t>
            </a:r>
          </a:p>
          <a:p>
            <a:r>
              <a:rPr lang="en-US" sz="2400" dirty="0" smtClean="0">
                <a:latin typeface="+mj-lt"/>
              </a:rPr>
              <a:t>Choice </a:t>
            </a:r>
            <a:r>
              <a:rPr lang="en-US" sz="2400" dirty="0">
                <a:latin typeface="+mj-lt"/>
              </a:rPr>
              <a:t>of research </a:t>
            </a:r>
            <a:r>
              <a:rPr lang="en-US" sz="2400" dirty="0" smtClean="0">
                <a:latin typeface="+mj-lt"/>
              </a:rPr>
              <a:t>method</a:t>
            </a:r>
          </a:p>
          <a:p>
            <a:r>
              <a:rPr lang="en-US" sz="2400" dirty="0" smtClean="0">
                <a:latin typeface="+mj-lt"/>
              </a:rPr>
              <a:t>Interpretation of study conclusions</a:t>
            </a:r>
          </a:p>
          <a:p>
            <a:r>
              <a:rPr lang="en-US" sz="2400" dirty="0" smtClean="0">
                <a:latin typeface="+mj-lt"/>
              </a:rPr>
              <a:t>Dissemination </a:t>
            </a:r>
            <a:r>
              <a:rPr lang="en-US" sz="2400" dirty="0">
                <a:latin typeface="+mj-lt"/>
              </a:rPr>
              <a:t>of findings</a:t>
            </a:r>
            <a:endParaRPr lang="en-US" altLang="en-US" sz="2400" dirty="0" smtClean="0">
              <a:latin typeface="+mj-lt"/>
            </a:endParaRPr>
          </a:p>
        </p:txBody>
      </p:sp>
      <p:sp>
        <p:nvSpPr>
          <p:cNvPr id="2" name="TextBox 1"/>
          <p:cNvSpPr txBox="1"/>
          <p:nvPr/>
        </p:nvSpPr>
        <p:spPr>
          <a:xfrm>
            <a:off x="1184031" y="6600092"/>
            <a:ext cx="914400" cy="914400"/>
          </a:xfrm>
          <a:prstGeom prst="rect">
            <a:avLst/>
          </a:prstGeom>
        </p:spPr>
        <p:txBody>
          <a:bodyPr vert="horz" wrap="none" lIns="91440" tIns="45720" rIns="91440" bIns="45720" rtlCol="0" anchor="t">
            <a:normAutofit/>
          </a:bodyPr>
          <a:lstStyle/>
          <a:p>
            <a:pPr>
              <a:spcBef>
                <a:spcPct val="20000"/>
              </a:spcBef>
            </a:pPr>
            <a:endParaRPr lang="en-US" sz="1600" b="1" dirty="0" smtClean="0">
              <a:solidFill>
                <a:srgbClr val="00A0AF"/>
              </a:solidFill>
              <a:latin typeface="Arial Black"/>
              <a:cs typeface="Arial Black"/>
            </a:endParaRPr>
          </a:p>
        </p:txBody>
      </p:sp>
      <p:sp>
        <p:nvSpPr>
          <p:cNvPr id="3" name="Rectangle 2"/>
          <p:cNvSpPr/>
          <p:nvPr/>
        </p:nvSpPr>
        <p:spPr>
          <a:xfrm>
            <a:off x="457200" y="4808191"/>
            <a:ext cx="8850923" cy="1323439"/>
          </a:xfrm>
          <a:prstGeom prst="rect">
            <a:avLst/>
          </a:prstGeom>
        </p:spPr>
        <p:txBody>
          <a:bodyPr wrap="square">
            <a:spAutoFit/>
          </a:bodyPr>
          <a:lstStyle/>
          <a:p>
            <a:r>
              <a:rPr lang="en-US" sz="1600" dirty="0" smtClean="0">
                <a:solidFill>
                  <a:srgbClr val="10335A"/>
                </a:solidFill>
              </a:rPr>
              <a:t>Rich, E.C</a:t>
            </a:r>
            <a:r>
              <a:rPr lang="en-US" sz="1600" dirty="0">
                <a:solidFill>
                  <a:srgbClr val="10335A"/>
                </a:solidFill>
              </a:rPr>
              <a:t>. </a:t>
            </a:r>
            <a:r>
              <a:rPr lang="en-US" sz="1600" dirty="0" smtClean="0">
                <a:solidFill>
                  <a:srgbClr val="10335A"/>
                </a:solidFill>
              </a:rPr>
              <a:t>“The Policy Debate Over Public Investment in Comparative Effectiveness</a:t>
            </a:r>
          </a:p>
          <a:p>
            <a:r>
              <a:rPr lang="en-US" sz="1600" dirty="0" smtClean="0">
                <a:solidFill>
                  <a:srgbClr val="10335A"/>
                </a:solidFill>
              </a:rPr>
              <a:t>Research.” </a:t>
            </a:r>
            <a:r>
              <a:rPr lang="en-US" sz="1600" i="1" dirty="0" smtClean="0">
                <a:solidFill>
                  <a:srgbClr val="10335A"/>
                </a:solidFill>
              </a:rPr>
              <a:t>Journal of General Internal Medicine</a:t>
            </a:r>
            <a:r>
              <a:rPr lang="en-US" sz="1600" dirty="0" smtClean="0">
                <a:solidFill>
                  <a:srgbClr val="10335A"/>
                </a:solidFill>
              </a:rPr>
              <a:t>, vol. 24, no. 6, 2009, pp. 752–757.</a:t>
            </a:r>
          </a:p>
          <a:p>
            <a:endParaRPr lang="en-US" sz="1600" dirty="0" smtClean="0">
              <a:solidFill>
                <a:srgbClr val="10335A"/>
              </a:solidFill>
            </a:endParaRPr>
          </a:p>
          <a:p>
            <a:r>
              <a:rPr lang="en-US" sz="1600" dirty="0" smtClean="0">
                <a:solidFill>
                  <a:srgbClr val="10335A"/>
                </a:solidFill>
              </a:rPr>
              <a:t>“Learning </a:t>
            </a:r>
            <a:r>
              <a:rPr lang="en-US" sz="1600" dirty="0">
                <a:solidFill>
                  <a:srgbClr val="10335A"/>
                </a:solidFill>
              </a:rPr>
              <a:t>What Works: Infrastructure Required for </a:t>
            </a:r>
            <a:r>
              <a:rPr lang="en-US" sz="1600" dirty="0" smtClean="0">
                <a:solidFill>
                  <a:srgbClr val="10335A"/>
                </a:solidFill>
              </a:rPr>
              <a:t>Comparative Effectiveness </a:t>
            </a:r>
            <a:r>
              <a:rPr lang="en-US" sz="1600" dirty="0">
                <a:solidFill>
                  <a:srgbClr val="10335A"/>
                </a:solidFill>
              </a:rPr>
              <a:t>Research: Workshop </a:t>
            </a:r>
            <a:r>
              <a:rPr lang="en-US" sz="1600" dirty="0" smtClean="0">
                <a:solidFill>
                  <a:srgbClr val="10335A"/>
                </a:solidFill>
              </a:rPr>
              <a:t>Summary.” National Academies Press, 2011.</a:t>
            </a:r>
            <a:endParaRPr lang="en-US" sz="1600" dirty="0">
              <a:solidFill>
                <a:srgbClr val="10335A"/>
              </a:solidFill>
            </a:endParaRPr>
          </a:p>
        </p:txBody>
      </p:sp>
    </p:spTree>
    <p:extLst>
      <p:ext uri="{BB962C8B-B14F-4D97-AF65-F5344CB8AC3E}">
        <p14:creationId xmlns:p14="http://schemas.microsoft.com/office/powerpoint/2010/main" val="2606893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Awareness, Use, and Report Usability</a:t>
            </a:r>
            <a:endParaRPr lang="en-US" dirty="0"/>
          </a:p>
        </p:txBody>
      </p:sp>
      <p:sp>
        <p:nvSpPr>
          <p:cNvPr id="3" name="Text Placeholder 2"/>
          <p:cNvSpPr>
            <a:spLocks noGrp="1"/>
          </p:cNvSpPr>
          <p:nvPr>
            <p:ph type="body" sz="quarter" idx="11"/>
          </p:nvPr>
        </p:nvSpPr>
        <p:spPr/>
        <p:txBody>
          <a:bodyPr>
            <a:normAutofit/>
          </a:bodyPr>
          <a:lstStyle/>
          <a:p>
            <a:r>
              <a:rPr lang="en-US" dirty="0" smtClean="0"/>
              <a:t>Very few stakeholders knew about and had used the Horizon Scanning System reports</a:t>
            </a:r>
          </a:p>
          <a:p>
            <a:r>
              <a:rPr lang="en-US" dirty="0"/>
              <a:t>Though most stakeholders </a:t>
            </a:r>
            <a:r>
              <a:rPr lang="en-US" dirty="0" smtClean="0"/>
              <a:t>didn’t know about </a:t>
            </a:r>
            <a:r>
              <a:rPr lang="en-US" dirty="0"/>
              <a:t>the </a:t>
            </a:r>
            <a:r>
              <a:rPr lang="en-US" dirty="0" smtClean="0"/>
              <a:t>Horizon Scanning </a:t>
            </a:r>
            <a:r>
              <a:rPr lang="en-US" dirty="0"/>
              <a:t>System reports, </a:t>
            </a:r>
            <a:r>
              <a:rPr lang="en-US" dirty="0" smtClean="0"/>
              <a:t>most said they </a:t>
            </a:r>
            <a:r>
              <a:rPr lang="en-US" dirty="0"/>
              <a:t>are likely to use the reports in the </a:t>
            </a:r>
            <a:r>
              <a:rPr lang="en-US" dirty="0" smtClean="0"/>
              <a:t>future</a:t>
            </a:r>
          </a:p>
          <a:p>
            <a:r>
              <a:rPr lang="en-US" dirty="0" smtClean="0"/>
              <a:t>Most </a:t>
            </a:r>
            <a:r>
              <a:rPr lang="en-US" dirty="0"/>
              <a:t>stakeholders found </a:t>
            </a:r>
            <a:r>
              <a:rPr lang="en-US" dirty="0" smtClean="0"/>
              <a:t>the reports to be relevant </a:t>
            </a:r>
            <a:r>
              <a:rPr lang="en-US" dirty="0"/>
              <a:t>to their </a:t>
            </a:r>
            <a:r>
              <a:rPr lang="en-US" dirty="0" smtClean="0"/>
              <a:t>work; credible; and easy </a:t>
            </a:r>
            <a:r>
              <a:rPr lang="en-US" dirty="0"/>
              <a:t>to </a:t>
            </a:r>
            <a:r>
              <a:rPr lang="en-US" dirty="0" smtClean="0"/>
              <a:t>use in terms of finding </a:t>
            </a:r>
            <a:r>
              <a:rPr lang="en-US" dirty="0"/>
              <a:t>information that was of interest to </a:t>
            </a:r>
            <a:r>
              <a:rPr lang="en-US" dirty="0" smtClean="0"/>
              <a:t>them, </a:t>
            </a:r>
            <a:r>
              <a:rPr lang="en-US" dirty="0"/>
              <a:t>understandable, and </a:t>
            </a:r>
            <a:r>
              <a:rPr lang="en-US" dirty="0" smtClean="0"/>
              <a:t>useful</a:t>
            </a:r>
            <a:endParaRPr lang="en-US" dirty="0"/>
          </a:p>
          <a:p>
            <a:endParaRPr lang="en-US" dirty="0" smtClean="0"/>
          </a:p>
        </p:txBody>
      </p:sp>
    </p:spTree>
    <p:extLst>
      <p:ext uri="{BB962C8B-B14F-4D97-AF65-F5344CB8AC3E}">
        <p14:creationId xmlns:p14="http://schemas.microsoft.com/office/powerpoint/2010/main" val="7571665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of Reports</a:t>
            </a:r>
            <a:endParaRPr lang="en-US" dirty="0"/>
          </a:p>
        </p:txBody>
      </p:sp>
      <p:sp>
        <p:nvSpPr>
          <p:cNvPr id="3" name="Text Placeholder 2"/>
          <p:cNvSpPr>
            <a:spLocks noGrp="1"/>
          </p:cNvSpPr>
          <p:nvPr>
            <p:ph type="body" sz="quarter" idx="11"/>
          </p:nvPr>
        </p:nvSpPr>
        <p:spPr>
          <a:xfrm>
            <a:off x="454726" y="1071880"/>
            <a:ext cx="8229599" cy="4967676"/>
          </a:xfrm>
        </p:spPr>
        <p:txBody>
          <a:bodyPr>
            <a:normAutofit/>
          </a:bodyPr>
          <a:lstStyle/>
          <a:p>
            <a:endParaRPr lang="en-US" dirty="0"/>
          </a:p>
          <a:p>
            <a:endParaRPr lang="en-US" dirty="0" smtClean="0"/>
          </a:p>
          <a:p>
            <a:pPr marL="228600" lvl="1" indent="0">
              <a:buNone/>
            </a:pPr>
            <a:endParaRPr lang="en-US" dirty="0" smtClean="0"/>
          </a:p>
        </p:txBody>
      </p:sp>
      <p:graphicFrame>
        <p:nvGraphicFramePr>
          <p:cNvPr id="7" name="Chart 6"/>
          <p:cNvGraphicFramePr/>
          <p:nvPr>
            <p:extLst>
              <p:ext uri="{D42A27DB-BD31-4B8C-83A1-F6EECF244321}">
                <p14:modId xmlns:p14="http://schemas.microsoft.com/office/powerpoint/2010/main" val="2580882033"/>
              </p:ext>
            </p:extLst>
          </p:nvPr>
        </p:nvGraphicFramePr>
        <p:xfrm>
          <a:off x="454725" y="1198179"/>
          <a:ext cx="8318423" cy="4619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37038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Text Placeholder 2"/>
          <p:cNvSpPr>
            <a:spLocks noGrp="1"/>
          </p:cNvSpPr>
          <p:nvPr>
            <p:ph type="body" sz="quarter" idx="11"/>
          </p:nvPr>
        </p:nvSpPr>
        <p:spPr/>
        <p:txBody>
          <a:bodyPr>
            <a:normAutofit/>
          </a:bodyPr>
          <a:lstStyle/>
          <a:p>
            <a:r>
              <a:rPr lang="en-US" dirty="0" smtClean="0"/>
              <a:t>The Horizon Scanning System successfully monitored relevant interventions by providing accurate, comprehensive, and useful information</a:t>
            </a:r>
          </a:p>
          <a:p>
            <a:endParaRPr lang="en-US" dirty="0" smtClean="0"/>
          </a:p>
        </p:txBody>
      </p:sp>
    </p:spTree>
    <p:extLst>
      <p:ext uri="{BB962C8B-B14F-4D97-AF65-F5344CB8AC3E}">
        <p14:creationId xmlns:p14="http://schemas.microsoft.com/office/powerpoint/2010/main" val="19854862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Did the Horizon Scanning System </a:t>
            </a:r>
            <a:r>
              <a:rPr lang="en-US" dirty="0"/>
              <a:t>Successfully Assess </a:t>
            </a:r>
            <a:r>
              <a:rPr lang="en-US" dirty="0" smtClean="0"/>
              <a:t>Interventions’  Potential to Have a High Impact?</a:t>
            </a:r>
            <a:endParaRPr lang="en-US" dirty="0">
              <a:solidFill>
                <a:srgbClr val="10335A"/>
              </a:solidFill>
            </a:endParaRPr>
          </a:p>
        </p:txBody>
      </p:sp>
    </p:spTree>
    <p:extLst>
      <p:ext uri="{BB962C8B-B14F-4D97-AF65-F5344CB8AC3E}">
        <p14:creationId xmlns:p14="http://schemas.microsoft.com/office/powerpoint/2010/main" val="34523185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and Method</a:t>
            </a:r>
            <a:endParaRPr lang="en-US" dirty="0"/>
          </a:p>
        </p:txBody>
      </p:sp>
      <p:sp>
        <p:nvSpPr>
          <p:cNvPr id="3" name="Text Placeholder 2"/>
          <p:cNvSpPr>
            <a:spLocks noGrp="1"/>
          </p:cNvSpPr>
          <p:nvPr>
            <p:ph type="body" sz="quarter" idx="11"/>
          </p:nvPr>
        </p:nvSpPr>
        <p:spPr/>
        <p:txBody>
          <a:bodyPr>
            <a:normAutofit/>
          </a:bodyPr>
          <a:lstStyle/>
          <a:p>
            <a:r>
              <a:rPr lang="en-US" dirty="0" smtClean="0"/>
              <a:t>Metrics</a:t>
            </a:r>
          </a:p>
          <a:p>
            <a:pPr lvl="1"/>
            <a:r>
              <a:rPr lang="en-US" dirty="0" smtClean="0"/>
              <a:t>Credibility of </a:t>
            </a:r>
            <a:r>
              <a:rPr lang="en-US" dirty="0"/>
              <a:t>report section </a:t>
            </a:r>
            <a:r>
              <a:rPr lang="en-US" dirty="0" smtClean="0"/>
              <a:t>on high-impact </a:t>
            </a:r>
            <a:r>
              <a:rPr lang="en-US" dirty="0"/>
              <a:t>potential (</a:t>
            </a:r>
            <a:r>
              <a:rPr lang="en-US" dirty="0" smtClean="0"/>
              <a:t>HIP)</a:t>
            </a:r>
          </a:p>
          <a:p>
            <a:pPr lvl="1"/>
            <a:r>
              <a:rPr lang="en-US" dirty="0" smtClean="0"/>
              <a:t>Consistency of information with HIP rating</a:t>
            </a:r>
          </a:p>
          <a:p>
            <a:pPr lvl="1"/>
            <a:r>
              <a:rPr lang="en-US" dirty="0" smtClean="0"/>
              <a:t>Usefulness of HIP section</a:t>
            </a:r>
          </a:p>
          <a:p>
            <a:r>
              <a:rPr lang="en-US" dirty="0" smtClean="0"/>
              <a:t>Method</a:t>
            </a:r>
          </a:p>
          <a:p>
            <a:pPr lvl="1"/>
            <a:r>
              <a:rPr lang="en-US" dirty="0" smtClean="0"/>
              <a:t>Stakeholder survey</a:t>
            </a:r>
            <a:endParaRPr lang="en-US" dirty="0"/>
          </a:p>
          <a:p>
            <a:endParaRPr lang="en-US" dirty="0" smtClean="0"/>
          </a:p>
        </p:txBody>
      </p:sp>
    </p:spTree>
    <p:extLst>
      <p:ext uri="{BB962C8B-B14F-4D97-AF65-F5344CB8AC3E}">
        <p14:creationId xmlns:p14="http://schemas.microsoft.com/office/powerpoint/2010/main" val="22190874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Usability of </a:t>
            </a:r>
            <a:r>
              <a:rPr lang="en-US" sz="2500" dirty="0" smtClean="0"/>
              <a:t>HIP Section</a:t>
            </a:r>
            <a:endParaRPr lang="en-US" sz="2500" dirty="0"/>
          </a:p>
        </p:txBody>
      </p:sp>
      <p:sp>
        <p:nvSpPr>
          <p:cNvPr id="3" name="Text Placeholder 2"/>
          <p:cNvSpPr>
            <a:spLocks noGrp="1"/>
          </p:cNvSpPr>
          <p:nvPr>
            <p:ph type="body" sz="quarter" idx="11"/>
          </p:nvPr>
        </p:nvSpPr>
        <p:spPr/>
        <p:txBody>
          <a:bodyPr>
            <a:normAutofit/>
          </a:bodyPr>
          <a:lstStyle/>
          <a:p>
            <a:r>
              <a:rPr lang="en-US" dirty="0" smtClean="0"/>
              <a:t>Most stakeholders found the HIP section to be credible and useful and thought the HIP rating was consistent with the information on the intervention</a:t>
            </a:r>
            <a:endParaRPr lang="en-US" dirty="0"/>
          </a:p>
          <a:p>
            <a:endParaRPr lang="en-US" dirty="0"/>
          </a:p>
          <a:p>
            <a:endParaRPr lang="en-US" dirty="0" smtClean="0"/>
          </a:p>
        </p:txBody>
      </p:sp>
    </p:spTree>
    <p:extLst>
      <p:ext uri="{BB962C8B-B14F-4D97-AF65-F5344CB8AC3E}">
        <p14:creationId xmlns:p14="http://schemas.microsoft.com/office/powerpoint/2010/main" val="2734951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of HIP Section</a:t>
            </a:r>
            <a:endParaRPr lang="en-US" dirty="0"/>
          </a:p>
        </p:txBody>
      </p:sp>
      <p:graphicFrame>
        <p:nvGraphicFramePr>
          <p:cNvPr id="7" name="Chart 6"/>
          <p:cNvGraphicFramePr/>
          <p:nvPr>
            <p:extLst>
              <p:ext uri="{D42A27DB-BD31-4B8C-83A1-F6EECF244321}">
                <p14:modId xmlns:p14="http://schemas.microsoft.com/office/powerpoint/2010/main" val="3434266035"/>
              </p:ext>
            </p:extLst>
          </p:nvPr>
        </p:nvGraphicFramePr>
        <p:xfrm>
          <a:off x="520262" y="1198179"/>
          <a:ext cx="8166538" cy="4556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61529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Text Placeholder 2"/>
          <p:cNvSpPr>
            <a:spLocks noGrp="1"/>
          </p:cNvSpPr>
          <p:nvPr>
            <p:ph type="body" sz="quarter" idx="11"/>
          </p:nvPr>
        </p:nvSpPr>
        <p:spPr/>
        <p:txBody>
          <a:bodyPr>
            <a:normAutofit/>
          </a:bodyPr>
          <a:lstStyle/>
          <a:p>
            <a:r>
              <a:rPr lang="en-US" sz="2400" dirty="0" smtClean="0"/>
              <a:t>Survey results suggest that Horizon Scanning System was successful in producing useful assessments of interventions’ potential for high-impact</a:t>
            </a:r>
          </a:p>
          <a:p>
            <a:endParaRPr lang="en-US" dirty="0" smtClean="0"/>
          </a:p>
        </p:txBody>
      </p:sp>
    </p:spTree>
    <p:extLst>
      <p:ext uri="{BB962C8B-B14F-4D97-AF65-F5344CB8AC3E}">
        <p14:creationId xmlns:p14="http://schemas.microsoft.com/office/powerpoint/2010/main" val="40186219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Conclusions</a:t>
            </a:r>
            <a:endParaRPr lang="en-US" dirty="0">
              <a:solidFill>
                <a:srgbClr val="10335A"/>
              </a:solidFill>
            </a:endParaRPr>
          </a:p>
        </p:txBody>
      </p:sp>
    </p:spTree>
    <p:extLst>
      <p:ext uri="{BB962C8B-B14F-4D97-AF65-F5344CB8AC3E}">
        <p14:creationId xmlns:p14="http://schemas.microsoft.com/office/powerpoint/2010/main" val="18236305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Text Placeholder 2"/>
          <p:cNvSpPr>
            <a:spLocks noGrp="1"/>
          </p:cNvSpPr>
          <p:nvPr>
            <p:ph type="body" sz="quarter" idx="11"/>
          </p:nvPr>
        </p:nvSpPr>
        <p:spPr/>
        <p:txBody>
          <a:bodyPr/>
          <a:lstStyle/>
          <a:p>
            <a:r>
              <a:rPr lang="en-US" dirty="0" smtClean="0"/>
              <a:t>The evaluation confirmed that the Horizon Scanning System effectively </a:t>
            </a:r>
            <a:r>
              <a:rPr lang="en-US" dirty="0" smtClean="0"/>
              <a:t>identified, monitored, </a:t>
            </a:r>
            <a:r>
              <a:rPr lang="en-US" dirty="0" smtClean="0"/>
              <a:t>and </a:t>
            </a:r>
            <a:r>
              <a:rPr lang="en-US" dirty="0" smtClean="0"/>
              <a:t>assessed </a:t>
            </a:r>
            <a:r>
              <a:rPr lang="en-US" dirty="0" smtClean="0"/>
              <a:t>the impacts of interventions</a:t>
            </a:r>
          </a:p>
          <a:p>
            <a:r>
              <a:rPr lang="en-US" dirty="0" smtClean="0"/>
              <a:t>Should the system continue, there is a need to increase outreach to:</a:t>
            </a:r>
          </a:p>
          <a:p>
            <a:pPr lvl="1"/>
            <a:r>
              <a:rPr lang="en-US" dirty="0" smtClean="0"/>
              <a:t>Promote awareness and use of the system reports</a:t>
            </a:r>
          </a:p>
          <a:p>
            <a:pPr lvl="1"/>
            <a:r>
              <a:rPr lang="en-US" dirty="0"/>
              <a:t>Generate more feedback on how to improve the </a:t>
            </a:r>
            <a:r>
              <a:rPr lang="en-US" dirty="0" smtClean="0"/>
              <a:t>system</a:t>
            </a:r>
            <a:endParaRPr lang="en-US" dirty="0"/>
          </a:p>
          <a:p>
            <a:pPr marL="0" indent="0">
              <a:buNone/>
            </a:pPr>
            <a:endParaRPr lang="en-US" dirty="0" smtClean="0"/>
          </a:p>
        </p:txBody>
      </p:sp>
    </p:spTree>
    <p:extLst>
      <p:ext uri="{BB962C8B-B14F-4D97-AF65-F5344CB8AC3E}">
        <p14:creationId xmlns:p14="http://schemas.microsoft.com/office/powerpoint/2010/main" val="1451418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120" y="257399"/>
            <a:ext cx="8454680" cy="612618"/>
          </a:xfrm>
        </p:spPr>
        <p:txBody>
          <a:bodyPr>
            <a:normAutofit/>
          </a:bodyPr>
          <a:lstStyle/>
          <a:p>
            <a:r>
              <a:rPr lang="en-US" sz="2500" dirty="0"/>
              <a:t>AHRQ </a:t>
            </a:r>
            <a:r>
              <a:rPr lang="en-US" sz="2500" dirty="0" smtClean="0"/>
              <a:t>Healthcare </a:t>
            </a:r>
            <a:r>
              <a:rPr lang="en-US" sz="2500" dirty="0"/>
              <a:t>Horizon Scanning System   </a:t>
            </a:r>
          </a:p>
        </p:txBody>
      </p:sp>
      <p:sp>
        <p:nvSpPr>
          <p:cNvPr id="4" name="Text Placeholder 3"/>
          <p:cNvSpPr>
            <a:spLocks noGrp="1"/>
          </p:cNvSpPr>
          <p:nvPr>
            <p:ph type="body" sz="quarter" idx="11"/>
          </p:nvPr>
        </p:nvSpPr>
        <p:spPr>
          <a:xfrm>
            <a:off x="457200" y="1173480"/>
            <a:ext cx="8229599" cy="4399184"/>
          </a:xfrm>
        </p:spPr>
        <p:txBody>
          <a:bodyPr>
            <a:normAutofit/>
          </a:bodyPr>
          <a:lstStyle/>
          <a:p>
            <a:r>
              <a:rPr lang="en-US" sz="2400" dirty="0" smtClean="0"/>
              <a:t>Started under the 2009 American Recovery and Reinvestment Act (ARRA)</a:t>
            </a:r>
          </a:p>
          <a:p>
            <a:r>
              <a:rPr lang="en-US" sz="2400" dirty="0" smtClean="0"/>
              <a:t>ARRA funded over 420 projects from AHRQ, NIH, and other HHS agencies devoted to </a:t>
            </a:r>
            <a:r>
              <a:rPr lang="en-US" sz="2400" dirty="0"/>
              <a:t>building capacity for </a:t>
            </a:r>
            <a:r>
              <a:rPr lang="en-US" sz="2400" dirty="0" smtClean="0"/>
              <a:t>comparative </a:t>
            </a:r>
            <a:r>
              <a:rPr lang="en-US" sz="2400" dirty="0"/>
              <a:t>effectiveness research </a:t>
            </a:r>
            <a:r>
              <a:rPr lang="en-US" sz="2400" dirty="0" smtClean="0"/>
              <a:t>(CER) </a:t>
            </a:r>
          </a:p>
          <a:p>
            <a:r>
              <a:rPr lang="en-US" sz="2400" dirty="0" smtClean="0"/>
              <a:t>The Horizon Scanning System was the first public system in the U.S. to scan for </a:t>
            </a:r>
            <a:r>
              <a:rPr lang="en-US" sz="2400" dirty="0"/>
              <a:t>emerging health interventions and innovations </a:t>
            </a:r>
            <a:r>
              <a:rPr lang="en-US" sz="2400" dirty="0" smtClean="0"/>
              <a:t>with the potential to make a significant </a:t>
            </a:r>
            <a:r>
              <a:rPr lang="en-US" sz="2400" dirty="0"/>
              <a:t>impact on </a:t>
            </a:r>
            <a:r>
              <a:rPr lang="en-US" sz="2400" dirty="0" smtClean="0"/>
              <a:t>health care</a:t>
            </a:r>
            <a:endParaRPr lang="en-US" sz="2400" dirty="0"/>
          </a:p>
        </p:txBody>
      </p:sp>
      <p:sp>
        <p:nvSpPr>
          <p:cNvPr id="2" name="TextBox 1"/>
          <p:cNvSpPr txBox="1"/>
          <p:nvPr/>
        </p:nvSpPr>
        <p:spPr>
          <a:xfrm>
            <a:off x="457200" y="5418161"/>
            <a:ext cx="8297731" cy="764275"/>
          </a:xfrm>
          <a:prstGeom prst="rect">
            <a:avLst/>
          </a:prstGeom>
        </p:spPr>
        <p:txBody>
          <a:bodyPr vert="horz" wrap="square" lIns="91440" tIns="45720" rIns="91440" bIns="45720" rtlCol="0" anchor="t">
            <a:normAutofit/>
          </a:bodyPr>
          <a:lstStyle/>
          <a:p>
            <a:pPr>
              <a:spcBef>
                <a:spcPct val="20000"/>
              </a:spcBef>
            </a:pPr>
            <a:r>
              <a:rPr lang="en-US" sz="1600" dirty="0">
                <a:solidFill>
                  <a:srgbClr val="10335A"/>
                </a:solidFill>
              </a:rPr>
              <a:t>AHRQ = Agency for Healthcare Research and </a:t>
            </a:r>
            <a:r>
              <a:rPr lang="en-US" sz="1600" dirty="0" smtClean="0">
                <a:solidFill>
                  <a:srgbClr val="10335A"/>
                </a:solidFill>
              </a:rPr>
              <a:t>Quality, </a:t>
            </a:r>
            <a:r>
              <a:rPr lang="en-US" sz="1600" dirty="0">
                <a:solidFill>
                  <a:srgbClr val="10335A"/>
                </a:solidFill>
              </a:rPr>
              <a:t>HHS = U.S. Department of Health and Human </a:t>
            </a:r>
            <a:r>
              <a:rPr lang="en-US" sz="1600" dirty="0" smtClean="0">
                <a:solidFill>
                  <a:srgbClr val="10335A"/>
                </a:solidFill>
              </a:rPr>
              <a:t>Services, NIH </a:t>
            </a:r>
            <a:r>
              <a:rPr lang="en-US" sz="1600" dirty="0">
                <a:solidFill>
                  <a:srgbClr val="10335A"/>
                </a:solidFill>
              </a:rPr>
              <a:t>= National </a:t>
            </a:r>
            <a:r>
              <a:rPr lang="en-US" sz="1600" dirty="0" smtClean="0">
                <a:solidFill>
                  <a:srgbClr val="10335A"/>
                </a:solidFill>
              </a:rPr>
              <a:t>Institutes </a:t>
            </a:r>
            <a:r>
              <a:rPr lang="en-US" sz="1600" dirty="0">
                <a:solidFill>
                  <a:srgbClr val="10335A"/>
                </a:solidFill>
              </a:rPr>
              <a:t>of </a:t>
            </a:r>
            <a:r>
              <a:rPr lang="en-US" sz="1600" dirty="0" smtClean="0">
                <a:solidFill>
                  <a:srgbClr val="10335A"/>
                </a:solidFill>
              </a:rPr>
              <a:t>Health.</a:t>
            </a:r>
            <a:endParaRPr lang="en-US" sz="1600" dirty="0">
              <a:solidFill>
                <a:srgbClr val="10335A"/>
              </a:solidFill>
            </a:endParaRPr>
          </a:p>
        </p:txBody>
      </p:sp>
    </p:spTree>
    <p:extLst>
      <p:ext uri="{BB962C8B-B14F-4D97-AF65-F5344CB8AC3E}">
        <p14:creationId xmlns:p14="http://schemas.microsoft.com/office/powerpoint/2010/main" val="180290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type="body" sz="quarter" idx="11"/>
          </p:nvPr>
        </p:nvSpPr>
        <p:spPr/>
        <p:txBody>
          <a:bodyPr/>
          <a:lstStyle/>
          <a:p>
            <a:r>
              <a:rPr lang="en-US" dirty="0" smtClean="0"/>
              <a:t>Please contact:</a:t>
            </a:r>
          </a:p>
          <a:p>
            <a:pPr lvl="1"/>
            <a:r>
              <a:rPr lang="en-US" dirty="0" smtClean="0"/>
              <a:t>Nancy Duda</a:t>
            </a:r>
          </a:p>
          <a:p>
            <a:pPr lvl="2"/>
            <a:r>
              <a:rPr lang="en-US" dirty="0" smtClean="0">
                <a:hlinkClick r:id="rId3"/>
              </a:rPr>
              <a:t>nduda@mathematica-mpr.com</a:t>
            </a:r>
            <a:endParaRPr lang="en-US" dirty="0" smtClean="0"/>
          </a:p>
          <a:p>
            <a:pPr marL="457200" lvl="2" indent="0">
              <a:buNone/>
            </a:pPr>
            <a:endParaRPr lang="en-US" dirty="0" smtClean="0"/>
          </a:p>
          <a:p>
            <a:pPr lvl="1"/>
            <a:r>
              <a:rPr lang="en-US" dirty="0" smtClean="0"/>
              <a:t>Eugene Rich</a:t>
            </a:r>
          </a:p>
          <a:p>
            <a:pPr lvl="2"/>
            <a:r>
              <a:rPr lang="en-US" dirty="0" smtClean="0">
                <a:hlinkClick r:id="rId4"/>
              </a:rPr>
              <a:t>erich@mathematica-mpr.com</a:t>
            </a:r>
            <a:endParaRPr lang="en-US" dirty="0" smtClean="0"/>
          </a:p>
          <a:p>
            <a:endParaRPr lang="en-US" dirty="0" smtClean="0"/>
          </a:p>
          <a:p>
            <a:pPr marL="228600" lvl="1" indent="0">
              <a:buNone/>
            </a:pPr>
            <a:endParaRPr lang="en-US" dirty="0" smtClean="0"/>
          </a:p>
          <a:p>
            <a:pPr lvl="1"/>
            <a:endParaRPr lang="en-US" dirty="0" smtClean="0"/>
          </a:p>
        </p:txBody>
      </p:sp>
    </p:spTree>
    <p:extLst>
      <p:ext uri="{BB962C8B-B14F-4D97-AF65-F5344CB8AC3E}">
        <p14:creationId xmlns:p14="http://schemas.microsoft.com/office/powerpoint/2010/main" val="75824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4731" y="838200"/>
            <a:ext cx="7505700" cy="1804737"/>
          </a:xfrm>
          <a:prstGeom prst="rect">
            <a:avLst/>
          </a:prstGeom>
        </p:spPr>
        <p:txBody>
          <a:bodyPr vert="horz" lIns="0" tIns="0" rIns="0" bIns="0" rtlCol="0" anchor="b" anchorCtr="0">
            <a:normAutofit/>
          </a:bodyPr>
          <a:lstStyle>
            <a:lvl1pPr algn="l" defTabSz="457200" rtl="0" eaLnBrk="1" latinLnBrk="0" hangingPunct="1">
              <a:spcBef>
                <a:spcPct val="0"/>
              </a:spcBef>
              <a:buNone/>
              <a:defRPr sz="2800" b="1" kern="1200">
                <a:solidFill>
                  <a:srgbClr val="101D61"/>
                </a:solidFill>
                <a:latin typeface="+mj-lt"/>
                <a:ea typeface="+mj-ea"/>
                <a:cs typeface="+mj-cs"/>
              </a:defRPr>
            </a:lvl1pPr>
          </a:lstStyle>
          <a:p>
            <a:pPr fontAlgn="base">
              <a:spcAft>
                <a:spcPct val="0"/>
              </a:spcAft>
            </a:pPr>
            <a:r>
              <a:rPr lang="en-US" sz="2400" dirty="0" smtClean="0">
                <a:solidFill>
                  <a:srgbClr val="1F497D"/>
                </a:solidFill>
                <a:latin typeface="Arial" panose="020B0604020202020204" pitchFamily="34" charset="0"/>
                <a:cs typeface="Arial" panose="020B0604020202020204" pitchFamily="34" charset="0"/>
              </a:rPr>
              <a:t>Generating Input into PCOR - What </a:t>
            </a:r>
            <a:r>
              <a:rPr lang="en-US" sz="2400" dirty="0">
                <a:solidFill>
                  <a:srgbClr val="1F497D"/>
                </a:solidFill>
                <a:latin typeface="Arial" panose="020B0604020202020204" pitchFamily="34" charset="0"/>
                <a:cs typeface="Arial" panose="020B0604020202020204" pitchFamily="34" charset="0"/>
              </a:rPr>
              <a:t>Works for Whom</a:t>
            </a:r>
            <a:endParaRPr lang="en-US" sz="2400" dirty="0">
              <a:solidFill>
                <a:srgbClr val="1F497D">
                  <a:lumMod val="50000"/>
                </a:srgbClr>
              </a:solidFill>
              <a:latin typeface="Arial" panose="020B0604020202020204" pitchFamily="34" charset="0"/>
              <a:cs typeface="Arial" panose="020B0604020202020204" pitchFamily="34" charset="0"/>
            </a:endParaRPr>
          </a:p>
        </p:txBody>
      </p:sp>
      <p:cxnSp>
        <p:nvCxnSpPr>
          <p:cNvPr id="5" name="Straight Connector 4"/>
          <p:cNvCxnSpPr/>
          <p:nvPr/>
        </p:nvCxnSpPr>
        <p:spPr>
          <a:xfrm>
            <a:off x="494731" y="2819400"/>
            <a:ext cx="56388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txBox="1">
            <a:spLocks/>
          </p:cNvSpPr>
          <p:nvPr/>
        </p:nvSpPr>
        <p:spPr>
          <a:xfrm>
            <a:off x="494731" y="3200400"/>
            <a:ext cx="5486400" cy="1752600"/>
          </a:xfrm>
          <a:prstGeom prst="rect">
            <a:avLst/>
          </a:prstGeom>
        </p:spPr>
        <p:txBody>
          <a:bodyPr vert="horz" lIns="0" tIns="0" rIns="0" bIns="0" rtlCol="0" anchor="t" anchorCtr="0">
            <a:noAutofit/>
          </a:bodyPr>
          <a:lstStyle>
            <a:lvl1pPr marL="0" indent="0" algn="l" defTabSz="457200" rtl="0" eaLnBrk="1" latinLnBrk="0" hangingPunct="1">
              <a:spcBef>
                <a:spcPct val="20000"/>
              </a:spcBef>
              <a:buSzPct val="100000"/>
              <a:buFontTx/>
              <a:buNone/>
              <a:defRPr sz="2000" b="0" i="1"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Clr>
                <a:srgbClr val="71C04F"/>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00AEEF"/>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914400">
              <a:spcBef>
                <a:spcPts val="0"/>
              </a:spcBef>
              <a:spcAft>
                <a:spcPts val="1800"/>
              </a:spcAft>
              <a:buSzTx/>
            </a:pPr>
            <a:r>
              <a:rPr lang="en-US" b="1" i="0" dirty="0" smtClean="0">
                <a:solidFill>
                  <a:srgbClr val="1F497D"/>
                </a:solidFill>
                <a:cs typeface="Arial" panose="020B0604020202020204" pitchFamily="34" charset="0"/>
              </a:rPr>
              <a:t>Kara Odom Walker, MD, MPH, MSHS</a:t>
            </a:r>
            <a:endParaRPr lang="en-US" b="1" i="0" dirty="0">
              <a:solidFill>
                <a:srgbClr val="1F497D"/>
              </a:solidFill>
              <a:cs typeface="Arial" panose="020B0604020202020204" pitchFamily="34" charset="0"/>
            </a:endParaRPr>
          </a:p>
          <a:p>
            <a:pPr defTabSz="914400">
              <a:spcBef>
                <a:spcPts val="0"/>
              </a:spcBef>
              <a:spcAft>
                <a:spcPts val="1800"/>
              </a:spcAft>
              <a:buSzTx/>
            </a:pPr>
            <a:r>
              <a:rPr lang="en-US" sz="1600" i="0" dirty="0" smtClean="0">
                <a:solidFill>
                  <a:srgbClr val="1F497D"/>
                </a:solidFill>
                <a:ea typeface="MS PGothic" pitchFamily="34" charset="-128"/>
                <a:cs typeface="Arial" panose="020B0604020202020204" pitchFamily="34" charset="0"/>
              </a:rPr>
              <a:t>Deputy Chief Science Officer</a:t>
            </a:r>
            <a:endParaRPr lang="en-US" sz="1600" i="0" dirty="0">
              <a:solidFill>
                <a:srgbClr val="1F497D"/>
              </a:solidFill>
              <a:ea typeface="MS PGothic" pitchFamily="34" charset="-128"/>
              <a:cs typeface="Arial" panose="020B0604020202020204" pitchFamily="34" charset="0"/>
            </a:endParaRPr>
          </a:p>
          <a:p>
            <a:pPr defTabSz="914400">
              <a:spcBef>
                <a:spcPts val="0"/>
              </a:spcBef>
              <a:spcAft>
                <a:spcPts val="1800"/>
              </a:spcAft>
              <a:buSzTx/>
            </a:pPr>
            <a:r>
              <a:rPr lang="en-US" sz="1400" i="0" dirty="0" smtClean="0">
                <a:solidFill>
                  <a:srgbClr val="1F497D"/>
                </a:solidFill>
                <a:ea typeface="MS PGothic" pitchFamily="34" charset="-128"/>
                <a:cs typeface="Arial" panose="020B0604020202020204" pitchFamily="34" charset="0"/>
              </a:rPr>
              <a:t>June 14, 2016</a:t>
            </a:r>
            <a:endParaRPr lang="en-US" sz="1400" i="0" dirty="0">
              <a:solidFill>
                <a:srgbClr val="1F497D"/>
              </a:solidFill>
              <a:ea typeface="MS PGothic" pitchFamily="34" charset="-128"/>
              <a:cs typeface="Arial" panose="020B0604020202020204" pitchFamily="34" charset="0"/>
            </a:endParaRPr>
          </a:p>
          <a:p>
            <a:pPr defTabSz="914400">
              <a:spcBef>
                <a:spcPts val="0"/>
              </a:spcBef>
              <a:spcAft>
                <a:spcPts val="1800"/>
              </a:spcAft>
              <a:buSzTx/>
            </a:pPr>
            <a:endParaRPr lang="en-US" sz="1800" i="0" dirty="0">
              <a:solidFill>
                <a:srgbClr val="1F497D"/>
              </a:solidFill>
              <a:cs typeface="Arial" panose="020B0604020202020204" pitchFamily="34" charset="0"/>
            </a:endParaRPr>
          </a:p>
          <a:p>
            <a:pPr defTabSz="914400">
              <a:buSzTx/>
            </a:pPr>
            <a:endParaRPr lang="en-US" sz="1800" i="0" dirty="0">
              <a:solidFill>
                <a:srgbClr val="1F497D"/>
              </a:solidFill>
              <a:cs typeface="Arial" panose="020B0604020202020204" pitchFamily="34" charset="0"/>
            </a:endParaRPr>
          </a:p>
          <a:p>
            <a:pPr>
              <a:defRPr/>
            </a:pPr>
            <a:endParaRPr lang="en-US" sz="1800" dirty="0">
              <a:solidFill>
                <a:sysClr val="windowText" lastClr="000000">
                  <a:lumMod val="65000"/>
                  <a:lumOff val="35000"/>
                </a:sys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7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smtClean="0"/>
              <a:t>Where is PCORI’s interest in horizon scanning?</a:t>
            </a:r>
            <a:endParaRPr lang="en-US" dirty="0"/>
          </a:p>
        </p:txBody>
      </p:sp>
      <p:sp>
        <p:nvSpPr>
          <p:cNvPr id="4" name="TextBox 3"/>
          <p:cNvSpPr txBox="1"/>
          <p:nvPr/>
        </p:nvSpPr>
        <p:spPr>
          <a:xfrm>
            <a:off x="9446410" y="3757680"/>
            <a:ext cx="184666" cy="369332"/>
          </a:xfrm>
          <a:prstGeom prst="rect">
            <a:avLst/>
          </a:prstGeom>
          <a:noFill/>
        </p:spPr>
        <p:txBody>
          <a:bodyPr wrap="none" rtlCol="0">
            <a:spAutoFit/>
          </a:bodyPr>
          <a:lstStyle/>
          <a:p>
            <a:pPr defTabSz="914400" fontAlgn="base">
              <a:spcBef>
                <a:spcPct val="0"/>
              </a:spcBef>
              <a:spcAft>
                <a:spcPct val="0"/>
              </a:spcAft>
            </a:pPr>
            <a:endParaRPr lang="en-US" dirty="0">
              <a:solidFill>
                <a:prstClr val="black"/>
              </a:solidFill>
              <a:latin typeface="Arial" pitchFamily="34" charset="0"/>
              <a:ea typeface="MS PGothic" pitchFamily="34" charset="-128"/>
            </a:endParaRPr>
          </a:p>
        </p:txBody>
      </p:sp>
      <p:pic>
        <p:nvPicPr>
          <p:cNvPr id="5"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400" y="1593090"/>
            <a:ext cx="4635500" cy="4597400"/>
          </a:xfrm>
          <a:prstGeom prst="rect">
            <a:avLst/>
          </a:prstGeom>
        </p:spPr>
      </p:pic>
      <p:sp>
        <p:nvSpPr>
          <p:cNvPr id="6" name="TextBox 5"/>
          <p:cNvSpPr txBox="1"/>
          <p:nvPr/>
        </p:nvSpPr>
        <p:spPr>
          <a:xfrm>
            <a:off x="1676399" y="4723580"/>
            <a:ext cx="1685925" cy="400110"/>
          </a:xfrm>
          <a:prstGeom prst="rect">
            <a:avLst/>
          </a:prstGeom>
          <a:noFill/>
        </p:spPr>
        <p:txBody>
          <a:bodyPr wrap="square" rtlCol="0">
            <a:spAutoFit/>
          </a:bodyPr>
          <a:lstStyle/>
          <a:p>
            <a:r>
              <a:rPr lang="en-US" sz="2000" b="1" dirty="0">
                <a:solidFill>
                  <a:srgbClr val="1F497D">
                    <a:lumMod val="75000"/>
                  </a:srgbClr>
                </a:solidFill>
                <a:ea typeface="MS PGothic" pitchFamily="34" charset="-128"/>
              </a:rPr>
              <a:t>Evaluation</a:t>
            </a:r>
          </a:p>
        </p:txBody>
      </p:sp>
      <p:sp>
        <p:nvSpPr>
          <p:cNvPr id="7" name="TextBox 6"/>
          <p:cNvSpPr txBox="1"/>
          <p:nvPr/>
        </p:nvSpPr>
        <p:spPr>
          <a:xfrm>
            <a:off x="6553200" y="1172221"/>
            <a:ext cx="2752725" cy="1015663"/>
          </a:xfrm>
          <a:prstGeom prst="rect">
            <a:avLst/>
          </a:prstGeom>
          <a:noFill/>
        </p:spPr>
        <p:txBody>
          <a:bodyPr wrap="square" rtlCol="0">
            <a:spAutoFit/>
          </a:bodyPr>
          <a:lstStyle/>
          <a:p>
            <a:r>
              <a:rPr lang="en-US" sz="2000" b="1" dirty="0">
                <a:solidFill>
                  <a:srgbClr val="1F497D">
                    <a:lumMod val="75000"/>
                  </a:srgbClr>
                </a:solidFill>
                <a:ea typeface="MS PGothic" pitchFamily="34" charset="-128"/>
              </a:rPr>
              <a:t>Proposal Review; Design and Conduct of Research</a:t>
            </a:r>
          </a:p>
        </p:txBody>
      </p:sp>
      <p:sp>
        <p:nvSpPr>
          <p:cNvPr id="8" name="TextBox 7"/>
          <p:cNvSpPr txBox="1"/>
          <p:nvPr/>
        </p:nvSpPr>
        <p:spPr>
          <a:xfrm>
            <a:off x="1600199" y="2056580"/>
            <a:ext cx="2209801" cy="1015663"/>
          </a:xfrm>
          <a:prstGeom prst="rect">
            <a:avLst/>
          </a:prstGeom>
          <a:noFill/>
        </p:spPr>
        <p:txBody>
          <a:bodyPr wrap="square" rtlCol="0">
            <a:spAutoFit/>
          </a:bodyPr>
          <a:lstStyle/>
          <a:p>
            <a:r>
              <a:rPr lang="en-US" sz="2000" b="1" dirty="0">
                <a:solidFill>
                  <a:srgbClr val="1F497D">
                    <a:lumMod val="75000"/>
                  </a:srgbClr>
                </a:solidFill>
                <a:ea typeface="MS PGothic" pitchFamily="34" charset="-128"/>
              </a:rPr>
              <a:t>Topic Selection and Research Prioritization</a:t>
            </a:r>
          </a:p>
        </p:txBody>
      </p:sp>
      <p:sp>
        <p:nvSpPr>
          <p:cNvPr id="9" name="TextBox 8"/>
          <p:cNvSpPr txBox="1"/>
          <p:nvPr/>
        </p:nvSpPr>
        <p:spPr>
          <a:xfrm>
            <a:off x="6759576" y="5591685"/>
            <a:ext cx="2752725" cy="1015663"/>
          </a:xfrm>
          <a:prstGeom prst="rect">
            <a:avLst/>
          </a:prstGeom>
          <a:noFill/>
        </p:spPr>
        <p:txBody>
          <a:bodyPr wrap="square" rtlCol="0">
            <a:spAutoFit/>
          </a:bodyPr>
          <a:lstStyle/>
          <a:p>
            <a:r>
              <a:rPr lang="en-US" sz="2000" b="1" dirty="0">
                <a:solidFill>
                  <a:srgbClr val="1F497D">
                    <a:lumMod val="75000"/>
                  </a:srgbClr>
                </a:solidFill>
                <a:ea typeface="MS PGothic" pitchFamily="34" charset="-128"/>
              </a:rPr>
              <a:t>Dissemination and Implementation of Results</a:t>
            </a:r>
          </a:p>
        </p:txBody>
      </p:sp>
      <p:sp>
        <p:nvSpPr>
          <p:cNvPr id="12" name="Right Arrow Callout 11"/>
          <p:cNvSpPr/>
          <p:nvPr/>
        </p:nvSpPr>
        <p:spPr>
          <a:xfrm>
            <a:off x="301752" y="1447800"/>
            <a:ext cx="993648" cy="2443990"/>
          </a:xfrm>
          <a:prstGeom prst="rightArrowCallou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914400" fontAlgn="base">
              <a:spcBef>
                <a:spcPct val="0"/>
              </a:spcBef>
              <a:spcAft>
                <a:spcPct val="0"/>
              </a:spcAft>
            </a:pPr>
            <a:r>
              <a:rPr lang="en-US" b="1" dirty="0" smtClean="0">
                <a:solidFill>
                  <a:prstClr val="white"/>
                </a:solidFill>
              </a:rPr>
              <a:t>Horizon Scanning</a:t>
            </a:r>
            <a:endParaRPr lang="en-US" b="1" dirty="0">
              <a:solidFill>
                <a:prstClr val="white"/>
              </a:solidFill>
            </a:endParaRPr>
          </a:p>
        </p:txBody>
      </p:sp>
    </p:spTree>
    <p:extLst>
      <p:ext uri="{BB962C8B-B14F-4D97-AF65-F5344CB8AC3E}">
        <p14:creationId xmlns:p14="http://schemas.microsoft.com/office/powerpoint/2010/main" val="368664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112" y="1448136"/>
            <a:ext cx="6858000" cy="1791166"/>
          </a:xfrm>
        </p:spPr>
        <p:txBody>
          <a:bodyPr/>
          <a:lstStyle/>
          <a:p>
            <a:r>
              <a:rPr lang="en-US" dirty="0" smtClean="0"/>
              <a:t>Horizon Scanning:</a:t>
            </a:r>
            <a:br>
              <a:rPr lang="en-US" dirty="0" smtClean="0"/>
            </a:br>
            <a:r>
              <a:rPr lang="en-US" dirty="0" smtClean="0"/>
              <a:t>Value to Health Plans</a:t>
            </a:r>
            <a:endParaRPr lang="en-US" dirty="0"/>
          </a:p>
        </p:txBody>
      </p:sp>
      <p:sp>
        <p:nvSpPr>
          <p:cNvPr id="3" name="Subtitle 2"/>
          <p:cNvSpPr>
            <a:spLocks noGrp="1"/>
          </p:cNvSpPr>
          <p:nvPr>
            <p:ph type="subTitle" idx="1"/>
          </p:nvPr>
        </p:nvSpPr>
        <p:spPr>
          <a:xfrm>
            <a:off x="1132112" y="3700364"/>
            <a:ext cx="6858000" cy="1242145"/>
          </a:xfrm>
        </p:spPr>
        <p:txBody>
          <a:bodyPr>
            <a:normAutofit/>
          </a:bodyPr>
          <a:lstStyle/>
          <a:p>
            <a:r>
              <a:rPr lang="en-US" dirty="0" smtClean="0">
                <a:solidFill>
                  <a:srgbClr val="FF0000"/>
                </a:solidFill>
              </a:rPr>
              <a:t>Don Liss, M.D.</a:t>
            </a:r>
          </a:p>
          <a:p>
            <a:r>
              <a:rPr lang="en-US" dirty="0" smtClean="0">
                <a:solidFill>
                  <a:srgbClr val="FF0000"/>
                </a:solidFill>
              </a:rPr>
              <a:t>Vice President, Clinical Programs and Policy</a:t>
            </a:r>
          </a:p>
        </p:txBody>
      </p:sp>
    </p:spTree>
    <p:extLst>
      <p:ext uri="{BB962C8B-B14F-4D97-AF65-F5344CB8AC3E}">
        <p14:creationId xmlns:p14="http://schemas.microsoft.com/office/powerpoint/2010/main" val="3862129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3 Domains Where Horizon Scanning Is Valuable</a:t>
            </a:r>
            <a:endParaRPr lang="en-US" dirty="0">
              <a:solidFill>
                <a:schemeClr val="accent1"/>
              </a:solidFill>
            </a:endParaRPr>
          </a:p>
        </p:txBody>
      </p:sp>
      <p:sp>
        <p:nvSpPr>
          <p:cNvPr id="3" name="Content Placeholder 2"/>
          <p:cNvSpPr>
            <a:spLocks noGrp="1"/>
          </p:cNvSpPr>
          <p:nvPr>
            <p:ph idx="1"/>
          </p:nvPr>
        </p:nvSpPr>
        <p:spPr>
          <a:xfrm>
            <a:off x="805634" y="2060287"/>
            <a:ext cx="5790768" cy="3261450"/>
          </a:xfrm>
        </p:spPr>
        <p:txBody>
          <a:bodyPr>
            <a:noAutofit/>
          </a:bodyPr>
          <a:lstStyle/>
          <a:p>
            <a:pPr>
              <a:spcBef>
                <a:spcPts val="450"/>
              </a:spcBef>
              <a:spcAft>
                <a:spcPts val="450"/>
              </a:spcAft>
              <a:buClr>
                <a:schemeClr val="accent3">
                  <a:lumMod val="75000"/>
                </a:schemeClr>
              </a:buClr>
            </a:pPr>
            <a:r>
              <a:rPr lang="en-US" dirty="0" smtClean="0">
                <a:solidFill>
                  <a:schemeClr val="accent1"/>
                </a:solidFill>
              </a:rPr>
              <a:t>Determining coverage</a:t>
            </a:r>
            <a:endParaRPr lang="en-US" strike="sngStrike" dirty="0" smtClean="0">
              <a:solidFill>
                <a:schemeClr val="accent1"/>
              </a:solidFill>
            </a:endParaRPr>
          </a:p>
          <a:p>
            <a:pPr lvl="1">
              <a:spcBef>
                <a:spcPts val="450"/>
              </a:spcBef>
              <a:spcAft>
                <a:spcPts val="450"/>
              </a:spcAft>
              <a:buClr>
                <a:schemeClr val="accent3">
                  <a:lumMod val="75000"/>
                </a:schemeClr>
              </a:buClr>
            </a:pPr>
            <a:r>
              <a:rPr lang="en-US" dirty="0" smtClean="0">
                <a:solidFill>
                  <a:schemeClr val="accent1"/>
                </a:solidFill>
              </a:rPr>
              <a:t>Medical necessity</a:t>
            </a:r>
          </a:p>
          <a:p>
            <a:pPr lvl="1">
              <a:spcBef>
                <a:spcPts val="450"/>
              </a:spcBef>
              <a:spcAft>
                <a:spcPts val="450"/>
              </a:spcAft>
              <a:buClr>
                <a:schemeClr val="accent3">
                  <a:lumMod val="75000"/>
                </a:schemeClr>
              </a:buClr>
            </a:pPr>
            <a:r>
              <a:rPr lang="en-US" dirty="0" smtClean="0">
                <a:solidFill>
                  <a:schemeClr val="accent1"/>
                </a:solidFill>
              </a:rPr>
              <a:t>Experimental or investigational</a:t>
            </a:r>
          </a:p>
          <a:p>
            <a:pPr lvl="2">
              <a:spcAft>
                <a:spcPts val="450"/>
              </a:spcAft>
              <a:buClr>
                <a:schemeClr val="accent3">
                  <a:lumMod val="75000"/>
                </a:schemeClr>
              </a:buClr>
            </a:pPr>
            <a:r>
              <a:rPr lang="en-US" i="1" dirty="0" smtClean="0">
                <a:solidFill>
                  <a:schemeClr val="accent1"/>
                </a:solidFill>
              </a:rPr>
              <a:t>Immunotherapies and targeted cancer treatments</a:t>
            </a:r>
          </a:p>
          <a:p>
            <a:pPr>
              <a:spcBef>
                <a:spcPts val="450"/>
              </a:spcBef>
              <a:spcAft>
                <a:spcPts val="450"/>
              </a:spcAft>
              <a:buClr>
                <a:schemeClr val="accent3">
                  <a:lumMod val="75000"/>
                </a:schemeClr>
              </a:buClr>
            </a:pPr>
            <a:r>
              <a:rPr lang="en-US" dirty="0" smtClean="0">
                <a:solidFill>
                  <a:schemeClr val="accent1"/>
                </a:solidFill>
              </a:rPr>
              <a:t>Establishing and pricing health plans</a:t>
            </a:r>
          </a:p>
          <a:p>
            <a:pPr lvl="1">
              <a:spcBef>
                <a:spcPts val="450"/>
              </a:spcBef>
              <a:spcAft>
                <a:spcPts val="450"/>
              </a:spcAft>
              <a:buClr>
                <a:schemeClr val="accent3">
                  <a:lumMod val="75000"/>
                </a:schemeClr>
              </a:buClr>
            </a:pPr>
            <a:r>
              <a:rPr lang="en-US" dirty="0" smtClean="0">
                <a:solidFill>
                  <a:schemeClr val="accent1"/>
                </a:solidFill>
              </a:rPr>
              <a:t>Impact of new drugs, devices, services</a:t>
            </a:r>
            <a:endParaRPr lang="en-US" strike="sngStrike" dirty="0" smtClean="0">
              <a:solidFill>
                <a:schemeClr val="accent1"/>
              </a:solidFill>
            </a:endParaRPr>
          </a:p>
          <a:p>
            <a:pPr lvl="2">
              <a:spcAft>
                <a:spcPts val="450"/>
              </a:spcAft>
              <a:buClr>
                <a:schemeClr val="accent3">
                  <a:lumMod val="75000"/>
                </a:schemeClr>
              </a:buClr>
            </a:pPr>
            <a:r>
              <a:rPr lang="en-US" i="1" dirty="0" smtClean="0">
                <a:solidFill>
                  <a:schemeClr val="accent1"/>
                </a:solidFill>
              </a:rPr>
              <a:t>Hepatitis C drugs</a:t>
            </a:r>
          </a:p>
          <a:p>
            <a:pPr>
              <a:spcBef>
                <a:spcPts val="450"/>
              </a:spcBef>
              <a:spcAft>
                <a:spcPts val="450"/>
              </a:spcAft>
              <a:buClr>
                <a:schemeClr val="accent3">
                  <a:lumMod val="75000"/>
                </a:schemeClr>
              </a:buClr>
            </a:pPr>
            <a:r>
              <a:rPr lang="en-US" dirty="0" smtClean="0">
                <a:solidFill>
                  <a:schemeClr val="accent1"/>
                </a:solidFill>
              </a:rPr>
              <a:t>Contracting with health care providers</a:t>
            </a:r>
          </a:p>
          <a:p>
            <a:pPr lvl="1">
              <a:spcBef>
                <a:spcPts val="450"/>
              </a:spcBef>
              <a:spcAft>
                <a:spcPts val="450"/>
              </a:spcAft>
              <a:buClr>
                <a:schemeClr val="accent3">
                  <a:lumMod val="75000"/>
                </a:schemeClr>
              </a:buClr>
            </a:pPr>
            <a:r>
              <a:rPr lang="en-US" dirty="0" smtClean="0">
                <a:solidFill>
                  <a:schemeClr val="accent1"/>
                </a:solidFill>
              </a:rPr>
              <a:t>Ability to anticipate changes in treatment</a:t>
            </a:r>
          </a:p>
          <a:p>
            <a:pPr lvl="2">
              <a:spcAft>
                <a:spcPts val="450"/>
              </a:spcAft>
              <a:buClr>
                <a:schemeClr val="accent3">
                  <a:lumMod val="75000"/>
                </a:schemeClr>
              </a:buClr>
            </a:pPr>
            <a:r>
              <a:rPr lang="en-US" i="1" dirty="0" smtClean="0">
                <a:solidFill>
                  <a:schemeClr val="accent1"/>
                </a:solidFill>
              </a:rPr>
              <a:t>Catheter-based interventions replacing surgery</a:t>
            </a:r>
            <a:endParaRPr lang="en-US" i="1" dirty="0">
              <a:solidFill>
                <a:schemeClr val="accent1"/>
              </a:solidFill>
            </a:endParaRPr>
          </a:p>
        </p:txBody>
      </p:sp>
    </p:spTree>
    <p:extLst>
      <p:ext uri="{BB962C8B-B14F-4D97-AF65-F5344CB8AC3E}">
        <p14:creationId xmlns:p14="http://schemas.microsoft.com/office/powerpoint/2010/main" val="377172076"/>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to Health Plans</a:t>
            </a:r>
            <a:endParaRPr lang="en-US" dirty="0"/>
          </a:p>
        </p:txBody>
      </p:sp>
      <p:sp>
        <p:nvSpPr>
          <p:cNvPr id="3" name="Content Placeholder 2"/>
          <p:cNvSpPr>
            <a:spLocks noGrp="1"/>
          </p:cNvSpPr>
          <p:nvPr>
            <p:ph idx="1"/>
          </p:nvPr>
        </p:nvSpPr>
        <p:spPr>
          <a:xfrm>
            <a:off x="707637" y="2103841"/>
            <a:ext cx="5790768" cy="2356850"/>
          </a:xfrm>
        </p:spPr>
        <p:txBody>
          <a:bodyPr>
            <a:noAutofit/>
          </a:bodyPr>
          <a:lstStyle/>
          <a:p>
            <a:pPr>
              <a:lnSpc>
                <a:spcPct val="150000"/>
              </a:lnSpc>
              <a:spcBef>
                <a:spcPts val="450"/>
              </a:spcBef>
              <a:spcAft>
                <a:spcPts val="450"/>
              </a:spcAft>
              <a:buClr>
                <a:srgbClr val="FF0000"/>
              </a:buClr>
            </a:pPr>
            <a:r>
              <a:rPr lang="en-US" dirty="0" smtClean="0">
                <a:solidFill>
                  <a:schemeClr val="accent1"/>
                </a:solidFill>
              </a:rPr>
              <a:t>Informing and targeting clinical effectiveness research so definitive outcomes will be available</a:t>
            </a:r>
          </a:p>
          <a:p>
            <a:pPr>
              <a:lnSpc>
                <a:spcPct val="150000"/>
              </a:lnSpc>
              <a:spcBef>
                <a:spcPts val="450"/>
              </a:spcBef>
              <a:spcAft>
                <a:spcPts val="450"/>
              </a:spcAft>
              <a:buClr>
                <a:srgbClr val="FF0000"/>
              </a:buClr>
            </a:pPr>
            <a:r>
              <a:rPr lang="en-US" dirty="0" smtClean="0">
                <a:solidFill>
                  <a:schemeClr val="accent1"/>
                </a:solidFill>
              </a:rPr>
              <a:t>Reliably scanning the high volume of scientific advances and putting them in context</a:t>
            </a:r>
          </a:p>
          <a:p>
            <a:pPr lvl="1">
              <a:lnSpc>
                <a:spcPct val="150000"/>
              </a:lnSpc>
              <a:spcBef>
                <a:spcPts val="450"/>
              </a:spcBef>
              <a:spcAft>
                <a:spcPts val="450"/>
              </a:spcAft>
              <a:buClr>
                <a:srgbClr val="FF0000"/>
              </a:buClr>
            </a:pPr>
            <a:r>
              <a:rPr lang="en-US" dirty="0" smtClean="0">
                <a:solidFill>
                  <a:schemeClr val="accent1"/>
                </a:solidFill>
              </a:rPr>
              <a:t>Too much material for any health plan to monitor</a:t>
            </a:r>
            <a:endParaRPr lang="en-US" dirty="0">
              <a:solidFill>
                <a:schemeClr val="accent1"/>
              </a:solidFill>
            </a:endParaRPr>
          </a:p>
        </p:txBody>
      </p:sp>
    </p:spTree>
    <p:extLst>
      <p:ext uri="{BB962C8B-B14F-4D97-AF65-F5344CB8AC3E}">
        <p14:creationId xmlns:p14="http://schemas.microsoft.com/office/powerpoint/2010/main" val="215001372"/>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57201"/>
            <a:ext cx="7442351" cy="806822"/>
          </a:xfrm>
        </p:spPr>
        <p:txBody>
          <a:bodyPr/>
          <a:lstStyle/>
          <a:p>
            <a:r>
              <a:rPr lang="en-US" sz="2800" dirty="0" smtClean="0"/>
              <a:t>Provider </a:t>
            </a:r>
            <a:r>
              <a:rPr lang="en-US" sz="2800" dirty="0"/>
              <a:t>Perspective on Horizon </a:t>
            </a:r>
            <a:r>
              <a:rPr lang="en-US" sz="2800" dirty="0" smtClean="0"/>
              <a:t>Scanning</a:t>
            </a:r>
            <a:br>
              <a:rPr lang="en-US" sz="2800" dirty="0" smtClean="0"/>
            </a:br>
            <a:r>
              <a:rPr lang="en-US" sz="1200" dirty="0" smtClean="0"/>
              <a:t>  </a:t>
            </a:r>
            <a:r>
              <a:rPr lang="en-US" sz="2800" dirty="0" smtClean="0"/>
              <a:t/>
            </a:r>
            <a:br>
              <a:rPr lang="en-US" sz="2800" dirty="0" smtClean="0"/>
            </a:br>
            <a:r>
              <a:rPr lang="en-US" sz="1600" b="1" dirty="0" smtClean="0">
                <a:solidFill>
                  <a:schemeClr val="tx1">
                    <a:lumMod val="50000"/>
                    <a:lumOff val="50000"/>
                  </a:schemeClr>
                </a:solidFill>
              </a:rPr>
              <a:t>Joe Cummings, PhD</a:t>
            </a:r>
            <a:br>
              <a:rPr lang="en-US" sz="1600" b="1" dirty="0" smtClean="0">
                <a:solidFill>
                  <a:schemeClr val="tx1">
                    <a:lumMod val="50000"/>
                    <a:lumOff val="50000"/>
                  </a:schemeClr>
                </a:solidFill>
              </a:rPr>
            </a:br>
            <a:r>
              <a:rPr lang="en-US" sz="1600" b="1" dirty="0" smtClean="0">
                <a:solidFill>
                  <a:schemeClr val="tx1">
                    <a:lumMod val="50000"/>
                    <a:lumOff val="50000"/>
                  </a:schemeClr>
                </a:solidFill>
              </a:rPr>
              <a:t>Manager, Vizient Technology Assessment Program</a:t>
            </a:r>
            <a:r>
              <a:rPr lang="en-US" sz="1800" b="1" dirty="0" smtClean="0">
                <a:solidFill>
                  <a:schemeClr val="tx1">
                    <a:lumMod val="50000"/>
                    <a:lumOff val="50000"/>
                  </a:schemeClr>
                </a:solidFill>
              </a:rPr>
              <a:t/>
            </a:r>
            <a:br>
              <a:rPr lang="en-US" sz="1800" b="1" dirty="0" smtClean="0">
                <a:solidFill>
                  <a:schemeClr val="tx1">
                    <a:lumMod val="50000"/>
                    <a:lumOff val="50000"/>
                  </a:schemeClr>
                </a:solidFill>
              </a:rPr>
            </a:br>
            <a:r>
              <a:rPr lang="en-US" sz="1200" dirty="0"/>
              <a:t> </a:t>
            </a:r>
            <a:endParaRPr lang="en-US" sz="1800" dirty="0"/>
          </a:p>
        </p:txBody>
      </p:sp>
      <p:sp>
        <p:nvSpPr>
          <p:cNvPr id="6" name="Content Placeholder 5"/>
          <p:cNvSpPr>
            <a:spLocks noGrp="1"/>
          </p:cNvSpPr>
          <p:nvPr>
            <p:ph idx="1"/>
          </p:nvPr>
        </p:nvSpPr>
        <p:spPr>
          <a:xfrm>
            <a:off x="457199" y="1786749"/>
            <a:ext cx="7335671" cy="4464097"/>
          </a:xfrm>
        </p:spPr>
        <p:txBody>
          <a:bodyPr/>
          <a:lstStyle/>
          <a:p>
            <a:r>
              <a:rPr lang="en-US" sz="1600" dirty="0"/>
              <a:t/>
            </a:r>
            <a:br>
              <a:rPr lang="en-US" sz="1600" dirty="0"/>
            </a:br>
            <a:r>
              <a:rPr lang="en-US" sz="1600" dirty="0" smtClean="0"/>
              <a:t>Horizon scanning:  To </a:t>
            </a:r>
            <a:r>
              <a:rPr lang="en-US" sz="1600" dirty="0"/>
              <a:t>keep hospitals at the forefront of technology assessment, acquisition, management, and innovative clinical use</a:t>
            </a:r>
            <a:r>
              <a:rPr lang="en-US" sz="1600" dirty="0" smtClean="0"/>
              <a:t>.</a:t>
            </a:r>
          </a:p>
          <a:p>
            <a:pPr marL="342900" indent="-342900">
              <a:lnSpc>
                <a:spcPct val="150000"/>
              </a:lnSpc>
              <a:buFont typeface="+mj-lt"/>
              <a:buAutoNum type="arabicPeriod"/>
            </a:pPr>
            <a:r>
              <a:rPr lang="en-US" sz="1600" smtClean="0"/>
              <a:t>Promoting innovation</a:t>
            </a:r>
            <a:endParaRPr lang="en-US" sz="1600" dirty="0" smtClean="0"/>
          </a:p>
          <a:p>
            <a:pPr marL="622300" lvl="4" indent="-285750"/>
            <a:r>
              <a:rPr lang="en-US" sz="1600" dirty="0" smtClean="0"/>
              <a:t>Identify emerging technology</a:t>
            </a:r>
          </a:p>
          <a:p>
            <a:pPr marL="622300" lvl="4" indent="-285750"/>
            <a:r>
              <a:rPr lang="en-US" sz="1600" dirty="0"/>
              <a:t>D</a:t>
            </a:r>
            <a:r>
              <a:rPr lang="en-US" sz="1600" dirty="0" smtClean="0"/>
              <a:t>efine technology and context</a:t>
            </a:r>
          </a:p>
          <a:p>
            <a:pPr marL="622300" lvl="4" indent="-285750"/>
            <a:r>
              <a:rPr lang="en-US" sz="1600" dirty="0" smtClean="0"/>
              <a:t>Predict timing and diffusion</a:t>
            </a:r>
          </a:p>
          <a:p>
            <a:pPr marL="622300" lvl="4" indent="-285750"/>
            <a:r>
              <a:rPr lang="en-US" sz="1600" dirty="0" smtClean="0"/>
              <a:t>Determine impact and valu</a:t>
            </a:r>
            <a:r>
              <a:rPr lang="en-US" sz="1600" dirty="0"/>
              <a:t>e</a:t>
            </a:r>
            <a:r>
              <a:rPr lang="en-US" sz="1600" dirty="0" smtClean="0"/>
              <a:t> </a:t>
            </a:r>
          </a:p>
          <a:p>
            <a:pPr marL="342900" indent="-342900">
              <a:lnSpc>
                <a:spcPct val="150000"/>
              </a:lnSpc>
              <a:buFont typeface="+mj-lt"/>
              <a:buAutoNum type="arabicPeriod"/>
            </a:pPr>
            <a:r>
              <a:rPr lang="en-US" sz="1600" dirty="0" smtClean="0"/>
              <a:t>Forecasting and strategic planning</a:t>
            </a:r>
          </a:p>
          <a:p>
            <a:pPr marL="342900" indent="-342900">
              <a:lnSpc>
                <a:spcPct val="150000"/>
              </a:lnSpc>
              <a:buFont typeface="+mj-lt"/>
              <a:buAutoNum type="arabicPeriod"/>
            </a:pPr>
            <a:r>
              <a:rPr lang="en-US" sz="1600" dirty="0" smtClean="0"/>
              <a:t>Identifying </a:t>
            </a:r>
            <a:r>
              <a:rPr lang="en-US" sz="1600" dirty="0"/>
              <a:t>research </a:t>
            </a:r>
            <a:r>
              <a:rPr lang="en-US" sz="1600" dirty="0" smtClean="0"/>
              <a:t>topics</a:t>
            </a:r>
          </a:p>
          <a:p>
            <a:pPr marL="342900" indent="-342900">
              <a:lnSpc>
                <a:spcPct val="150000"/>
              </a:lnSpc>
              <a:buFont typeface="+mj-lt"/>
              <a:buAutoNum type="arabicPeriod"/>
            </a:pPr>
            <a:r>
              <a:rPr lang="en-US" sz="1600" dirty="0" smtClean="0"/>
              <a:t>Contracting opportunities</a:t>
            </a:r>
          </a:p>
          <a:p>
            <a:pPr marL="342900" indent="-342900">
              <a:lnSpc>
                <a:spcPct val="150000"/>
              </a:lnSpc>
              <a:buFont typeface="+mj-lt"/>
              <a:buAutoNum type="arabicPeriod"/>
            </a:pPr>
            <a:r>
              <a:rPr lang="en-US" sz="1600" dirty="0" smtClean="0"/>
              <a:t>Long-term budgeting</a:t>
            </a:r>
            <a:endParaRPr lang="en-US" sz="1600" dirty="0"/>
          </a:p>
        </p:txBody>
      </p:sp>
    </p:spTree>
    <p:extLst>
      <p:ext uri="{BB962C8B-B14F-4D97-AF65-F5344CB8AC3E}">
        <p14:creationId xmlns:p14="http://schemas.microsoft.com/office/powerpoint/2010/main" val="1664215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t>Audience Q&amp;A</a:t>
            </a:r>
            <a:endParaRPr lang="en-US" sz="2500" dirty="0"/>
          </a:p>
        </p:txBody>
      </p:sp>
      <p:sp>
        <p:nvSpPr>
          <p:cNvPr id="4" name="Text Placeholder 3"/>
          <p:cNvSpPr>
            <a:spLocks noGrp="1"/>
          </p:cNvSpPr>
          <p:nvPr>
            <p:ph type="body" sz="quarter" idx="11"/>
          </p:nvPr>
        </p:nvSpPr>
        <p:spPr>
          <a:xfrm>
            <a:off x="750706" y="3667374"/>
            <a:ext cx="2563905" cy="786739"/>
          </a:xfrm>
        </p:spPr>
        <p:txBody>
          <a:bodyPr>
            <a:normAutofit/>
          </a:bodyPr>
          <a:lstStyle/>
          <a:p>
            <a:pPr marL="0" indent="0" algn="ctr">
              <a:spcAft>
                <a:spcPts val="0"/>
              </a:spcAft>
              <a:buClr>
                <a:srgbClr val="10335A"/>
              </a:buClr>
              <a:buNone/>
            </a:pPr>
            <a:r>
              <a:rPr lang="en-US" dirty="0" smtClean="0"/>
              <a:t>Kara Odom Walker</a:t>
            </a:r>
            <a:r>
              <a:rPr lang="en-US" dirty="0"/>
              <a:t/>
            </a:r>
            <a:br>
              <a:rPr lang="en-US" dirty="0"/>
            </a:br>
            <a:r>
              <a:rPr lang="en-US" dirty="0" smtClean="0"/>
              <a:t>PCORI</a:t>
            </a:r>
            <a:endParaRPr lang="en-US" dirty="0"/>
          </a:p>
        </p:txBody>
      </p:sp>
      <p:sp>
        <p:nvSpPr>
          <p:cNvPr id="7" name="Text Placeholder 3"/>
          <p:cNvSpPr txBox="1">
            <a:spLocks/>
          </p:cNvSpPr>
          <p:nvPr/>
        </p:nvSpPr>
        <p:spPr>
          <a:xfrm>
            <a:off x="5891956" y="1225040"/>
            <a:ext cx="2601871" cy="737695"/>
          </a:xfrm>
          <a:prstGeom prst="rect">
            <a:avLst/>
          </a:prstGeom>
        </p:spPr>
        <p:txBody>
          <a:bodyPr vert="horz" lIns="91440" tIns="45720" rIns="91440" bIns="45720" rtlCol="0">
            <a:normAutofit fontScale="92500"/>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Clr>
                <a:srgbClr val="10335A"/>
              </a:buClr>
              <a:buFont typeface="Arial"/>
              <a:buNone/>
            </a:pPr>
            <a:r>
              <a:rPr lang="en-US" dirty="0" smtClean="0">
                <a:solidFill>
                  <a:srgbClr val="10335A"/>
                </a:solidFill>
              </a:rPr>
              <a:t>Don Liss</a:t>
            </a:r>
            <a:br>
              <a:rPr lang="en-US" dirty="0" smtClean="0">
                <a:solidFill>
                  <a:srgbClr val="10335A"/>
                </a:solidFill>
              </a:rPr>
            </a:br>
            <a:r>
              <a:rPr lang="en-US" dirty="0" smtClean="0">
                <a:solidFill>
                  <a:srgbClr val="10335A"/>
                </a:solidFill>
              </a:rPr>
              <a:t>Independence Blue Cross</a:t>
            </a:r>
          </a:p>
        </p:txBody>
      </p:sp>
      <p:sp>
        <p:nvSpPr>
          <p:cNvPr id="8" name="AutoShape 2" descr="Image result for stu guterman"/>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0335A"/>
              </a:solidFill>
            </a:endParaRPr>
          </a:p>
        </p:txBody>
      </p:sp>
      <p:sp>
        <p:nvSpPr>
          <p:cNvPr id="11" name="Text Placeholder 3"/>
          <p:cNvSpPr txBox="1">
            <a:spLocks/>
          </p:cNvSpPr>
          <p:nvPr/>
        </p:nvSpPr>
        <p:spPr>
          <a:xfrm>
            <a:off x="3172536" y="1228474"/>
            <a:ext cx="2897693" cy="634336"/>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Clr>
                <a:srgbClr val="10335A"/>
              </a:buClr>
              <a:buFont typeface="Arial"/>
              <a:buNone/>
            </a:pPr>
            <a:r>
              <a:rPr lang="en-US" dirty="0" smtClean="0"/>
              <a:t>Karen Schoelles</a:t>
            </a:r>
            <a:br>
              <a:rPr lang="en-US" dirty="0" smtClean="0"/>
            </a:br>
            <a:r>
              <a:rPr lang="en-US" dirty="0" smtClean="0"/>
              <a:t>ECRI Institute</a:t>
            </a:r>
            <a:endParaRPr lang="en-US" dirty="0"/>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sp>
        <p:nvSpPr>
          <p:cNvPr id="17" name="Text Placeholder 3"/>
          <p:cNvSpPr txBox="1">
            <a:spLocks/>
          </p:cNvSpPr>
          <p:nvPr/>
        </p:nvSpPr>
        <p:spPr>
          <a:xfrm>
            <a:off x="3355171" y="3825346"/>
            <a:ext cx="2593695" cy="786739"/>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Clr>
                <a:srgbClr val="10335A"/>
              </a:buClr>
              <a:buFont typeface="Arial"/>
              <a:buNone/>
            </a:pPr>
            <a:r>
              <a:rPr lang="en-US" dirty="0" smtClean="0"/>
              <a:t>Elise Berliner</a:t>
            </a: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sp>
        <p:nvSpPr>
          <p:cNvPr id="18" name="Text Placeholder 3"/>
          <p:cNvSpPr txBox="1">
            <a:spLocks/>
          </p:cNvSpPr>
          <p:nvPr/>
        </p:nvSpPr>
        <p:spPr>
          <a:xfrm>
            <a:off x="749475" y="1228474"/>
            <a:ext cx="2563905" cy="634336"/>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a:buNone/>
            </a:pPr>
            <a:r>
              <a:rPr lang="en-US" dirty="0" smtClean="0"/>
              <a:t>Nancy Duda Mathematica</a:t>
            </a:r>
          </a:p>
        </p:txBody>
      </p:sp>
      <p:sp>
        <p:nvSpPr>
          <p:cNvPr id="19" name="Text Placeholder 3"/>
          <p:cNvSpPr txBox="1">
            <a:spLocks/>
          </p:cNvSpPr>
          <p:nvPr/>
        </p:nvSpPr>
        <p:spPr>
          <a:xfrm>
            <a:off x="5978436" y="3664049"/>
            <a:ext cx="2347022" cy="889675"/>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None/>
            </a:pPr>
            <a:r>
              <a:rPr lang="en-US" dirty="0" smtClean="0"/>
              <a:t>Joe Cummings  </a:t>
            </a:r>
          </a:p>
          <a:p>
            <a:pPr marL="0" indent="0" algn="ctr">
              <a:spcBef>
                <a:spcPts val="0"/>
              </a:spcBef>
              <a:spcAft>
                <a:spcPts val="0"/>
              </a:spcAft>
              <a:buNone/>
            </a:pPr>
            <a:r>
              <a:rPr lang="en-US" dirty="0" smtClean="0"/>
              <a:t>Vizient, Inc.             </a:t>
            </a:r>
            <a:endParaRPr lang="en-US" dirty="0"/>
          </a:p>
          <a:p>
            <a:pPr marL="0" indent="0" algn="ctr">
              <a:buClr>
                <a:srgbClr val="10335A"/>
              </a:buClr>
              <a:buNone/>
            </a:pPr>
            <a:endParaRPr lang="en-US" dirty="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69" t="1825" r="8778" b="34752"/>
          <a:stretch/>
        </p:blipFill>
        <p:spPr>
          <a:xfrm>
            <a:off x="6507748" y="1815152"/>
            <a:ext cx="1460312" cy="167867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6342" b="4579"/>
          <a:stretch/>
        </p:blipFill>
        <p:spPr>
          <a:xfrm>
            <a:off x="6459601" y="4251430"/>
            <a:ext cx="1556606" cy="173326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967" y="1836187"/>
            <a:ext cx="1408919" cy="140891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6461" t="15170" r="28440" b="18532"/>
          <a:stretch/>
        </p:blipFill>
        <p:spPr>
          <a:xfrm>
            <a:off x="3835771" y="1824243"/>
            <a:ext cx="1487606" cy="1640177"/>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12007"/>
          <a:stretch/>
        </p:blipFill>
        <p:spPr>
          <a:xfrm>
            <a:off x="1287411" y="4246012"/>
            <a:ext cx="1552352" cy="170743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5165" y="4256307"/>
            <a:ext cx="2712437" cy="300851"/>
          </a:xfrm>
          <a:prstGeom prst="rect">
            <a:avLst/>
          </a:prstGeom>
        </p:spPr>
      </p:pic>
    </p:spTree>
    <p:extLst>
      <p:ext uri="{BB962C8B-B14F-4D97-AF65-F5344CB8AC3E}">
        <p14:creationId xmlns:p14="http://schemas.microsoft.com/office/powerpoint/2010/main" val="26155912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smtClean="0">
                <a:solidFill>
                  <a:srgbClr val="10335A"/>
                </a:solidFill>
              </a:rPr>
              <a:t>For More Information</a:t>
            </a:r>
            <a:endParaRPr lang="en-US" sz="2600" dirty="0">
              <a:solidFill>
                <a:srgbClr val="10335A"/>
              </a:solidFill>
            </a:endParaRPr>
          </a:p>
        </p:txBody>
      </p:sp>
      <p:sp>
        <p:nvSpPr>
          <p:cNvPr id="3" name="Content Placeholder 2"/>
          <p:cNvSpPr>
            <a:spLocks noGrp="1"/>
          </p:cNvSpPr>
          <p:nvPr>
            <p:ph idx="4294967295"/>
          </p:nvPr>
        </p:nvSpPr>
        <p:spPr>
          <a:xfrm>
            <a:off x="457200" y="1365662"/>
            <a:ext cx="8229600" cy="2628822"/>
          </a:xfrm>
        </p:spPr>
        <p:txBody>
          <a:bodyPr>
            <a:normAutofit/>
          </a:bodyPr>
          <a:lstStyle/>
          <a:p>
            <a:pPr marL="228600" indent="-228600">
              <a:spcBef>
                <a:spcPts val="1000"/>
              </a:spcBef>
              <a:spcAft>
                <a:spcPts val="600"/>
              </a:spcAft>
              <a:buClr>
                <a:srgbClr val="10335A"/>
              </a:buClr>
              <a:buSzPct val="115000"/>
            </a:pPr>
            <a:r>
              <a:rPr lang="en-US" sz="2400" b="1" dirty="0" smtClean="0">
                <a:solidFill>
                  <a:srgbClr val="10335A"/>
                </a:solidFill>
                <a:latin typeface="Arial Bold" pitchFamily="34" charset="0"/>
                <a:cs typeface="Arial Bold" pitchFamily="34" charset="0"/>
              </a:rPr>
              <a:t>Mathematica’s </a:t>
            </a:r>
            <a:r>
              <a:rPr lang="en-US" sz="2400" b="1" dirty="0">
                <a:solidFill>
                  <a:srgbClr val="10335A"/>
                </a:solidFill>
                <a:latin typeface="Arial Bold" pitchFamily="34" charset="0"/>
                <a:cs typeface="Arial Bold" pitchFamily="34" charset="0"/>
              </a:rPr>
              <a:t>Center on Health Care </a:t>
            </a:r>
            <a:r>
              <a:rPr lang="en-US" sz="2400" b="1" dirty="0" smtClean="0">
                <a:solidFill>
                  <a:srgbClr val="10335A"/>
                </a:solidFill>
                <a:latin typeface="Arial Bold" pitchFamily="34" charset="0"/>
                <a:cs typeface="Arial Bold" pitchFamily="34" charset="0"/>
              </a:rPr>
              <a:t>Effectiveness</a:t>
            </a:r>
          </a:p>
          <a:p>
            <a:pPr marL="628650" lvl="1" indent="-228600">
              <a:spcBef>
                <a:spcPts val="1000"/>
              </a:spcBef>
              <a:spcAft>
                <a:spcPts val="600"/>
              </a:spcAft>
              <a:buClr>
                <a:srgbClr val="10335A"/>
              </a:buClr>
              <a:buSzPct val="115000"/>
            </a:pPr>
            <a:r>
              <a:rPr lang="en-US" sz="2000" dirty="0" smtClean="0">
                <a:solidFill>
                  <a:srgbClr val="10335A"/>
                </a:solidFill>
                <a:cs typeface="Arial" pitchFamily="34" charset="0"/>
                <a:hlinkClick r:id="rId3"/>
              </a:rPr>
              <a:t>CHCE@mathematica-mpr.com</a:t>
            </a:r>
            <a:endParaRPr lang="en-US" sz="2000" dirty="0" smtClean="0">
              <a:solidFill>
                <a:srgbClr val="10335A"/>
              </a:solidFill>
              <a:cs typeface="Arial" pitchFamily="34" charset="0"/>
            </a:endParaRPr>
          </a:p>
          <a:p>
            <a:pPr marL="400050" lvl="1" indent="0">
              <a:spcBef>
                <a:spcPts val="1000"/>
              </a:spcBef>
              <a:spcAft>
                <a:spcPts val="600"/>
              </a:spcAft>
              <a:buClr>
                <a:srgbClr val="10335A"/>
              </a:buClr>
              <a:buSzPct val="115000"/>
              <a:buNone/>
            </a:pPr>
            <a:endParaRPr lang="en-US" sz="2000" dirty="0" smtClean="0">
              <a:solidFill>
                <a:srgbClr val="10335A"/>
              </a:solidFill>
              <a:cs typeface="Arial" pitchFamily="34" charset="0"/>
            </a:endParaRPr>
          </a:p>
          <a:p>
            <a:pPr marL="225425" indent="-225425">
              <a:buFont typeface="Arial" pitchFamily="34" charset="0"/>
              <a:buChar char="•"/>
            </a:pPr>
            <a:r>
              <a:rPr lang="en-US" sz="2400" b="1" dirty="0" smtClean="0">
                <a:solidFill>
                  <a:srgbClr val="10335A"/>
                </a:solidFill>
                <a:latin typeface="Arial Bold" pitchFamily="34" charset="0"/>
                <a:cs typeface="Arial Bold" pitchFamily="34" charset="0"/>
              </a:rPr>
              <a:t>Eugene </a:t>
            </a:r>
            <a:r>
              <a:rPr lang="en-US" sz="2400" b="1" dirty="0">
                <a:solidFill>
                  <a:srgbClr val="10335A"/>
                </a:solidFill>
                <a:latin typeface="Arial Bold" pitchFamily="34" charset="0"/>
                <a:cs typeface="Arial Bold" pitchFamily="34" charset="0"/>
              </a:rPr>
              <a:t>Rich</a:t>
            </a:r>
          </a:p>
          <a:p>
            <a:pPr marL="628650" lvl="1" indent="-228600">
              <a:spcBef>
                <a:spcPts val="1000"/>
              </a:spcBef>
              <a:spcAft>
                <a:spcPts val="600"/>
              </a:spcAft>
              <a:buClr>
                <a:srgbClr val="10335A"/>
              </a:buClr>
              <a:buSzPct val="115000"/>
            </a:pPr>
            <a:r>
              <a:rPr lang="en-US" sz="2000" dirty="0" smtClean="0">
                <a:solidFill>
                  <a:srgbClr val="10335A"/>
                </a:solidFill>
                <a:cs typeface="Arial" pitchFamily="34" charset="0"/>
                <a:hlinkClick r:id="rId4"/>
              </a:rPr>
              <a:t>erich@mathematica-mpr.com</a:t>
            </a:r>
            <a:endParaRPr lang="en-US" sz="2000" dirty="0">
              <a:solidFill>
                <a:srgbClr val="10335A"/>
              </a:solidFill>
              <a:cs typeface="Arial" pitchFamily="34" charset="0"/>
            </a:endParaRPr>
          </a:p>
          <a:p>
            <a:pPr marL="625475" lvl="1" indent="-225425">
              <a:buClr>
                <a:srgbClr val="00A0AF"/>
              </a:buClr>
              <a:buNone/>
            </a:pPr>
            <a:endParaRPr lang="en-US" sz="1600" dirty="0" smtClean="0">
              <a:solidFill>
                <a:srgbClr val="00A0AF"/>
              </a:solidFill>
              <a:cs typeface="Arial" pitchFamily="34" charset="0"/>
            </a:endParaRPr>
          </a:p>
          <a:p>
            <a:pPr marL="625475" lvl="1" indent="-225425">
              <a:buClr>
                <a:srgbClr val="00A0AF"/>
              </a:buClr>
              <a:buNone/>
            </a:pPr>
            <a:endParaRPr lang="en-US" sz="1600" dirty="0" smtClean="0">
              <a:solidFill>
                <a:srgbClr val="00A0AF"/>
              </a:solidFill>
              <a:cs typeface="Arial" pitchFamily="34" charset="0"/>
            </a:endParaRPr>
          </a:p>
          <a:p>
            <a:pPr marL="625475" lvl="1" indent="-225425">
              <a:buClr>
                <a:srgbClr val="00A0AF"/>
              </a:buClr>
              <a:buNone/>
            </a:pPr>
            <a:endParaRPr lang="en-US" sz="1600" dirty="0" smtClean="0">
              <a:solidFill>
                <a:srgbClr val="00A0AF"/>
              </a:solidFill>
              <a:cs typeface="Arial" pitchFamily="34" charset="0"/>
            </a:endParaRPr>
          </a:p>
          <a:p>
            <a:pPr marL="225425" indent="-225425">
              <a:buClr>
                <a:srgbClr val="00A0AF"/>
              </a:buClr>
              <a:buFont typeface="Arial" pitchFamily="34" charset="0"/>
              <a:buChar char="•"/>
            </a:pPr>
            <a:endParaRPr lang="en-US" sz="1800" dirty="0" smtClean="0">
              <a:solidFill>
                <a:srgbClr val="00A0AF"/>
              </a:solidFill>
              <a:latin typeface="Arial Black" pitchFamily="34" charset="0"/>
              <a:cs typeface="Arial" pitchFamily="34" charset="0"/>
            </a:endParaRPr>
          </a:p>
          <a:p>
            <a:pPr marL="285750" lvl="1" indent="0">
              <a:spcBef>
                <a:spcPts val="0"/>
              </a:spcBef>
              <a:buNone/>
            </a:pPr>
            <a:endParaRPr lang="en-US" sz="1600" dirty="0" smtClean="0">
              <a:latin typeface="Arial" pitchFamily="34" charset="0"/>
              <a:cs typeface="Arial" pitchFamily="34" charset="0"/>
            </a:endParaRPr>
          </a:p>
          <a:p>
            <a:pPr marL="285750" lvl="1" indent="0">
              <a:spcBef>
                <a:spcPts val="0"/>
              </a:spcBef>
              <a:buNone/>
            </a:pPr>
            <a:endParaRPr lang="en-US" sz="1600" dirty="0" smtClean="0">
              <a:latin typeface="Arial" pitchFamily="34" charset="0"/>
              <a:cs typeface="Arial" pitchFamily="34" charset="0"/>
            </a:endParaRPr>
          </a:p>
        </p:txBody>
      </p:sp>
    </p:spTree>
    <p:extLst>
      <p:ext uri="{BB962C8B-B14F-4D97-AF65-F5344CB8AC3E}">
        <p14:creationId xmlns:p14="http://schemas.microsoft.com/office/powerpoint/2010/main" val="3624639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t>Evaluation of the Horizon Scanning System</a:t>
            </a:r>
            <a:endParaRPr lang="en-US" sz="2500" dirty="0"/>
          </a:p>
        </p:txBody>
      </p:sp>
      <p:sp>
        <p:nvSpPr>
          <p:cNvPr id="3" name="Text Placeholder 2"/>
          <p:cNvSpPr>
            <a:spLocks noGrp="1"/>
          </p:cNvSpPr>
          <p:nvPr>
            <p:ph type="body" sz="quarter" idx="11"/>
          </p:nvPr>
        </p:nvSpPr>
        <p:spPr/>
        <p:txBody>
          <a:bodyPr/>
          <a:lstStyle/>
          <a:p>
            <a:r>
              <a:rPr lang="en-US" sz="2400" dirty="0" smtClean="0"/>
              <a:t>Is the AHRQ Healthcare Horizon Scanning System working as intended?</a:t>
            </a:r>
          </a:p>
          <a:p>
            <a:r>
              <a:rPr lang="en-US" sz="2400" dirty="0" smtClean="0"/>
              <a:t>Is the system meeting the needs of stakeholders?</a:t>
            </a:r>
          </a:p>
          <a:p>
            <a:pPr lvl="1"/>
            <a:r>
              <a:rPr lang="en-US" sz="2000" dirty="0" smtClean="0"/>
              <a:t>For example, delivery organizations, payers, and comparative effectiveness researchers</a:t>
            </a:r>
          </a:p>
          <a:p>
            <a:r>
              <a:rPr lang="en-US" sz="2400" dirty="0" smtClean="0"/>
              <a:t>How can the system be improved to better meet the needs of these diverse stakeholders?</a:t>
            </a:r>
          </a:p>
          <a:p>
            <a:pPr marL="0" indent="0">
              <a:buNone/>
            </a:pPr>
            <a:endParaRPr lang="en-US" dirty="0" smtClean="0"/>
          </a:p>
        </p:txBody>
      </p:sp>
    </p:spTree>
    <p:extLst>
      <p:ext uri="{BB962C8B-B14F-4D97-AF65-F5344CB8AC3E}">
        <p14:creationId xmlns:p14="http://schemas.microsoft.com/office/powerpoint/2010/main" val="1255020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t>Today’s Speakers</a:t>
            </a:r>
            <a:endParaRPr lang="en-US" sz="2500" dirty="0"/>
          </a:p>
        </p:txBody>
      </p:sp>
      <p:sp>
        <p:nvSpPr>
          <p:cNvPr id="4" name="Text Placeholder 3"/>
          <p:cNvSpPr>
            <a:spLocks noGrp="1"/>
          </p:cNvSpPr>
          <p:nvPr>
            <p:ph type="body" sz="quarter" idx="11"/>
          </p:nvPr>
        </p:nvSpPr>
        <p:spPr>
          <a:xfrm>
            <a:off x="750706" y="3667374"/>
            <a:ext cx="2563905" cy="786739"/>
          </a:xfrm>
        </p:spPr>
        <p:txBody>
          <a:bodyPr>
            <a:normAutofit/>
          </a:bodyPr>
          <a:lstStyle/>
          <a:p>
            <a:pPr marL="0" indent="0" algn="ctr">
              <a:spcAft>
                <a:spcPts val="0"/>
              </a:spcAft>
              <a:buClr>
                <a:srgbClr val="10335A"/>
              </a:buClr>
              <a:buNone/>
            </a:pPr>
            <a:r>
              <a:rPr lang="en-US" dirty="0" smtClean="0"/>
              <a:t>Kara Odom Walker</a:t>
            </a:r>
            <a:r>
              <a:rPr lang="en-US" dirty="0"/>
              <a:t/>
            </a:r>
            <a:br>
              <a:rPr lang="en-US" dirty="0"/>
            </a:br>
            <a:r>
              <a:rPr lang="en-US" dirty="0" smtClean="0"/>
              <a:t>PCORI</a:t>
            </a:r>
            <a:endParaRPr lang="en-US" dirty="0"/>
          </a:p>
        </p:txBody>
      </p:sp>
      <p:sp>
        <p:nvSpPr>
          <p:cNvPr id="7" name="Text Placeholder 3"/>
          <p:cNvSpPr txBox="1">
            <a:spLocks/>
          </p:cNvSpPr>
          <p:nvPr/>
        </p:nvSpPr>
        <p:spPr>
          <a:xfrm>
            <a:off x="5891956" y="1225040"/>
            <a:ext cx="2601871" cy="737695"/>
          </a:xfrm>
          <a:prstGeom prst="rect">
            <a:avLst/>
          </a:prstGeom>
        </p:spPr>
        <p:txBody>
          <a:bodyPr vert="horz" lIns="91440" tIns="45720" rIns="91440" bIns="45720" rtlCol="0">
            <a:normAutofit fontScale="92500"/>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Clr>
                <a:srgbClr val="10335A"/>
              </a:buClr>
              <a:buFont typeface="Arial"/>
              <a:buNone/>
            </a:pPr>
            <a:r>
              <a:rPr lang="en-US" dirty="0" smtClean="0">
                <a:solidFill>
                  <a:srgbClr val="10335A"/>
                </a:solidFill>
              </a:rPr>
              <a:t>Don Liss</a:t>
            </a:r>
            <a:br>
              <a:rPr lang="en-US" dirty="0" smtClean="0">
                <a:solidFill>
                  <a:srgbClr val="10335A"/>
                </a:solidFill>
              </a:rPr>
            </a:br>
            <a:r>
              <a:rPr lang="en-US" dirty="0" smtClean="0">
                <a:solidFill>
                  <a:srgbClr val="10335A"/>
                </a:solidFill>
              </a:rPr>
              <a:t>Independence Blue Cross</a:t>
            </a:r>
          </a:p>
        </p:txBody>
      </p:sp>
      <p:sp>
        <p:nvSpPr>
          <p:cNvPr id="8" name="AutoShape 2" descr="Image result for stu guterman"/>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0335A"/>
              </a:solidFill>
            </a:endParaRPr>
          </a:p>
        </p:txBody>
      </p:sp>
      <p:sp>
        <p:nvSpPr>
          <p:cNvPr id="11" name="Text Placeholder 3"/>
          <p:cNvSpPr txBox="1">
            <a:spLocks/>
          </p:cNvSpPr>
          <p:nvPr/>
        </p:nvSpPr>
        <p:spPr>
          <a:xfrm>
            <a:off x="3172536" y="1228474"/>
            <a:ext cx="2897693" cy="634336"/>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Clr>
                <a:srgbClr val="10335A"/>
              </a:buClr>
              <a:buFont typeface="Arial"/>
              <a:buNone/>
            </a:pPr>
            <a:r>
              <a:rPr lang="en-US" dirty="0" smtClean="0"/>
              <a:t>Karen Schoelles</a:t>
            </a:r>
            <a:br>
              <a:rPr lang="en-US" dirty="0" smtClean="0"/>
            </a:br>
            <a:r>
              <a:rPr lang="en-US" dirty="0" smtClean="0"/>
              <a:t>ECRI Institute</a:t>
            </a:r>
            <a:endParaRPr lang="en-US" dirty="0"/>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sp>
        <p:nvSpPr>
          <p:cNvPr id="17" name="Text Placeholder 3"/>
          <p:cNvSpPr txBox="1">
            <a:spLocks/>
          </p:cNvSpPr>
          <p:nvPr/>
        </p:nvSpPr>
        <p:spPr>
          <a:xfrm>
            <a:off x="3355171" y="3825346"/>
            <a:ext cx="2593695" cy="786739"/>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Clr>
                <a:srgbClr val="10335A"/>
              </a:buClr>
              <a:buFont typeface="Arial"/>
              <a:buNone/>
            </a:pPr>
            <a:r>
              <a:rPr lang="en-US" dirty="0" smtClean="0"/>
              <a:t>Elise Berliner</a:t>
            </a: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sp>
        <p:nvSpPr>
          <p:cNvPr id="18" name="Text Placeholder 3"/>
          <p:cNvSpPr txBox="1">
            <a:spLocks/>
          </p:cNvSpPr>
          <p:nvPr/>
        </p:nvSpPr>
        <p:spPr>
          <a:xfrm>
            <a:off x="749475" y="1228474"/>
            <a:ext cx="2563905" cy="634336"/>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a:buNone/>
            </a:pPr>
            <a:r>
              <a:rPr lang="en-US" dirty="0" smtClean="0"/>
              <a:t>Nancy Duda Mathematica</a:t>
            </a:r>
          </a:p>
        </p:txBody>
      </p:sp>
      <p:sp>
        <p:nvSpPr>
          <p:cNvPr id="19" name="Text Placeholder 3"/>
          <p:cNvSpPr txBox="1">
            <a:spLocks/>
          </p:cNvSpPr>
          <p:nvPr/>
        </p:nvSpPr>
        <p:spPr>
          <a:xfrm>
            <a:off x="5978436" y="3664049"/>
            <a:ext cx="2347022" cy="889675"/>
          </a:xfrm>
          <a:prstGeom prst="rect">
            <a:avLst/>
          </a:prstGeom>
        </p:spPr>
        <p:txBody>
          <a:bodyPr vert="horz" lIns="91440" tIns="45720" rIns="91440" bIns="45720" rtlCol="0">
            <a:normAutofit/>
          </a:bodyPr>
          <a:lstStyle>
            <a:lvl1pPr marL="228600" indent="-228600" algn="l" defTabSz="457200" rtl="0" eaLnBrk="1" latinLnBrk="0" hangingPunct="1">
              <a:spcBef>
                <a:spcPts val="1000"/>
              </a:spcBef>
              <a:spcAft>
                <a:spcPts val="600"/>
              </a:spcAft>
              <a:buClr>
                <a:schemeClr val="tx1"/>
              </a:buClr>
              <a:buSzPct val="115000"/>
              <a:buFont typeface="Arial"/>
              <a:buChar char="•"/>
              <a:defRPr sz="1600" b="1" kern="1200">
                <a:solidFill>
                  <a:schemeClr val="tx1"/>
                </a:solidFill>
                <a:latin typeface="Arial Bold" pitchFamily="34" charset="0"/>
                <a:ea typeface="+mn-ea"/>
                <a:cs typeface="Arial Bold" pitchFamily="34" charset="0"/>
              </a:defRPr>
            </a:lvl1pPr>
            <a:lvl2pPr marL="457200" indent="-228600" algn="l" defTabSz="457200" rtl="0" eaLnBrk="1" latinLnBrk="0" hangingPunct="1">
              <a:spcBef>
                <a:spcPts val="300"/>
              </a:spcBef>
              <a:spcAft>
                <a:spcPts val="300"/>
              </a:spcAft>
              <a:buClr>
                <a:schemeClr val="tx1"/>
              </a:buClr>
              <a:buFont typeface="Arial"/>
              <a:buChar char="–"/>
              <a:defRPr sz="1600" b="1" kern="1200">
                <a:solidFill>
                  <a:schemeClr val="tx1"/>
                </a:solidFill>
                <a:latin typeface="Arial Bold" pitchFamily="34" charset="0"/>
                <a:ea typeface="+mn-ea"/>
                <a:cs typeface="Arial Bold" pitchFamily="34" charset="0"/>
              </a:defRPr>
            </a:lvl2pPr>
            <a:lvl3pPr marL="685800" indent="-228600" algn="l" defTabSz="457200" rtl="0" eaLnBrk="1" latinLnBrk="0" hangingPunct="1">
              <a:spcBef>
                <a:spcPts val="300"/>
              </a:spcBef>
              <a:buClr>
                <a:schemeClr val="tx1"/>
              </a:buClr>
              <a:buFont typeface="Arial"/>
              <a:buChar char="•"/>
              <a:defRPr sz="1400" kern="1200">
                <a:solidFill>
                  <a:schemeClr val="tx1"/>
                </a:solidFill>
                <a:latin typeface="+mn-lt"/>
                <a:ea typeface="+mn-ea"/>
                <a:cs typeface="+mn-cs"/>
              </a:defRPr>
            </a:lvl3pPr>
            <a:lvl4pPr marL="1316038" indent="-346075" algn="l" defTabSz="457200" rtl="0" eaLnBrk="1" latinLnBrk="0" hangingPunct="1">
              <a:spcBef>
                <a:spcPts val="300"/>
              </a:spcBef>
              <a:buFont typeface="Arial"/>
              <a:buChar char="–"/>
              <a:defRPr sz="1400" kern="1200">
                <a:solidFill>
                  <a:schemeClr val="tx1"/>
                </a:solidFill>
                <a:latin typeface="+mn-lt"/>
                <a:ea typeface="+mn-ea"/>
                <a:cs typeface="+mn-cs"/>
              </a:defRPr>
            </a:lvl4pPr>
            <a:lvl5pPr marL="1660525" indent="-344488" algn="l" defTabSz="457200" rtl="0" eaLnBrk="1" latinLnBrk="0" hangingPunct="1">
              <a:spcBef>
                <a:spcPts val="3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None/>
            </a:pPr>
            <a:r>
              <a:rPr lang="en-US" dirty="0" smtClean="0"/>
              <a:t>Joe Cummings  </a:t>
            </a:r>
          </a:p>
          <a:p>
            <a:pPr marL="0" indent="0" algn="ctr">
              <a:spcBef>
                <a:spcPts val="0"/>
              </a:spcBef>
              <a:spcAft>
                <a:spcPts val="0"/>
              </a:spcAft>
              <a:buNone/>
            </a:pPr>
            <a:r>
              <a:rPr lang="en-US" dirty="0" smtClean="0"/>
              <a:t>Vizient, Inc.             </a:t>
            </a:r>
            <a:endParaRPr lang="en-US" dirty="0"/>
          </a:p>
          <a:p>
            <a:pPr marL="0" indent="0" algn="ctr">
              <a:buClr>
                <a:srgbClr val="10335A"/>
              </a:buClr>
              <a:buNone/>
            </a:pPr>
            <a:endParaRPr lang="en-US" dirty="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spcAft>
                <a:spcPts val="0"/>
              </a:spcAft>
              <a:buClr>
                <a:srgbClr val="10335A"/>
              </a:buClr>
              <a:buFont typeface="Arial"/>
              <a:buNone/>
            </a:pPr>
            <a:endParaRPr lang="en-US" dirty="0" smtClean="0">
              <a:solidFill>
                <a:srgbClr val="10335A"/>
              </a:solidFill>
            </a:endParaRPr>
          </a:p>
          <a:p>
            <a:pPr marL="0" indent="0" algn="ctr">
              <a:buClr>
                <a:srgbClr val="10335A"/>
              </a:buClr>
              <a:buFont typeface="Arial"/>
              <a:buNone/>
            </a:pPr>
            <a:endParaRPr lang="en-US" dirty="0">
              <a:solidFill>
                <a:srgbClr val="10335A"/>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69" t="1825" r="8778" b="34752"/>
          <a:stretch/>
        </p:blipFill>
        <p:spPr>
          <a:xfrm>
            <a:off x="6507748" y="1815152"/>
            <a:ext cx="1460312" cy="167867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6342" b="4579"/>
          <a:stretch/>
        </p:blipFill>
        <p:spPr>
          <a:xfrm>
            <a:off x="6459601" y="4251430"/>
            <a:ext cx="1556606" cy="173326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967" y="1836187"/>
            <a:ext cx="1408919" cy="140891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6461" t="15170" r="28440" b="18532"/>
          <a:stretch/>
        </p:blipFill>
        <p:spPr>
          <a:xfrm>
            <a:off x="3835771" y="1824243"/>
            <a:ext cx="1487606" cy="1640177"/>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12007"/>
          <a:stretch/>
        </p:blipFill>
        <p:spPr>
          <a:xfrm>
            <a:off x="1287411" y="4246012"/>
            <a:ext cx="1552352" cy="170743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5165" y="4256307"/>
            <a:ext cx="2712437" cy="300851"/>
          </a:xfrm>
          <a:prstGeom prst="rect">
            <a:avLst/>
          </a:prstGeom>
        </p:spPr>
      </p:pic>
    </p:spTree>
    <p:extLst>
      <p:ext uri="{BB962C8B-B14F-4D97-AF65-F5344CB8AC3E}">
        <p14:creationId xmlns:p14="http://schemas.microsoft.com/office/powerpoint/2010/main" val="2222772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Mathematica">
  <a:themeElements>
    <a:clrScheme name="Mathematica Red">
      <a:dk1>
        <a:sysClr val="windowText" lastClr="000000"/>
      </a:dk1>
      <a:lt1>
        <a:sysClr val="window" lastClr="FFFFFF"/>
      </a:lt1>
      <a:dk2>
        <a:srgbClr val="10335A"/>
      </a:dk2>
      <a:lt2>
        <a:srgbClr val="EEECE1"/>
      </a:lt2>
      <a:accent1>
        <a:srgbClr val="E61D35"/>
      </a:accent1>
      <a:accent2>
        <a:srgbClr val="F59A29"/>
      </a:accent2>
      <a:accent3>
        <a:srgbClr val="EA5534"/>
      </a:accent3>
      <a:accent4>
        <a:srgbClr val="F08442"/>
      </a:accent4>
      <a:accent5>
        <a:srgbClr val="FDBC18"/>
      </a:accent5>
      <a:accent6>
        <a:srgbClr val="F2955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urrency">
      <a:fillStyleLst>
        <a:solidFill>
          <a:schemeClr val="phClr"/>
        </a:solidFill>
        <a:gradFill rotWithShape="1">
          <a:gsLst>
            <a:gs pos="0">
              <a:schemeClr val="phClr">
                <a:tint val="80000"/>
                <a:satMod val="110000"/>
              </a:schemeClr>
            </a:gs>
            <a:gs pos="47500">
              <a:schemeClr val="phClr">
                <a:tint val="35000"/>
                <a:satMod val="110000"/>
              </a:schemeClr>
            </a:gs>
            <a:gs pos="58500">
              <a:schemeClr val="phClr">
                <a:tint val="35000"/>
                <a:satMod val="110000"/>
              </a:schemeClr>
            </a:gs>
            <a:gs pos="100000">
              <a:schemeClr val="phClr">
                <a:tint val="80000"/>
                <a:satMod val="110000"/>
              </a:schemeClr>
            </a:gs>
          </a:gsLst>
          <a:lin ang="3600000" scaled="1"/>
        </a:gradFill>
        <a:gradFill rotWithShape="1">
          <a:gsLst>
            <a:gs pos="0">
              <a:schemeClr val="phClr">
                <a:shade val="52000"/>
                <a:satMod val="105000"/>
              </a:schemeClr>
            </a:gs>
            <a:gs pos="47500">
              <a:schemeClr val="phClr">
                <a:shade val="89000"/>
                <a:satMod val="105000"/>
              </a:schemeClr>
            </a:gs>
            <a:gs pos="58500">
              <a:schemeClr val="phClr">
                <a:shade val="89000"/>
                <a:satMod val="105000"/>
              </a:schemeClr>
            </a:gs>
            <a:gs pos="100000">
              <a:schemeClr val="phClr">
                <a:shade val="52000"/>
                <a:satMod val="105000"/>
              </a:schemeClr>
            </a:gs>
          </a:gsLst>
          <a:lin ang="3600000" scaled="1"/>
        </a:gradFill>
      </a:fillStyleLst>
      <a:lnStyleLst>
        <a:ln w="10000" cap="flat" cmpd="sng" algn="ctr">
          <a:solidFill>
            <a:schemeClr val="phClr"/>
          </a:solidFill>
          <a:prstDash val="solid"/>
        </a:ln>
        <a:ln w="60000" cap="flat" cmpd="thickThin" algn="ctr">
          <a:solidFill>
            <a:schemeClr val="phClr"/>
          </a:solidFill>
          <a:prstDash val="solid"/>
        </a:ln>
        <a:ln w="25400" cap="flat" cmpd="sng" algn="ctr">
          <a:solidFill>
            <a:schemeClr val="phClr"/>
          </a:solidFill>
          <a:prstDash val="solid"/>
        </a:ln>
      </a:lnStyleLst>
      <a:effectStyleLst>
        <a:effectStyle>
          <a:effectLst>
            <a:outerShdw blurRad="38100" dist="38100" dir="5400000" algn="r" rotWithShape="0">
              <a:srgbClr val="000000">
                <a:alpha val="60000"/>
              </a:srgbClr>
            </a:outerShdw>
          </a:effectLst>
        </a:effectStyle>
        <a:effectStyle>
          <a:effectLst>
            <a:outerShdw blurRad="38100" dist="38100" dir="5400000" algn="r" rotWithShape="0">
              <a:srgbClr val="000000">
                <a:alpha val="60000"/>
              </a:srgbClr>
            </a:outerShdw>
          </a:effectLst>
          <a:scene3d>
            <a:camera prst="orthographicFront">
              <a:rot lat="0" lon="0" rev="0"/>
            </a:camera>
            <a:lightRig rig="harsh" dir="tl">
              <a:rot lat="0" lon="0" rev="8400000"/>
            </a:lightRig>
          </a:scene3d>
          <a:sp3d prstMaterial="flat">
            <a:bevelT w="38100" h="50800" prst="softRound"/>
          </a:sp3d>
        </a:effectStyle>
        <a:effectStyle>
          <a:effectLst>
            <a:outerShdw blurRad="50800" dist="63500" dir="5400000" algn="r" rotWithShape="0">
              <a:srgbClr val="000000">
                <a:alpha val="65000"/>
              </a:srgbClr>
            </a:outerShdw>
          </a:effectLst>
          <a:scene3d>
            <a:camera prst="orthographicFront">
              <a:rot lat="0" lon="0" rev="0"/>
            </a:camera>
            <a:lightRig rig="harsh" dir="tl">
              <a:rot lat="0" lon="0" rev="840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80000"/>
                <a:satMod val="300000"/>
              </a:schemeClr>
            </a:gs>
            <a:gs pos="100000">
              <a:schemeClr val="phClr">
                <a:shade val="20000"/>
                <a:satMod val="350000"/>
              </a:schemeClr>
            </a:gs>
          </a:gsLst>
          <a:path path="circle">
            <a:fillToRect l="50000" t="50000" r="50000" b="50000"/>
          </a:path>
        </a:gradFill>
        <a:blipFill>
          <a:blip xmlns:r="http://schemas.openxmlformats.org/officeDocument/2006/relationships">
            <a:duotone>
              <a:schemeClr val="phClr">
                <a:tint val="98000"/>
                <a:shade val="98000"/>
                <a:satMod val="120000"/>
              </a:schemeClr>
              <a:schemeClr val="phClr">
                <a:tint val="86000"/>
                <a:shade val="92000"/>
                <a:satMod val="150000"/>
              </a:schemeClr>
            </a:duotone>
          </a:blip>
          <a:tile tx="0" ty="0" sx="90000" sy="90000" flip="none" algn="tl"/>
        </a:blipFill>
      </a:bgFillStyleLst>
    </a:fmtScheme>
  </a:themeElements>
  <a:objectDefaults/>
  <a:extraClrSchemeLst>
    <a:extraClrScheme>
      <a:clrScheme name="Mathematica Blue">
        <a:dk1>
          <a:sysClr val="windowText" lastClr="000000"/>
        </a:dk1>
        <a:lt1>
          <a:sysClr val="window" lastClr="FFFFFF"/>
        </a:lt1>
        <a:dk2>
          <a:srgbClr val="10335A"/>
        </a:dk2>
        <a:lt2>
          <a:srgbClr val="EEECE1"/>
        </a:lt2>
        <a:accent1>
          <a:srgbClr val="184E8A"/>
        </a:accent1>
        <a:accent2>
          <a:srgbClr val="79B4E1"/>
        </a:accent2>
        <a:accent3>
          <a:srgbClr val="2067B6"/>
        </a:accent3>
        <a:accent4>
          <a:srgbClr val="4D9CD7"/>
        </a:accent4>
        <a:accent5>
          <a:srgbClr val="A2CAE8"/>
        </a:accent5>
        <a:accent6>
          <a:srgbClr val="2067B6"/>
        </a:accent6>
        <a:hlink>
          <a:srgbClr val="0000FF"/>
        </a:hlink>
        <a:folHlink>
          <a:srgbClr val="800080"/>
        </a:folHlink>
      </a:clrScheme>
    </a:extraClrScheme>
    <a:extraClrScheme>
      <a:clrScheme name="Mathematica Red">
        <a:dk1>
          <a:sysClr val="windowText" lastClr="000000"/>
        </a:dk1>
        <a:lt1>
          <a:sysClr val="window" lastClr="FFFFFF"/>
        </a:lt1>
        <a:dk2>
          <a:srgbClr val="10335A"/>
        </a:dk2>
        <a:lt2>
          <a:srgbClr val="EEECE1"/>
        </a:lt2>
        <a:accent1>
          <a:srgbClr val="E61D35"/>
        </a:accent1>
        <a:accent2>
          <a:srgbClr val="F59A29"/>
        </a:accent2>
        <a:accent3>
          <a:srgbClr val="EA5534"/>
        </a:accent3>
        <a:accent4>
          <a:srgbClr val="F08442"/>
        </a:accent4>
        <a:accent5>
          <a:srgbClr val="FDBC18"/>
        </a:accent5>
        <a:accent6>
          <a:srgbClr val="F2955C"/>
        </a:accent6>
        <a:hlink>
          <a:srgbClr val="0000FF"/>
        </a:hlink>
        <a:folHlink>
          <a:srgbClr val="800080"/>
        </a:folHlink>
      </a:clrScheme>
    </a:extraClrScheme>
    <a:extraClrScheme>
      <a:clrScheme name="Mathematica Green">
        <a:dk1>
          <a:sysClr val="windowText" lastClr="000000"/>
        </a:dk1>
        <a:lt1>
          <a:sysClr val="window" lastClr="FFFFFF"/>
        </a:lt1>
        <a:dk2>
          <a:srgbClr val="10335A"/>
        </a:dk2>
        <a:lt2>
          <a:srgbClr val="EEECE1"/>
        </a:lt2>
        <a:accent1>
          <a:srgbClr val="006A4F"/>
        </a:accent1>
        <a:accent2>
          <a:srgbClr val="8DC765"/>
        </a:accent2>
        <a:accent3>
          <a:srgbClr val="4C8A3E"/>
        </a:accent3>
        <a:accent4>
          <a:srgbClr val="5CA84A"/>
        </a:accent4>
        <a:accent5>
          <a:srgbClr val="B2DE82"/>
        </a:accent5>
        <a:accent6>
          <a:srgbClr val="5FAD4D"/>
        </a:accent6>
        <a:hlink>
          <a:srgbClr val="0000FF"/>
        </a:hlink>
        <a:folHlink>
          <a:srgbClr val="800080"/>
        </a:folHlink>
      </a:clrScheme>
    </a:extraClrScheme>
  </a:extraClrSchemeLst>
  <a:extLst>
    <a:ext uri="{05A4C25C-085E-4340-85A3-A5531E510DB2}">
      <thm15:themeFamily xmlns:thm15="http://schemas.microsoft.com/office/thememl/2012/main" name="1 Light Background Slide Template.potx" id="{42F54AA8-A9D4-47CF-B703-82EE7EE9E0E2}" vid="{2CC503E2-811B-4FFC-9596-586A9169D7B3}"/>
    </a:ext>
  </a:extLst>
</a:theme>
</file>

<file path=ppt/theme/theme10.xml><?xml version="1.0" encoding="utf-8"?>
<a:theme xmlns:a="http://schemas.openxmlformats.org/drawingml/2006/main" name="Vizient 4x3_Power Point Template">
  <a:themeElements>
    <a:clrScheme name="Vizient">
      <a:dk1>
        <a:sysClr val="windowText" lastClr="000000"/>
      </a:dk1>
      <a:lt1>
        <a:sysClr val="window" lastClr="FFFFFF"/>
      </a:lt1>
      <a:dk2>
        <a:srgbClr val="696969"/>
      </a:dk2>
      <a:lt2>
        <a:srgbClr val="FF4E00"/>
      </a:lt2>
      <a:accent1>
        <a:srgbClr val="FFC02E"/>
      </a:accent1>
      <a:accent2>
        <a:srgbClr val="9CD020"/>
      </a:accent2>
      <a:accent3>
        <a:srgbClr val="01ADAB"/>
      </a:accent3>
      <a:accent4>
        <a:srgbClr val="7F5EBA"/>
      </a:accent4>
      <a:accent5>
        <a:srgbClr val="C0C0C0"/>
      </a:accent5>
      <a:accent6>
        <a:srgbClr val="000000"/>
      </a:accent6>
      <a:hlink>
        <a:srgbClr val="FF4E00"/>
      </a:hlink>
      <a:folHlink>
        <a:srgbClr val="01AD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400" dirty="0" smtClean="0">
            <a:solidFill>
              <a:schemeClr val="tx2"/>
            </a:solidFill>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 Light Background Slide Template">
  <a:themeElements>
    <a:clrScheme name="Custom Blue">
      <a:dk1>
        <a:srgbClr val="10335A"/>
      </a:dk1>
      <a:lt1>
        <a:sysClr val="window" lastClr="FFFFFF"/>
      </a:lt1>
      <a:dk2>
        <a:srgbClr val="10335A"/>
      </a:dk2>
      <a:lt2>
        <a:srgbClr val="EEECE1"/>
      </a:lt2>
      <a:accent1>
        <a:srgbClr val="184E8A"/>
      </a:accent1>
      <a:accent2>
        <a:srgbClr val="79B4E1"/>
      </a:accent2>
      <a:accent3>
        <a:srgbClr val="2067B6"/>
      </a:accent3>
      <a:accent4>
        <a:srgbClr val="A2CAE8"/>
      </a:accent4>
      <a:accent5>
        <a:srgbClr val="4D9CD7"/>
      </a:accent5>
      <a:accent6>
        <a:srgbClr val="E2DECC"/>
      </a:accent6>
      <a:hlink>
        <a:srgbClr val="0000FF"/>
      </a:hlink>
      <a:folHlink>
        <a:srgbClr val="800080"/>
      </a:folHlink>
    </a:clrScheme>
    <a:fontScheme name="Mathematica-1">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spcBef>
            <a:spcPct val="20000"/>
          </a:spcBef>
          <a:defRPr sz="1600" b="1" dirty="0" smtClean="0">
            <a:solidFill>
              <a:srgbClr val="00A0AF"/>
            </a:solidFill>
            <a:latin typeface="Arial Black"/>
            <a:cs typeface="Arial Black"/>
          </a:defRPr>
        </a:defPPr>
      </a:lstStyle>
    </a:txDef>
  </a:objectDefaults>
  <a:extraClrSchemeLst/>
</a:theme>
</file>

<file path=ppt/theme/theme3.xml><?xml version="1.0" encoding="utf-8"?>
<a:theme xmlns:a="http://schemas.openxmlformats.org/drawingml/2006/main" name="1_1 Light Background Slide Template">
  <a:themeElements>
    <a:clrScheme name="Custom Blue">
      <a:dk1>
        <a:srgbClr val="10335A"/>
      </a:dk1>
      <a:lt1>
        <a:sysClr val="window" lastClr="FFFFFF"/>
      </a:lt1>
      <a:dk2>
        <a:srgbClr val="10335A"/>
      </a:dk2>
      <a:lt2>
        <a:srgbClr val="EEECE1"/>
      </a:lt2>
      <a:accent1>
        <a:srgbClr val="184E8A"/>
      </a:accent1>
      <a:accent2>
        <a:srgbClr val="79B4E1"/>
      </a:accent2>
      <a:accent3>
        <a:srgbClr val="2067B6"/>
      </a:accent3>
      <a:accent4>
        <a:srgbClr val="A2CAE8"/>
      </a:accent4>
      <a:accent5>
        <a:srgbClr val="4D9CD7"/>
      </a:accent5>
      <a:accent6>
        <a:srgbClr val="E2DECC"/>
      </a:accent6>
      <a:hlink>
        <a:srgbClr val="0000FF"/>
      </a:hlink>
      <a:folHlink>
        <a:srgbClr val="800080"/>
      </a:folHlink>
    </a:clrScheme>
    <a:fontScheme name="Mathematica-1">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spcBef>
            <a:spcPct val="20000"/>
          </a:spcBef>
          <a:defRPr sz="1600" b="1" dirty="0" smtClean="0">
            <a:solidFill>
              <a:srgbClr val="00A0AF"/>
            </a:solidFill>
            <a:latin typeface="Arial Black"/>
            <a:cs typeface="Arial Black"/>
          </a:defRPr>
        </a:defPPr>
      </a:lstStyle>
    </a:txDef>
  </a:objectDefaults>
  <a:extraClrSchemeLst/>
</a:theme>
</file>

<file path=ppt/theme/theme4.xml><?xml version="1.0" encoding="utf-8"?>
<a:theme xmlns:a="http://schemas.openxmlformats.org/drawingml/2006/main" name="2_Independence Logo Master Slide">
  <a:themeElements>
    <a:clrScheme name="IBC 2014 Test">
      <a:dk1>
        <a:srgbClr val="37424A"/>
      </a:dk1>
      <a:lt1>
        <a:sysClr val="window" lastClr="FFFFFF"/>
      </a:lt1>
      <a:dk2>
        <a:srgbClr val="009EF0"/>
      </a:dk2>
      <a:lt2>
        <a:srgbClr val="8CD2F4"/>
      </a:lt2>
      <a:accent1>
        <a:srgbClr val="009EF0"/>
      </a:accent1>
      <a:accent2>
        <a:srgbClr val="B8D936"/>
      </a:accent2>
      <a:accent3>
        <a:srgbClr val="FF7950"/>
      </a:accent3>
      <a:accent4>
        <a:srgbClr val="EF4634"/>
      </a:accent4>
      <a:accent5>
        <a:srgbClr val="7F7F7F"/>
      </a:accent5>
      <a:accent6>
        <a:srgbClr val="763F98"/>
      </a:accent6>
      <a:hlink>
        <a:srgbClr val="009EF0"/>
      </a:hlink>
      <a:folHlink>
        <a:srgbClr val="7F7F7F"/>
      </a:folHlink>
    </a:clrScheme>
    <a:fontScheme name="IBC 2014 Test">
      <a:majorFont>
        <a:latin typeface="Arial"/>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accent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spAutoFit/>
      </a:bodyPr>
      <a:lstStyle>
        <a:defPPr>
          <a:defRPr sz="1600" dirty="0" smtClean="0">
            <a:solidFill>
              <a:schemeClr val="accent5"/>
            </a:solidFill>
          </a:defRPr>
        </a:defPPr>
      </a:lstStyle>
    </a:txDef>
  </a:objectDefaults>
  <a:extraClrSchemeLst/>
</a:theme>
</file>

<file path=ppt/theme/theme5.xml><?xml version="1.0" encoding="utf-8"?>
<a:theme xmlns:a="http://schemas.openxmlformats.org/drawingml/2006/main" name="1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Template_2015.potx" id="{6143CE48-9069-4CFA-9F8D-9B949055E899}" vid="{72A2328F-7DD1-4FE1-95C2-C6E21E140949}"/>
    </a:ext>
  </a:extLst>
</a:theme>
</file>

<file path=ppt/theme/themeOverride1.xml><?xml version="1.0" encoding="utf-8"?>
<a:themeOverride xmlns:a="http://schemas.openxmlformats.org/drawingml/2006/main">
  <a:clrScheme name="Vizient">
    <a:dk1>
      <a:sysClr val="windowText" lastClr="000000"/>
    </a:dk1>
    <a:lt1>
      <a:sysClr val="window" lastClr="FFFFFF"/>
    </a:lt1>
    <a:dk2>
      <a:srgbClr val="696969"/>
    </a:dk2>
    <a:lt2>
      <a:srgbClr val="FF4E00"/>
    </a:lt2>
    <a:accent1>
      <a:srgbClr val="FFC02E"/>
    </a:accent1>
    <a:accent2>
      <a:srgbClr val="9CD020"/>
    </a:accent2>
    <a:accent3>
      <a:srgbClr val="01ADAB"/>
    </a:accent3>
    <a:accent4>
      <a:srgbClr val="7F5EBA"/>
    </a:accent4>
    <a:accent5>
      <a:srgbClr val="C0C0C0"/>
    </a:accent5>
    <a:accent6>
      <a:srgbClr val="000000"/>
    </a:accent6>
    <a:hlink>
      <a:srgbClr val="FF4E00"/>
    </a:hlink>
    <a:folHlink>
      <a:srgbClr val="01ADA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bab956b1f44ef9d173162e10f4b27789">
  <xsd:schema xmlns:xsd="http://www.w3.org/2001/XMLSchema" xmlns:xs="http://www.w3.org/2001/XMLSchema" xmlns:p="http://schemas.microsoft.com/office/2006/metadata/properties" targetNamespace="http://schemas.microsoft.com/office/2006/metadata/properties" ma:root="true" ma:fieldsID="16eaa9825d2fedb5a83ac41ebe86c43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FC35E3-298E-41AF-ADDE-0F45221A6A66}">
  <ds:schemaRefs>
    <ds:schemaRef ds:uri="http://schemas.microsoft.com/sharepoint/v3/contenttype/forms"/>
  </ds:schemaRefs>
</ds:datastoreItem>
</file>

<file path=customXml/itemProps2.xml><?xml version="1.0" encoding="utf-8"?>
<ds:datastoreItem xmlns:ds="http://schemas.openxmlformats.org/officeDocument/2006/customXml" ds:itemID="{852FCF45-E73F-457E-B6D2-B37394BDE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3CBB073-ED4B-4399-BD5A-978D400E516D}">
  <ds:schemaRefs>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1 Light Background Slide Template</Template>
  <TotalTime>5888</TotalTime>
  <Words>4215</Words>
  <Application>Microsoft Office PowerPoint</Application>
  <PresentationFormat>On-screen Show (4:3)</PresentationFormat>
  <Paragraphs>517</Paragraphs>
  <Slides>78</Slides>
  <Notes>53</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78</vt:i4>
      </vt:variant>
    </vt:vector>
  </HeadingPairs>
  <TitlesOfParts>
    <vt:vector size="100" baseType="lpstr">
      <vt:lpstr>MS PGothic</vt:lpstr>
      <vt:lpstr>Arial</vt:lpstr>
      <vt:lpstr>Arial Black</vt:lpstr>
      <vt:lpstr>Arial Bold</vt:lpstr>
      <vt:lpstr>Calibri</vt:lpstr>
      <vt:lpstr>Courier New</vt:lpstr>
      <vt:lpstr>Franklin Gothic Book</vt:lpstr>
      <vt:lpstr>Franklin Gothic Demi</vt:lpstr>
      <vt:lpstr>Franklin Gothic Medium</vt:lpstr>
      <vt:lpstr>Times New Roman</vt:lpstr>
      <vt:lpstr>Wingdings</vt:lpstr>
      <vt:lpstr>Wingdings 3</vt:lpstr>
      <vt:lpstr>Mathematica</vt:lpstr>
      <vt:lpstr>1 Light Background Slide Template</vt:lpstr>
      <vt:lpstr>1_1 Light Background Slide Template</vt:lpstr>
      <vt:lpstr>2_Independence Logo Master Slide</vt:lpstr>
      <vt:lpstr>1_Title</vt:lpstr>
      <vt:lpstr>1_Body</vt:lpstr>
      <vt:lpstr>Custom Design</vt:lpstr>
      <vt:lpstr>Office Theme</vt:lpstr>
      <vt:lpstr>1_Office Theme</vt:lpstr>
      <vt:lpstr>Vizient 4x3_Power Point Template</vt:lpstr>
      <vt:lpstr>The Horizon Scanning System: Assessing the Impacts of Emerging Health Innovations</vt:lpstr>
      <vt:lpstr>Moderator</vt:lpstr>
      <vt:lpstr>About the Center on Health Care Effectiveness</vt:lpstr>
      <vt:lpstr>Decision Making at the Point of Care</vt:lpstr>
      <vt:lpstr>In 2007, CBO Saw Two Major Flaws  Driving U.S. Health Care Costs</vt:lpstr>
      <vt:lpstr>Steps in Building the Clinical Evidence Base</vt:lpstr>
      <vt:lpstr>AHRQ Healthcare Horizon Scanning System   </vt:lpstr>
      <vt:lpstr>Evaluation of the Horizon Scanning System</vt:lpstr>
      <vt:lpstr>Today’s Speakers</vt:lpstr>
      <vt:lpstr>The AHRQ Horizon Scanning System</vt:lpstr>
      <vt:lpstr>AHRQ Horizon Scanning System</vt:lpstr>
      <vt:lpstr>Goals of the Project</vt:lpstr>
      <vt:lpstr>Why Horizon Scanning?</vt:lpstr>
      <vt:lpstr>PowerPoint Presentation</vt:lpstr>
      <vt:lpstr>Apremilast</vt:lpstr>
      <vt:lpstr>NICE Guidance December 2015</vt:lpstr>
      <vt:lpstr>Apremilast Current Evidence</vt:lpstr>
      <vt:lpstr>Apremilast Sales</vt:lpstr>
      <vt:lpstr>Questions for Discussion</vt:lpstr>
      <vt:lpstr>AHRQ Healthcare Horizon Scanning System: Methods and Findings 2010 - 2015</vt:lpstr>
      <vt:lpstr>Why Scan the Horizon?</vt:lpstr>
      <vt:lpstr>Horizon Scanning Methods </vt:lpstr>
      <vt:lpstr>PowerPoint Presentation</vt:lpstr>
      <vt:lpstr>Protocol for the AHRQ Healthcare Horizon Scanning System</vt:lpstr>
      <vt:lpstr>Horizon Scanning Protocol - Major Concepts </vt:lpstr>
      <vt:lpstr>Unmet Need – FDA Definition</vt:lpstr>
      <vt:lpstr>Selecting Leads for Topics  - A Series of Questions for Capturing Innovation and Unmet Need</vt:lpstr>
      <vt:lpstr>Process for Selecting Topics from Leads</vt:lpstr>
      <vt:lpstr>PowerPoint Presentation</vt:lpstr>
      <vt:lpstr>Four Priority Areas Accounted for ≥70% of Topics Over 5 Years</vt:lpstr>
      <vt:lpstr>PowerPoint Presentation</vt:lpstr>
      <vt:lpstr>Horizon Scanning Status Update Reports</vt:lpstr>
      <vt:lpstr>PowerPoint Presentation</vt:lpstr>
      <vt:lpstr>Status Update: Section 1 Sample Entry</vt:lpstr>
      <vt:lpstr>Horizon Scanning Output – Potential High Impact Reports</vt:lpstr>
      <vt:lpstr>Assessment for High-Impact Potential</vt:lpstr>
      <vt:lpstr>Expert Comments on Potential for Impact</vt:lpstr>
      <vt:lpstr>PowerPoint Presentation</vt:lpstr>
      <vt:lpstr>Cancer: Sample High-Impact Chapter</vt:lpstr>
      <vt:lpstr>PowerPoint Presentation</vt:lpstr>
      <vt:lpstr>Cost Analyses: Pilot Project August – December 2014</vt:lpstr>
      <vt:lpstr>Methods for Conducting Pilot Cost Analyses</vt:lpstr>
      <vt:lpstr>PowerPoint Presentation</vt:lpstr>
      <vt:lpstr>PowerPoint Presentation</vt:lpstr>
      <vt:lpstr>Users of Horizon Scanning Information </vt:lpstr>
      <vt:lpstr>Evaluation of the AHRQ Healthcare Horizon  Scanning System</vt:lpstr>
      <vt:lpstr>Research Objectives</vt:lpstr>
      <vt:lpstr>PowerPoint Presentation</vt:lpstr>
      <vt:lpstr>Metric</vt:lpstr>
      <vt:lpstr>Method </vt:lpstr>
      <vt:lpstr>Results</vt:lpstr>
      <vt:lpstr>Summary of Results</vt:lpstr>
      <vt:lpstr>PowerPoint Presentation</vt:lpstr>
      <vt:lpstr>Metrics</vt:lpstr>
      <vt:lpstr>Methods (1)</vt:lpstr>
      <vt:lpstr>Methods (2)</vt:lpstr>
      <vt:lpstr>Methods (3)</vt:lpstr>
      <vt:lpstr>Quality of Factual Content (1)</vt:lpstr>
      <vt:lpstr>Quality of Factual Content (2)</vt:lpstr>
      <vt:lpstr>Awareness, Use, and Report Usability</vt:lpstr>
      <vt:lpstr>Usability of Reports</vt:lpstr>
      <vt:lpstr>Summary of Results</vt:lpstr>
      <vt:lpstr>PowerPoint Presentation</vt:lpstr>
      <vt:lpstr>Metrics and Method</vt:lpstr>
      <vt:lpstr>Usability of HIP Section</vt:lpstr>
      <vt:lpstr>Usability of HIP Section</vt:lpstr>
      <vt:lpstr>Summary of Results</vt:lpstr>
      <vt:lpstr>PowerPoint Presentation</vt:lpstr>
      <vt:lpstr>Conclusions </vt:lpstr>
      <vt:lpstr>For More Information</vt:lpstr>
      <vt:lpstr>PowerPoint Presentation</vt:lpstr>
      <vt:lpstr>Where is PCORI’s interest in horizon scanning?</vt:lpstr>
      <vt:lpstr>Horizon Scanning: Value to Health Plans</vt:lpstr>
      <vt:lpstr>3 Domains Where Horizon Scanning Is Valuable</vt:lpstr>
      <vt:lpstr>Value to Health Plans</vt:lpstr>
      <vt:lpstr>Provider Perspective on Horizon Scanning    Joe Cummings, PhD Manager, Vizient Technology Assessment Program  </vt:lpstr>
      <vt:lpstr>Audience Q&amp;A</vt:lpstr>
      <vt:lpstr>For More Information</vt:lpstr>
    </vt:vector>
  </TitlesOfParts>
  <Company>Mathematica,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persistent challenges in dissemination and implementation</dc:title>
  <dc:creator>Jessica Heeringa</dc:creator>
  <cp:lastModifiedBy>Carmen Ferro</cp:lastModifiedBy>
  <cp:revision>353</cp:revision>
  <cp:lastPrinted>2016-04-15T14:39:07Z</cp:lastPrinted>
  <dcterms:created xsi:type="dcterms:W3CDTF">2016-02-03T21:07:09Z</dcterms:created>
  <dcterms:modified xsi:type="dcterms:W3CDTF">2016-06-13T14:38:55Z</dcterms:modified>
</cp:coreProperties>
</file>