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bookmarkIdSeed="3">
  <p:sldMasterIdLst>
    <p:sldMasterId id="2147483648" r:id="rId4"/>
  </p:sldMasterIdLst>
  <p:notesMasterIdLst>
    <p:notesMasterId r:id="rId48"/>
  </p:notesMasterIdLst>
  <p:handoutMasterIdLst>
    <p:handoutMasterId r:id="rId49"/>
  </p:handoutMasterIdLst>
  <p:sldIdLst>
    <p:sldId id="496" r:id="rId5"/>
    <p:sldId id="497" r:id="rId6"/>
    <p:sldId id="498" r:id="rId7"/>
    <p:sldId id="442" r:id="rId8"/>
    <p:sldId id="441" r:id="rId9"/>
    <p:sldId id="465" r:id="rId10"/>
    <p:sldId id="499" r:id="rId11"/>
    <p:sldId id="487" r:id="rId12"/>
    <p:sldId id="507" r:id="rId13"/>
    <p:sldId id="515" r:id="rId14"/>
    <p:sldId id="509" r:id="rId15"/>
    <p:sldId id="510" r:id="rId16"/>
    <p:sldId id="511" r:id="rId17"/>
    <p:sldId id="512" r:id="rId18"/>
    <p:sldId id="513" r:id="rId19"/>
    <p:sldId id="514" r:id="rId20"/>
    <p:sldId id="516" r:id="rId21"/>
    <p:sldId id="517" r:id="rId22"/>
    <p:sldId id="518" r:id="rId23"/>
    <p:sldId id="519" r:id="rId24"/>
    <p:sldId id="520" r:id="rId25"/>
    <p:sldId id="521" r:id="rId26"/>
    <p:sldId id="522" r:id="rId27"/>
    <p:sldId id="523" r:id="rId28"/>
    <p:sldId id="524" r:id="rId29"/>
    <p:sldId id="525" r:id="rId30"/>
    <p:sldId id="526" r:id="rId31"/>
    <p:sldId id="500" r:id="rId32"/>
    <p:sldId id="527" r:id="rId33"/>
    <p:sldId id="528" r:id="rId34"/>
    <p:sldId id="529" r:id="rId35"/>
    <p:sldId id="530" r:id="rId36"/>
    <p:sldId id="531" r:id="rId37"/>
    <p:sldId id="532" r:id="rId38"/>
    <p:sldId id="533" r:id="rId39"/>
    <p:sldId id="534" r:id="rId40"/>
    <p:sldId id="535" r:id="rId41"/>
    <p:sldId id="536" r:id="rId42"/>
    <p:sldId id="537" r:id="rId43"/>
    <p:sldId id="501" r:id="rId44"/>
    <p:sldId id="502" r:id="rId45"/>
    <p:sldId id="506" r:id="rId46"/>
    <p:sldId id="505" r:id="rId47"/>
  </p:sldIdLst>
  <p:sldSz cx="9144000" cy="6858000" type="screen4x3"/>
  <p:notesSz cx="7315200" cy="9601200"/>
  <p:custDataLst>
    <p:tags r:id="rId50"/>
  </p:custDataLst>
  <p:defaultTextStyle>
    <a:defPPr>
      <a:defRPr lang="en-US"/>
    </a:defPPr>
    <a:lvl1pPr algn="l" rtl="0" eaLnBrk="0" fontAlgn="base" hangingPunct="0">
      <a:spcBef>
        <a:spcPct val="50000"/>
      </a:spcBef>
      <a:spcAft>
        <a:spcPct val="0"/>
      </a:spcAft>
      <a:defRPr sz="1200" b="1" kern="1200">
        <a:solidFill>
          <a:schemeClr val="bg2"/>
        </a:solidFill>
        <a:latin typeface="Arial" charset="0"/>
        <a:ea typeface="+mn-ea"/>
        <a:cs typeface="+mn-cs"/>
      </a:defRPr>
    </a:lvl1pPr>
    <a:lvl2pPr marL="457200" algn="l" rtl="0" eaLnBrk="0" fontAlgn="base" hangingPunct="0">
      <a:spcBef>
        <a:spcPct val="50000"/>
      </a:spcBef>
      <a:spcAft>
        <a:spcPct val="0"/>
      </a:spcAft>
      <a:defRPr sz="1200" b="1" kern="1200">
        <a:solidFill>
          <a:schemeClr val="bg2"/>
        </a:solidFill>
        <a:latin typeface="Arial" charset="0"/>
        <a:ea typeface="+mn-ea"/>
        <a:cs typeface="+mn-cs"/>
      </a:defRPr>
    </a:lvl2pPr>
    <a:lvl3pPr marL="914400" algn="l" rtl="0" eaLnBrk="0" fontAlgn="base" hangingPunct="0">
      <a:spcBef>
        <a:spcPct val="50000"/>
      </a:spcBef>
      <a:spcAft>
        <a:spcPct val="0"/>
      </a:spcAft>
      <a:defRPr sz="1200" b="1" kern="1200">
        <a:solidFill>
          <a:schemeClr val="bg2"/>
        </a:solidFill>
        <a:latin typeface="Arial" charset="0"/>
        <a:ea typeface="+mn-ea"/>
        <a:cs typeface="+mn-cs"/>
      </a:defRPr>
    </a:lvl3pPr>
    <a:lvl4pPr marL="1371600" algn="l" rtl="0" eaLnBrk="0" fontAlgn="base" hangingPunct="0">
      <a:spcBef>
        <a:spcPct val="50000"/>
      </a:spcBef>
      <a:spcAft>
        <a:spcPct val="0"/>
      </a:spcAft>
      <a:defRPr sz="1200" b="1" kern="1200">
        <a:solidFill>
          <a:schemeClr val="bg2"/>
        </a:solidFill>
        <a:latin typeface="Arial" charset="0"/>
        <a:ea typeface="+mn-ea"/>
        <a:cs typeface="+mn-cs"/>
      </a:defRPr>
    </a:lvl4pPr>
    <a:lvl5pPr marL="1828800" algn="l" rtl="0" eaLnBrk="0" fontAlgn="base" hangingPunct="0">
      <a:spcBef>
        <a:spcPct val="50000"/>
      </a:spcBef>
      <a:spcAft>
        <a:spcPct val="0"/>
      </a:spcAft>
      <a:defRPr sz="1200" b="1" kern="1200">
        <a:solidFill>
          <a:schemeClr val="bg2"/>
        </a:solidFill>
        <a:latin typeface="Arial" charset="0"/>
        <a:ea typeface="+mn-ea"/>
        <a:cs typeface="+mn-cs"/>
      </a:defRPr>
    </a:lvl5pPr>
    <a:lvl6pPr marL="2286000" algn="l" defTabSz="914400" rtl="0" eaLnBrk="1" latinLnBrk="0" hangingPunct="1">
      <a:defRPr sz="1200" b="1" kern="1200">
        <a:solidFill>
          <a:schemeClr val="bg2"/>
        </a:solidFill>
        <a:latin typeface="Arial" charset="0"/>
        <a:ea typeface="+mn-ea"/>
        <a:cs typeface="+mn-cs"/>
      </a:defRPr>
    </a:lvl6pPr>
    <a:lvl7pPr marL="2743200" algn="l" defTabSz="914400" rtl="0" eaLnBrk="1" latinLnBrk="0" hangingPunct="1">
      <a:defRPr sz="1200" b="1" kern="1200">
        <a:solidFill>
          <a:schemeClr val="bg2"/>
        </a:solidFill>
        <a:latin typeface="Arial" charset="0"/>
        <a:ea typeface="+mn-ea"/>
        <a:cs typeface="+mn-cs"/>
      </a:defRPr>
    </a:lvl7pPr>
    <a:lvl8pPr marL="3200400" algn="l" defTabSz="914400" rtl="0" eaLnBrk="1" latinLnBrk="0" hangingPunct="1">
      <a:defRPr sz="1200" b="1" kern="1200">
        <a:solidFill>
          <a:schemeClr val="bg2"/>
        </a:solidFill>
        <a:latin typeface="Arial" charset="0"/>
        <a:ea typeface="+mn-ea"/>
        <a:cs typeface="+mn-cs"/>
      </a:defRPr>
    </a:lvl8pPr>
    <a:lvl9pPr marL="3657600" algn="l" defTabSz="914400" rtl="0" eaLnBrk="1" latinLnBrk="0" hangingPunct="1">
      <a:defRPr sz="1200" b="1" kern="1200">
        <a:solidFill>
          <a:schemeClr val="bg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95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0E62"/>
    <a:srgbClr val="223767"/>
    <a:srgbClr val="1B72A6"/>
    <a:srgbClr val="CC3300"/>
    <a:srgbClr val="000000"/>
    <a:srgbClr val="FFCC00"/>
    <a:srgbClr val="FFFF81"/>
    <a:srgbClr val="00FF00"/>
    <a:srgbClr val="FF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44" autoAdjust="0"/>
    <p:restoredTop sz="93187" autoAdjust="0"/>
  </p:normalViewPr>
  <p:slideViewPr>
    <p:cSldViewPr snapToGrid="0">
      <p:cViewPr varScale="1">
        <p:scale>
          <a:sx n="83" d="100"/>
          <a:sy n="83" d="100"/>
        </p:scale>
        <p:origin x="546" y="78"/>
      </p:cViewPr>
      <p:guideLst>
        <p:guide orient="horz" pos="2160"/>
        <p:guide pos="2880"/>
      </p:guideLst>
    </p:cSldViewPr>
  </p:slideViewPr>
  <p:outlineViewPr>
    <p:cViewPr>
      <p:scale>
        <a:sx n="33" d="100"/>
        <a:sy n="33" d="100"/>
      </p:scale>
      <p:origin x="0" y="-44724"/>
    </p:cViewPr>
  </p:outlineViewPr>
  <p:notesTextViewPr>
    <p:cViewPr>
      <p:scale>
        <a:sx n="3" d="2"/>
        <a:sy n="3" d="2"/>
      </p:scale>
      <p:origin x="0" y="0"/>
    </p:cViewPr>
  </p:notesTextViewPr>
  <p:sorterViewPr>
    <p:cViewPr varScale="1">
      <p:scale>
        <a:sx n="1" d="1"/>
        <a:sy n="1" d="1"/>
      </p:scale>
      <p:origin x="0" y="3186"/>
    </p:cViewPr>
  </p:sorterViewPr>
  <p:notesViewPr>
    <p:cSldViewPr snapToGrid="0">
      <p:cViewPr varScale="1">
        <p:scale>
          <a:sx n="56" d="100"/>
          <a:sy n="56" d="100"/>
        </p:scale>
        <p:origin x="2832" y="78"/>
      </p:cViewPr>
      <p:guideLst>
        <p:guide orient="horz" pos="3023"/>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697671503880031"/>
          <c:y val="0.10674640623852412"/>
          <c:w val="0.45302446070559288"/>
          <c:h val="0.89325359376147584"/>
        </c:manualLayout>
      </c:layout>
      <c:barChart>
        <c:barDir val="bar"/>
        <c:grouping val="clustered"/>
        <c:varyColors val="0"/>
        <c:ser>
          <c:idx val="0"/>
          <c:order val="0"/>
          <c:tx>
            <c:strRef>
              <c:f>Sheet1!$B$1</c:f>
              <c:strCache>
                <c:ptCount val="1"/>
                <c:pt idx="0">
                  <c:v>All Cases</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Lost Work Days</c:v>
                </c:pt>
                <c:pt idx="1">
                  <c:v>Disability Costs</c:v>
                </c:pt>
                <c:pt idx="2">
                  <c:v>Medical Costs</c:v>
                </c:pt>
                <c:pt idx="3">
                  <c:v>Not Employed</c:v>
                </c:pt>
              </c:strCache>
            </c:strRef>
          </c:cat>
          <c:val>
            <c:numRef>
              <c:f>Sheet1!$B$2:$B$5</c:f>
              <c:numCache>
                <c:formatCode>0%</c:formatCode>
                <c:ptCount val="4"/>
                <c:pt idx="0">
                  <c:v>-0.16300000000000001</c:v>
                </c:pt>
                <c:pt idx="1">
                  <c:v>-0.23699999999999999</c:v>
                </c:pt>
                <c:pt idx="2">
                  <c:v>-6.8000000000000005E-2</c:v>
                </c:pt>
                <c:pt idx="3">
                  <c:v>-0.21</c:v>
                </c:pt>
              </c:numCache>
            </c:numRef>
          </c:val>
        </c:ser>
        <c:ser>
          <c:idx val="1"/>
          <c:order val="1"/>
          <c:tx>
            <c:strRef>
              <c:f>Sheet1!$C$1</c:f>
              <c:strCache>
                <c:ptCount val="1"/>
                <c:pt idx="0">
                  <c:v>Back Sprain Cases</c:v>
                </c:pt>
              </c:strCache>
            </c:strRef>
          </c:tx>
          <c:spPr>
            <a:solidFill>
              <a:srgbClr val="FF0000"/>
            </a:solidFill>
            <a:ln>
              <a:solidFill>
                <a:srgbClr val="C0000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Lost Work Days</c:v>
                </c:pt>
                <c:pt idx="1">
                  <c:v>Disability Costs</c:v>
                </c:pt>
                <c:pt idx="2">
                  <c:v>Medical Costs</c:v>
                </c:pt>
                <c:pt idx="3">
                  <c:v>Not Employed</c:v>
                </c:pt>
              </c:strCache>
            </c:strRef>
          </c:cat>
          <c:val>
            <c:numRef>
              <c:f>Sheet1!$C$2:$C$5</c:f>
              <c:numCache>
                <c:formatCode>0%</c:formatCode>
                <c:ptCount val="4"/>
                <c:pt idx="0">
                  <c:v>-0.3</c:v>
                </c:pt>
                <c:pt idx="1">
                  <c:v>-0.34300000000000003</c:v>
                </c:pt>
                <c:pt idx="2">
                  <c:v>-6.8000000000000005E-2</c:v>
                </c:pt>
                <c:pt idx="3">
                  <c:v>-0.37</c:v>
                </c:pt>
              </c:numCache>
            </c:numRef>
          </c:val>
        </c:ser>
        <c:dLbls>
          <c:showLegendKey val="0"/>
          <c:showVal val="0"/>
          <c:showCatName val="0"/>
          <c:showSerName val="0"/>
          <c:showPercent val="0"/>
          <c:showBubbleSize val="0"/>
        </c:dLbls>
        <c:gapWidth val="182"/>
        <c:axId val="483375616"/>
        <c:axId val="484165688"/>
      </c:barChart>
      <c:catAx>
        <c:axId val="483375616"/>
        <c:scaling>
          <c:orientation val="minMax"/>
        </c:scaling>
        <c:delete val="0"/>
        <c:axPos val="l"/>
        <c:numFmt formatCode="General" sourceLinked="1"/>
        <c:majorTickMark val="none"/>
        <c:minorTickMark val="none"/>
        <c:tickLblPos val="high"/>
        <c:spPr>
          <a:noFill/>
          <a:ln w="9525" cap="flat" cmpd="sng" algn="ctr">
            <a:noFill/>
            <a:round/>
          </a:ln>
          <a:effectLst/>
        </c:spPr>
        <c:txPr>
          <a:bodyPr rot="0" spcFirstLastPara="1" vertOverflow="ellipsis" wrap="square" anchor="b" anchorCtr="0"/>
          <a:lstStyle/>
          <a:p>
            <a:pPr>
              <a:defRPr sz="1600" b="0" i="0" u="none" strike="noStrike" kern="1200" baseline="0">
                <a:solidFill>
                  <a:schemeClr val="bg2"/>
                </a:solidFill>
                <a:latin typeface="+mn-lt"/>
                <a:ea typeface="+mn-ea"/>
                <a:cs typeface="+mn-cs"/>
              </a:defRPr>
            </a:pPr>
            <a:endParaRPr lang="en-US"/>
          </a:p>
        </c:txPr>
        <c:crossAx val="484165688"/>
        <c:crosses val="autoZero"/>
        <c:auto val="1"/>
        <c:lblAlgn val="ctr"/>
        <c:lblOffset val="100"/>
        <c:noMultiLvlLbl val="0"/>
      </c:catAx>
      <c:valAx>
        <c:axId val="484165688"/>
        <c:scaling>
          <c:orientation val="minMax"/>
        </c:scaling>
        <c:delete val="1"/>
        <c:axPos val="b"/>
        <c:numFmt formatCode="0%" sourceLinked="1"/>
        <c:majorTickMark val="none"/>
        <c:minorTickMark val="none"/>
        <c:tickLblPos val="low"/>
        <c:crossAx val="483375616"/>
        <c:crosses val="autoZero"/>
        <c:crossBetween val="between"/>
      </c:valAx>
      <c:spPr>
        <a:noFill/>
        <a:ln>
          <a:noFill/>
        </a:ln>
        <a:effectLst/>
      </c:spPr>
    </c:plotArea>
    <c:legend>
      <c:legendPos val="l"/>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0447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4"/>
          <p:cNvSpPr>
            <a:spLocks noGrp="1" noRot="1" noChangeAspect="1" noChangeArrowheads="1" noTextEdit="1"/>
          </p:cNvSpPr>
          <p:nvPr>
            <p:ph type="sldImg" idx="2"/>
          </p:nvPr>
        </p:nvSpPr>
        <p:spPr bwMode="auto">
          <a:xfrm>
            <a:off x="1122363" y="723900"/>
            <a:ext cx="4918075" cy="3689350"/>
          </a:xfrm>
          <a:prstGeom prst="rect">
            <a:avLst/>
          </a:prstGeom>
          <a:noFill/>
          <a:ln w="12700">
            <a:solidFill>
              <a:schemeClr val="tx1"/>
            </a:solidFill>
            <a:miter lim="800000"/>
            <a:headEnd/>
            <a:tailEnd/>
          </a:ln>
        </p:spPr>
      </p:sp>
      <p:sp>
        <p:nvSpPr>
          <p:cNvPr id="2059" name="Rectangle 11"/>
          <p:cNvSpPr>
            <a:spLocks noGrp="1" noChangeArrowheads="1"/>
          </p:cNvSpPr>
          <p:nvPr>
            <p:ph type="sldNum" sz="quarter" idx="5"/>
          </p:nvPr>
        </p:nvSpPr>
        <p:spPr bwMode="auto">
          <a:xfrm>
            <a:off x="3411991" y="8854807"/>
            <a:ext cx="763383" cy="526093"/>
          </a:xfrm>
          <a:prstGeom prst="rect">
            <a:avLst/>
          </a:prstGeom>
          <a:noFill/>
          <a:ln w="9525">
            <a:noFill/>
            <a:miter lim="800000"/>
            <a:headEnd/>
            <a:tailEnd/>
          </a:ln>
          <a:effectLst/>
        </p:spPr>
        <p:txBody>
          <a:bodyPr vert="horz" wrap="square" lIns="96395" tIns="48198" rIns="96395" bIns="48198" numCol="1" anchor="ctr" anchorCtr="0" compatLnSpc="1">
            <a:prstTxWarp prst="textNoShape">
              <a:avLst/>
            </a:prstTxWarp>
          </a:bodyPr>
          <a:lstStyle>
            <a:lvl1pPr algn="r" defTabSz="963976">
              <a:spcBef>
                <a:spcPct val="0"/>
              </a:spcBef>
              <a:defRPr sz="1500" b="0">
                <a:solidFill>
                  <a:schemeClr val="tx1"/>
                </a:solidFill>
                <a:latin typeface="Times New Roman" charset="0"/>
              </a:defRPr>
            </a:lvl1pPr>
          </a:lstStyle>
          <a:p>
            <a:pPr>
              <a:defRPr/>
            </a:pPr>
            <a:fld id="{A2EC10AC-6804-4420-81E7-A8E1421417D7}" type="slidenum">
              <a:rPr lang="en-US"/>
              <a:pPr>
                <a:defRPr/>
              </a:pPr>
              <a:t>‹#›</a:t>
            </a:fld>
            <a:endParaRPr lang="en-US" dirty="0"/>
          </a:p>
        </p:txBody>
      </p:sp>
      <p:sp>
        <p:nvSpPr>
          <p:cNvPr id="2060" name="Rectangle 12"/>
          <p:cNvSpPr>
            <a:spLocks noGrp="1" noChangeArrowheads="1"/>
          </p:cNvSpPr>
          <p:nvPr>
            <p:ph type="body" sz="quarter" idx="3"/>
          </p:nvPr>
        </p:nvSpPr>
        <p:spPr bwMode="auto">
          <a:xfrm>
            <a:off x="964187" y="4591809"/>
            <a:ext cx="5386828" cy="4271219"/>
          </a:xfrm>
          <a:prstGeom prst="rect">
            <a:avLst/>
          </a:prstGeom>
          <a:noFill/>
          <a:ln w="12700">
            <a:noFill/>
            <a:miter lim="800000"/>
            <a:headEnd type="none" w="sm" len="sm"/>
            <a:tailEnd type="none" w="sm" len="sm"/>
          </a:ln>
          <a:effectLst/>
        </p:spPr>
        <p:txBody>
          <a:bodyPr vert="horz" wrap="square" lIns="96395" tIns="48198" rIns="96395" bIns="4819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9348031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4</a:t>
            </a:fld>
            <a:endParaRPr lang="en-US" dirty="0"/>
          </a:p>
        </p:txBody>
      </p:sp>
    </p:spTree>
    <p:extLst>
      <p:ext uri="{BB962C8B-B14F-4D97-AF65-F5344CB8AC3E}">
        <p14:creationId xmlns:p14="http://schemas.microsoft.com/office/powerpoint/2010/main" val="427554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9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20</a:t>
            </a:fld>
            <a:endParaRPr lang="en-US" dirty="0"/>
          </a:p>
        </p:txBody>
      </p:sp>
    </p:spTree>
    <p:extLst>
      <p:ext uri="{BB962C8B-B14F-4D97-AF65-F5344CB8AC3E}">
        <p14:creationId xmlns:p14="http://schemas.microsoft.com/office/powerpoint/2010/main" val="1436104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5" indent="-171445">
              <a:buFont typeface="Arial" panose="020B0604020202020204" pitchFamily="34" charset="0"/>
              <a:buChar char="•"/>
            </a:pPr>
            <a:endParaRPr lang="en-US" sz="9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21</a:t>
            </a:fld>
            <a:endParaRPr lang="en-US" dirty="0"/>
          </a:p>
        </p:txBody>
      </p:sp>
    </p:spTree>
    <p:extLst>
      <p:ext uri="{BB962C8B-B14F-4D97-AF65-F5344CB8AC3E}">
        <p14:creationId xmlns:p14="http://schemas.microsoft.com/office/powerpoint/2010/main" val="2286451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270" indent="-178270">
              <a:buFont typeface="Arial" panose="020B0604020202020204" pitchFamily="34" charset="0"/>
              <a:buChar char="•"/>
            </a:pPr>
            <a:endParaRPr lang="en-US" sz="10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22</a:t>
            </a:fld>
            <a:endParaRPr lang="en-US" dirty="0"/>
          </a:p>
        </p:txBody>
      </p:sp>
    </p:spTree>
    <p:extLst>
      <p:ext uri="{BB962C8B-B14F-4D97-AF65-F5344CB8AC3E}">
        <p14:creationId xmlns:p14="http://schemas.microsoft.com/office/powerpoint/2010/main" val="1048645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64187" y="4591808"/>
            <a:ext cx="5386828" cy="4415032"/>
          </a:xfrm>
        </p:spPr>
        <p:txBody>
          <a:bodyPr/>
          <a:lstStyle/>
          <a:p>
            <a:pPr marL="178270" indent="-178270">
              <a:buFont typeface="Arial" panose="020B0604020202020204" pitchFamily="34" charset="0"/>
              <a:buChar char="•"/>
            </a:pPr>
            <a:endParaRPr lang="en-US" sz="9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23</a:t>
            </a:fld>
            <a:endParaRPr lang="en-US" dirty="0"/>
          </a:p>
        </p:txBody>
      </p:sp>
    </p:spTree>
    <p:extLst>
      <p:ext uri="{BB962C8B-B14F-4D97-AF65-F5344CB8AC3E}">
        <p14:creationId xmlns:p14="http://schemas.microsoft.com/office/powerpoint/2010/main" val="859392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5" indent="-171445">
              <a:buFont typeface="Arial" panose="020B0604020202020204" pitchFamily="34" charset="0"/>
              <a:buChar char="•"/>
            </a:pPr>
            <a:endParaRPr lang="en-US" sz="9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24</a:t>
            </a:fld>
            <a:endParaRPr lang="en-US" dirty="0"/>
          </a:p>
        </p:txBody>
      </p:sp>
    </p:spTree>
    <p:extLst>
      <p:ext uri="{BB962C8B-B14F-4D97-AF65-F5344CB8AC3E}">
        <p14:creationId xmlns:p14="http://schemas.microsoft.com/office/powerpoint/2010/main" val="2893222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5" indent="-171445">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25</a:t>
            </a:fld>
            <a:endParaRPr lang="en-US" dirty="0"/>
          </a:p>
        </p:txBody>
      </p:sp>
    </p:spTree>
    <p:extLst>
      <p:ext uri="{BB962C8B-B14F-4D97-AF65-F5344CB8AC3E}">
        <p14:creationId xmlns:p14="http://schemas.microsoft.com/office/powerpoint/2010/main" val="3096069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53654" lvl="1" indent="-17827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26</a:t>
            </a:fld>
            <a:endParaRPr lang="en-US" dirty="0"/>
          </a:p>
        </p:txBody>
      </p:sp>
    </p:spTree>
    <p:extLst>
      <p:ext uri="{BB962C8B-B14F-4D97-AF65-F5344CB8AC3E}">
        <p14:creationId xmlns:p14="http://schemas.microsoft.com/office/powerpoint/2010/main" val="4075526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27</a:t>
            </a:fld>
            <a:endParaRPr lang="en-US" dirty="0"/>
          </a:p>
        </p:txBody>
      </p:sp>
    </p:spTree>
    <p:extLst>
      <p:ext uri="{BB962C8B-B14F-4D97-AF65-F5344CB8AC3E}">
        <p14:creationId xmlns:p14="http://schemas.microsoft.com/office/powerpoint/2010/main" val="1457741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29</a:t>
            </a:fld>
            <a:endParaRPr lang="en-US" dirty="0"/>
          </a:p>
        </p:txBody>
      </p:sp>
    </p:spTree>
    <p:extLst>
      <p:ext uri="{BB962C8B-B14F-4D97-AF65-F5344CB8AC3E}">
        <p14:creationId xmlns:p14="http://schemas.microsoft.com/office/powerpoint/2010/main" val="38382433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30</a:t>
            </a:fld>
            <a:endParaRPr lang="en-US" dirty="0"/>
          </a:p>
        </p:txBody>
      </p:sp>
    </p:spTree>
    <p:extLst>
      <p:ext uri="{BB962C8B-B14F-4D97-AF65-F5344CB8AC3E}">
        <p14:creationId xmlns:p14="http://schemas.microsoft.com/office/powerpoint/2010/main" val="3345222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75384" lvl="1" indent="0">
              <a:buFont typeface="Arial" panose="020B0604020202020204" pitchFamily="34" charset="0"/>
              <a:buNone/>
            </a:pPr>
            <a:endParaRPr lang="en-US" sz="1100"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5</a:t>
            </a:fld>
            <a:endParaRPr lang="en-US" dirty="0"/>
          </a:p>
        </p:txBody>
      </p:sp>
    </p:spTree>
    <p:extLst>
      <p:ext uri="{BB962C8B-B14F-4D97-AF65-F5344CB8AC3E}">
        <p14:creationId xmlns:p14="http://schemas.microsoft.com/office/powerpoint/2010/main" val="42702770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31</a:t>
            </a:fld>
            <a:endParaRPr lang="en-US" dirty="0"/>
          </a:p>
        </p:txBody>
      </p:sp>
    </p:spTree>
    <p:extLst>
      <p:ext uri="{BB962C8B-B14F-4D97-AF65-F5344CB8AC3E}">
        <p14:creationId xmlns:p14="http://schemas.microsoft.com/office/powerpoint/2010/main" val="2925861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32</a:t>
            </a:fld>
            <a:endParaRPr lang="en-US" dirty="0"/>
          </a:p>
        </p:txBody>
      </p:sp>
    </p:spTree>
    <p:extLst>
      <p:ext uri="{BB962C8B-B14F-4D97-AF65-F5344CB8AC3E}">
        <p14:creationId xmlns:p14="http://schemas.microsoft.com/office/powerpoint/2010/main" val="1005062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buFontTx/>
              <a:buChar char="•"/>
            </a:pPr>
            <a:endParaRPr lang="en-US" altLang="en-US" dirty="0"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C77CFF-DC88-4D9B-A48D-6B95A341502D}" type="slidenum">
              <a:rPr lang="en-US" altLang="en-US" smtClean="0"/>
              <a:pPr/>
              <a:t>33</a:t>
            </a:fld>
            <a:endParaRPr lang="en-US" altLang="en-US" dirty="0" smtClean="0"/>
          </a:p>
        </p:txBody>
      </p:sp>
    </p:spTree>
    <p:extLst>
      <p:ext uri="{BB962C8B-B14F-4D97-AF65-F5344CB8AC3E}">
        <p14:creationId xmlns:p14="http://schemas.microsoft.com/office/powerpoint/2010/main" val="40885443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37</a:t>
            </a:fld>
            <a:endParaRPr lang="en-US" dirty="0"/>
          </a:p>
        </p:txBody>
      </p:sp>
    </p:spTree>
    <p:extLst>
      <p:ext uri="{BB962C8B-B14F-4D97-AF65-F5344CB8AC3E}">
        <p14:creationId xmlns:p14="http://schemas.microsoft.com/office/powerpoint/2010/main" val="1164561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38</a:t>
            </a:fld>
            <a:endParaRPr lang="en-US" dirty="0"/>
          </a:p>
        </p:txBody>
      </p:sp>
    </p:spTree>
    <p:extLst>
      <p:ext uri="{BB962C8B-B14F-4D97-AF65-F5344CB8AC3E}">
        <p14:creationId xmlns:p14="http://schemas.microsoft.com/office/powerpoint/2010/main" val="2298383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270" indent="-178270">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6</a:t>
            </a:fld>
            <a:endParaRPr lang="en-US" dirty="0"/>
          </a:p>
        </p:txBody>
      </p:sp>
    </p:spTree>
    <p:extLst>
      <p:ext uri="{BB962C8B-B14F-4D97-AF65-F5344CB8AC3E}">
        <p14:creationId xmlns:p14="http://schemas.microsoft.com/office/powerpoint/2010/main" val="313507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D313F-63BD-DA45-B361-F8C94543D256}"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2264757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D313F-63BD-DA45-B361-F8C94543D256}"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112069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D313F-63BD-DA45-B361-F8C94543D256}"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2360388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270" indent="-178270">
              <a:buFont typeface="Arial" panose="020B0604020202020204" pitchFamily="34" charset="0"/>
              <a:buChar char="•"/>
            </a:pPr>
            <a:endParaRPr lang="en-US" dirty="0" smtClean="0"/>
          </a:p>
          <a:p>
            <a:pPr marL="178270" indent="-17827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17</a:t>
            </a:fld>
            <a:endParaRPr lang="en-US" dirty="0"/>
          </a:p>
        </p:txBody>
      </p:sp>
    </p:spTree>
    <p:extLst>
      <p:ext uri="{BB962C8B-B14F-4D97-AF65-F5344CB8AC3E}">
        <p14:creationId xmlns:p14="http://schemas.microsoft.com/office/powerpoint/2010/main" val="1617354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18</a:t>
            </a:fld>
            <a:endParaRPr lang="en-US" dirty="0"/>
          </a:p>
        </p:txBody>
      </p:sp>
    </p:spTree>
    <p:extLst>
      <p:ext uri="{BB962C8B-B14F-4D97-AF65-F5344CB8AC3E}">
        <p14:creationId xmlns:p14="http://schemas.microsoft.com/office/powerpoint/2010/main" val="1398332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270" indent="-17827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A2EC10AC-6804-4420-81E7-A8E1421417D7}" type="slidenum">
              <a:rPr lang="en-US" smtClean="0"/>
              <a:pPr>
                <a:defRPr/>
              </a:pPr>
              <a:t>19</a:t>
            </a:fld>
            <a:endParaRPr lang="en-US" dirty="0"/>
          </a:p>
        </p:txBody>
      </p:sp>
    </p:spTree>
    <p:extLst>
      <p:ext uri="{BB962C8B-B14F-4D97-AF65-F5344CB8AC3E}">
        <p14:creationId xmlns:p14="http://schemas.microsoft.com/office/powerpoint/2010/main" val="20877815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6" name="Rectangle 34"/>
          <p:cNvSpPr>
            <a:spLocks noGrp="1" noChangeArrowheads="1"/>
          </p:cNvSpPr>
          <p:nvPr>
            <p:ph type="ctrTitle" sz="quarter"/>
          </p:nvPr>
        </p:nvSpPr>
        <p:spPr>
          <a:xfrm>
            <a:off x="685800" y="1725613"/>
            <a:ext cx="7772400" cy="1190625"/>
          </a:xfrm>
          <a:effectLst/>
        </p:spPr>
        <p:txBody>
          <a:bodyPr>
            <a:spAutoFit/>
          </a:bodyPr>
          <a:lstStyle>
            <a:lvl1pPr>
              <a:defRPr>
                <a:solidFill>
                  <a:schemeClr val="bg2"/>
                </a:solidFill>
              </a:defRPr>
            </a:lvl1pPr>
          </a:lstStyle>
          <a:p>
            <a:r>
              <a:rPr lang="en-US" smtClean="0"/>
              <a:t>Click to edit Master title style</a:t>
            </a:r>
            <a:endParaRPr lang="en-US" dirty="0"/>
          </a:p>
        </p:txBody>
      </p:sp>
      <p:sp>
        <p:nvSpPr>
          <p:cNvPr id="3107" name="Rectangle 35"/>
          <p:cNvSpPr>
            <a:spLocks noGrp="1" noChangeArrowheads="1"/>
          </p:cNvSpPr>
          <p:nvPr>
            <p:ph type="subTitle" sz="quarter" idx="1"/>
          </p:nvPr>
        </p:nvSpPr>
        <p:spPr>
          <a:xfrm>
            <a:off x="1371600" y="3276600"/>
            <a:ext cx="6400800" cy="1511300"/>
          </a:xfrm>
          <a:effectLst/>
        </p:spPr>
        <p:txBody>
          <a:bodyPr anchor="t" anchorCtr="0"/>
          <a:lstStyle>
            <a:lvl1pPr marL="0" indent="0" algn="ctr">
              <a:buFont typeface="Wingdings" pitchFamily="2" charset="2"/>
              <a:buNone/>
              <a:defRPr sz="3200">
                <a:solidFill>
                  <a:schemeClr val="bg2"/>
                </a:solidFill>
              </a:defRPr>
            </a:lvl1pPr>
          </a:lstStyle>
          <a:p>
            <a:r>
              <a:rPr lang="en-US" smtClean="0"/>
              <a:t>Click to edit Master subtitle style</a:t>
            </a:r>
            <a:endParaRPr lang="en-US" dirty="0"/>
          </a:p>
        </p:txBody>
      </p:sp>
      <p:pic>
        <p:nvPicPr>
          <p:cNvPr id="2050" name="Picture 2" descr="C:\Users\Wgarrett\AppData\Local\Microsoft\Windows\Temporary Internet Files\Content.Outlook\CBT9801S\CSDP logo.jpg"/>
          <p:cNvPicPr>
            <a:picLocks noChangeAspect="1" noChangeArrowheads="1"/>
          </p:cNvPicPr>
          <p:nvPr userDrawn="1"/>
        </p:nvPicPr>
        <p:blipFill>
          <a:blip r:embed="rId2" cstate="print"/>
          <a:srcRect/>
          <a:stretch>
            <a:fillRect/>
          </a:stretch>
        </p:blipFill>
        <p:spPr bwMode="auto">
          <a:xfrm>
            <a:off x="3420682" y="5635602"/>
            <a:ext cx="2326325" cy="857067"/>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p:cNvSpPr>
            <a:spLocks noGrp="1"/>
          </p:cNvSpPr>
          <p:nvPr>
            <p:ph type="title"/>
          </p:nvPr>
        </p:nvSpPr>
        <p:spPr>
          <a:xfrm>
            <a:off x="301625" y="247316"/>
            <a:ext cx="8448675" cy="1143000"/>
          </a:xfrm>
        </p:spPr>
        <p:txBody>
          <a:bodyPr/>
          <a:lstStyle>
            <a:lvl1pPr>
              <a:defRPr sz="3000"/>
            </a:lvl1pPr>
          </a:lstStyle>
          <a:p>
            <a:r>
              <a:rPr lang="en-US" dirty="0" smtClean="0"/>
              <a:t>Click to edit Master title style</a:t>
            </a:r>
            <a:endParaRPr lang="en-US" dirty="0"/>
          </a:p>
        </p:txBody>
      </p:sp>
      <p:sp>
        <p:nvSpPr>
          <p:cNvPr id="3" name="Content Placeholder 2"/>
          <p:cNvSpPr>
            <a:spLocks noGrp="1"/>
          </p:cNvSpPr>
          <p:nvPr>
            <p:ph idx="1"/>
          </p:nvPr>
        </p:nvSpPr>
        <p:spPr>
          <a:effectLst/>
        </p:spPr>
        <p:txBody>
          <a:bodyPr/>
          <a:lstStyle>
            <a:lvl1pPr>
              <a:spcBef>
                <a:spcPts val="600"/>
              </a:spcBef>
              <a:spcAft>
                <a:spcPts val="600"/>
              </a:spcAft>
              <a:buClr>
                <a:srgbClr val="C00000"/>
              </a:buClr>
              <a:defRPr sz="2300"/>
            </a:lvl1pPr>
            <a:lvl2pPr>
              <a:spcBef>
                <a:spcPts val="300"/>
              </a:spcBef>
              <a:spcAft>
                <a:spcPts val="300"/>
              </a:spcAft>
              <a:defRPr sz="20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8" name="Picture 4" descr="http://www.abilitymagazine.com/images/ODEP.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32471" y="6121286"/>
            <a:ext cx="1745671" cy="6400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841500"/>
            <a:ext cx="4044950" cy="4114800"/>
          </a:xfrm>
        </p:spPr>
        <p:txBody>
          <a:bodyPr/>
          <a:lstStyle>
            <a:lvl1pPr>
              <a:defRPr sz="2500"/>
            </a:lvl1pPr>
            <a:lvl2pPr>
              <a:defRPr sz="21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5350" y="1841500"/>
            <a:ext cx="4044950" cy="4114800"/>
          </a:xfrm>
        </p:spPr>
        <p:txBody>
          <a:bodyPr/>
          <a:lstStyle>
            <a:lvl1pPr>
              <a:defRPr sz="2500"/>
            </a:lvl1pPr>
            <a:lvl2pPr>
              <a:defRPr sz="21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2500"/>
            </a:lvl1pPr>
            <a:lvl2pPr>
              <a:defRPr sz="21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sz="2500"/>
            </a:lvl1pPr>
            <a:lvl2pPr>
              <a:defRPr sz="21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1475" y="203200"/>
            <a:ext cx="2111375" cy="5753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175" y="203200"/>
            <a:ext cx="6184900" cy="5753100"/>
          </a:xfrm>
        </p:spPr>
        <p:txBody>
          <a:bodyPr vert="eaVert"/>
          <a:lstStyle>
            <a:lvl1pPr>
              <a:defRPr sz="2500"/>
            </a:lvl1pPr>
            <a:lvl2pPr>
              <a:defRPr sz="21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4175" y="203200"/>
            <a:ext cx="8448675" cy="1143000"/>
          </a:xfrm>
        </p:spPr>
        <p:txBody>
          <a:bodyPr/>
          <a:lstStyle>
            <a:lvl1pPr>
              <a:defRPr sz="3000"/>
            </a:lvl1pPr>
          </a:lstStyle>
          <a:p>
            <a:r>
              <a:rPr lang="en-US" smtClean="0"/>
              <a:t>Click to edit Master title style</a:t>
            </a:r>
            <a:endParaRPr lang="en-US"/>
          </a:p>
        </p:txBody>
      </p:sp>
      <p:sp>
        <p:nvSpPr>
          <p:cNvPr id="3" name="Content Placeholder 2"/>
          <p:cNvSpPr>
            <a:spLocks noGrp="1"/>
          </p:cNvSpPr>
          <p:nvPr>
            <p:ph idx="1"/>
          </p:nvPr>
        </p:nvSpPr>
        <p:spPr>
          <a:xfrm>
            <a:off x="508000" y="1841500"/>
            <a:ext cx="8242300" cy="4114800"/>
          </a:xfrm>
        </p:spPr>
        <p:txBody>
          <a:bodyPr/>
          <a:lstStyle>
            <a:lvl1pPr>
              <a:defRPr sz="2500"/>
            </a:lvl1pPr>
            <a:lvl2pPr>
              <a:defRPr sz="21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Copyright Last Slide">
    <p:spTree>
      <p:nvGrpSpPr>
        <p:cNvPr id="1" name=""/>
        <p:cNvGrpSpPr/>
        <p:nvPr/>
      </p:nvGrpSpPr>
      <p:grpSpPr>
        <a:xfrm>
          <a:off x="0" y="0"/>
          <a:ext cx="0" cy="0"/>
          <a:chOff x="0" y="0"/>
          <a:chExt cx="0" cy="0"/>
        </a:xfrm>
      </p:grpSpPr>
      <p:sp>
        <p:nvSpPr>
          <p:cNvPr id="2" name="Title 1"/>
          <p:cNvSpPr>
            <a:spLocks noGrp="1"/>
          </p:cNvSpPr>
          <p:nvPr>
            <p:ph type="title"/>
          </p:nvPr>
        </p:nvSpPr>
        <p:spPr>
          <a:xfrm>
            <a:off x="384175" y="203200"/>
            <a:ext cx="8448675"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508000" y="1841500"/>
            <a:ext cx="8242300" cy="4114800"/>
          </a:xfrm>
        </p:spPr>
        <p:txBody>
          <a:bodyPr/>
          <a:lstStyle>
            <a:lvl1pPr>
              <a:defRPr sz="2500"/>
            </a:lvl1pPr>
            <a:lvl2pPr>
              <a:defRPr sz="21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8" name="Rectangle 34"/>
          <p:cNvSpPr>
            <a:spLocks noGrp="1" noChangeArrowheads="1"/>
          </p:cNvSpPr>
          <p:nvPr>
            <p:ph type="title"/>
          </p:nvPr>
        </p:nvSpPr>
        <p:spPr bwMode="auto">
          <a:xfrm>
            <a:off x="384175" y="203200"/>
            <a:ext cx="8448675" cy="1143000"/>
          </a:xfrm>
          <a:prstGeom prst="rect">
            <a:avLst/>
          </a:prstGeom>
          <a:noFill/>
          <a:ln w="9525">
            <a:noFill/>
            <a:miter lim="800000"/>
            <a:headEnd/>
            <a:tailEnd/>
          </a:ln>
        </p:spPr>
        <p:txBody>
          <a:bodyPr vert="horz" wrap="square" lIns="92075" tIns="46038" rIns="92075" bIns="46038" numCol="1" anchor="b" anchorCtr="1" compatLnSpc="1">
            <a:prstTxWarp prst="textNoShape">
              <a:avLst/>
            </a:prstTxWarp>
          </a:bodyPr>
          <a:lstStyle/>
          <a:p>
            <a:pPr lvl="0"/>
            <a:r>
              <a:rPr lang="en-US" smtClean="0"/>
              <a:t>Click to edit Master title style</a:t>
            </a:r>
          </a:p>
        </p:txBody>
      </p:sp>
      <p:sp>
        <p:nvSpPr>
          <p:cNvPr id="1029" name="Rectangle 35"/>
          <p:cNvSpPr>
            <a:spLocks noGrp="1" noChangeArrowheads="1"/>
          </p:cNvSpPr>
          <p:nvPr>
            <p:ph type="body" idx="1"/>
          </p:nvPr>
        </p:nvSpPr>
        <p:spPr bwMode="auto">
          <a:xfrm>
            <a:off x="508000" y="1841500"/>
            <a:ext cx="8242300" cy="4114800"/>
          </a:xfrm>
          <a:prstGeom prst="rect">
            <a:avLst/>
          </a:prstGeom>
          <a:noFill/>
          <a:ln w="9525">
            <a:noFill/>
            <a:miter lim="800000"/>
            <a:headEnd/>
            <a:tailEnd/>
          </a:ln>
        </p:spPr>
        <p:txBody>
          <a:bodyPr vert="horz" wrap="square" lIns="92075" tIns="46038" rIns="92075" bIns="46038" numCol="1" anchor="ctr" anchorCtr="1"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65" name="Line 41"/>
          <p:cNvSpPr>
            <a:spLocks noChangeShapeType="1"/>
          </p:cNvSpPr>
          <p:nvPr/>
        </p:nvSpPr>
        <p:spPr bwMode="auto">
          <a:xfrm>
            <a:off x="393700" y="1377950"/>
            <a:ext cx="8461375" cy="1588"/>
          </a:xfrm>
          <a:prstGeom prst="line">
            <a:avLst/>
          </a:prstGeom>
          <a:noFill/>
          <a:ln w="38100">
            <a:solidFill>
              <a:srgbClr val="00436E"/>
            </a:solidFill>
            <a:round/>
            <a:headEnd type="none" w="sm" len="sm"/>
            <a:tailEnd type="none" w="sm" len="sm"/>
          </a:ln>
          <a:effectLst>
            <a:outerShdw dist="17961" dir="2700000" algn="ctr" rotWithShape="0">
              <a:schemeClr val="bg2"/>
            </a:outerShdw>
          </a:effectLst>
        </p:spPr>
        <p:txBody>
          <a:bodyPr wrap="none" anchor="ctr"/>
          <a:lstStyle/>
          <a:p>
            <a:pPr>
              <a:spcBef>
                <a:spcPct val="0"/>
              </a:spcBef>
              <a:defRPr/>
            </a:pPr>
            <a:endParaRPr lang="en-US" sz="2400" b="0" dirty="0">
              <a:solidFill>
                <a:schemeClr val="tx1"/>
              </a:solidFill>
              <a:latin typeface="Times New Roman" charset="0"/>
            </a:endParaRPr>
          </a:p>
        </p:txBody>
      </p:sp>
      <p:sp>
        <p:nvSpPr>
          <p:cNvPr id="1070" name="Line 46"/>
          <p:cNvSpPr>
            <a:spLocks noChangeShapeType="1"/>
          </p:cNvSpPr>
          <p:nvPr/>
        </p:nvSpPr>
        <p:spPr bwMode="auto">
          <a:xfrm>
            <a:off x="222250" y="6071898"/>
            <a:ext cx="8705850" cy="0"/>
          </a:xfrm>
          <a:prstGeom prst="line">
            <a:avLst/>
          </a:prstGeom>
          <a:noFill/>
          <a:ln w="19050">
            <a:solidFill>
              <a:schemeClr val="bg2"/>
            </a:solidFill>
            <a:round/>
            <a:headEnd type="none" w="sm" len="sm"/>
            <a:tailEnd type="none" w="sm" len="sm"/>
          </a:ln>
          <a:effectLst/>
        </p:spPr>
        <p:txBody>
          <a:bodyPr/>
          <a:lstStyle/>
          <a:p>
            <a:pPr>
              <a:spcBef>
                <a:spcPct val="0"/>
              </a:spcBef>
              <a:defRPr/>
            </a:pPr>
            <a:endParaRPr lang="en-US" sz="2400" b="0" dirty="0">
              <a:solidFill>
                <a:schemeClr val="tx1"/>
              </a:solidFill>
              <a:latin typeface="Times New Roman" charset="0"/>
            </a:endParaRPr>
          </a:p>
        </p:txBody>
      </p:sp>
      <p:pic>
        <p:nvPicPr>
          <p:cNvPr id="1026" name="Picture 2" descr="C:\Users\Wgarrett\AppData\Local\Microsoft\Windows\Temporary Internet Files\Content.Outlook\CBT9801S\CSDP logo.jpg"/>
          <p:cNvPicPr>
            <a:picLocks noChangeAspect="1" noChangeArrowheads="1"/>
          </p:cNvPicPr>
          <p:nvPr userDrawn="1"/>
        </p:nvPicPr>
        <p:blipFill>
          <a:blip r:embed="rId11" cstate="print"/>
          <a:srcRect/>
          <a:stretch>
            <a:fillRect/>
          </a:stretch>
        </p:blipFill>
        <p:spPr bwMode="auto">
          <a:xfrm>
            <a:off x="357998" y="6147099"/>
            <a:ext cx="1535826" cy="565831"/>
          </a:xfrm>
          <a:prstGeom prst="rect">
            <a:avLst/>
          </a:prstGeom>
          <a:noFill/>
        </p:spPr>
      </p:pic>
      <p:pic>
        <p:nvPicPr>
          <p:cNvPr id="7" name="Picture 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267072" y="6149475"/>
            <a:ext cx="1536192" cy="563271"/>
          </a:xfrm>
          <a:prstGeom prst="rect">
            <a:avLst/>
          </a:prstGeom>
        </p:spPr>
      </p:pic>
      <p:sp>
        <p:nvSpPr>
          <p:cNvPr id="2" name="TextBox 1"/>
          <p:cNvSpPr txBox="1"/>
          <p:nvPr userDrawn="1"/>
        </p:nvSpPr>
        <p:spPr>
          <a:xfrm>
            <a:off x="4274050" y="6441897"/>
            <a:ext cx="523982" cy="276999"/>
          </a:xfrm>
          <a:prstGeom prst="rect">
            <a:avLst/>
          </a:prstGeom>
          <a:noFill/>
        </p:spPr>
        <p:txBody>
          <a:bodyPr wrap="square" rtlCol="0">
            <a:spAutoFit/>
          </a:bodyPr>
          <a:lstStyle/>
          <a:p>
            <a:fld id="{1FB987C3-7E0F-4D0E-9AF2-F723B518BAC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62" r:id="rId1"/>
    <p:sldLayoutId id="2147483850" r:id="rId2"/>
    <p:sldLayoutId id="2147483851" r:id="rId3"/>
    <p:sldLayoutId id="2147483852" r:id="rId4"/>
    <p:sldLayoutId id="2147483856" r:id="rId5"/>
    <p:sldLayoutId id="2147483858" r:id="rId6"/>
    <p:sldLayoutId id="2147483859" r:id="rId7"/>
    <p:sldLayoutId id="2147483861" r:id="rId8"/>
    <p:sldLayoutId id="2147483863" r:id="rId9"/>
  </p:sldLayoutIdLst>
  <p:hf hdr="0" dt="0"/>
  <p:txStyles>
    <p:titleStyle>
      <a:lvl1pPr algn="ctr" rtl="0" eaLnBrk="1" fontAlgn="base" hangingPunct="1">
        <a:spcBef>
          <a:spcPct val="0"/>
        </a:spcBef>
        <a:spcAft>
          <a:spcPct val="0"/>
        </a:spcAft>
        <a:defRPr sz="3000" b="1">
          <a:solidFill>
            <a:schemeClr val="bg2"/>
          </a:solidFill>
          <a:latin typeface="+mj-lt"/>
          <a:ea typeface="+mj-ea"/>
          <a:cs typeface="+mj-cs"/>
        </a:defRPr>
      </a:lvl1pPr>
      <a:lvl2pPr algn="ctr" rtl="0" eaLnBrk="1" fontAlgn="base" hangingPunct="1">
        <a:spcBef>
          <a:spcPct val="0"/>
        </a:spcBef>
        <a:spcAft>
          <a:spcPct val="0"/>
        </a:spcAft>
        <a:defRPr sz="3600" b="1">
          <a:solidFill>
            <a:schemeClr val="bg2"/>
          </a:solidFill>
          <a:latin typeface="Arial" charset="0"/>
        </a:defRPr>
      </a:lvl2pPr>
      <a:lvl3pPr algn="ctr" rtl="0" eaLnBrk="1" fontAlgn="base" hangingPunct="1">
        <a:spcBef>
          <a:spcPct val="0"/>
        </a:spcBef>
        <a:spcAft>
          <a:spcPct val="0"/>
        </a:spcAft>
        <a:defRPr sz="3600" b="1">
          <a:solidFill>
            <a:schemeClr val="bg2"/>
          </a:solidFill>
          <a:latin typeface="Arial" charset="0"/>
        </a:defRPr>
      </a:lvl3pPr>
      <a:lvl4pPr algn="ctr" rtl="0" eaLnBrk="1" fontAlgn="base" hangingPunct="1">
        <a:spcBef>
          <a:spcPct val="0"/>
        </a:spcBef>
        <a:spcAft>
          <a:spcPct val="0"/>
        </a:spcAft>
        <a:defRPr sz="3600" b="1">
          <a:solidFill>
            <a:schemeClr val="bg2"/>
          </a:solidFill>
          <a:latin typeface="Arial" charset="0"/>
        </a:defRPr>
      </a:lvl4pPr>
      <a:lvl5pPr algn="ctr" rtl="0" eaLnBrk="1" fontAlgn="base" hangingPunct="1">
        <a:spcBef>
          <a:spcPct val="0"/>
        </a:spcBef>
        <a:spcAft>
          <a:spcPct val="0"/>
        </a:spcAft>
        <a:defRPr sz="3600" b="1">
          <a:solidFill>
            <a:schemeClr val="bg2"/>
          </a:solidFill>
          <a:latin typeface="Arial" charset="0"/>
        </a:defRPr>
      </a:lvl5pPr>
      <a:lvl6pPr marL="457200" algn="ctr" rtl="0" eaLnBrk="1" fontAlgn="base" hangingPunct="1">
        <a:spcBef>
          <a:spcPct val="0"/>
        </a:spcBef>
        <a:spcAft>
          <a:spcPct val="0"/>
        </a:spcAft>
        <a:defRPr sz="3600" b="1">
          <a:solidFill>
            <a:srgbClr val="FFFF00"/>
          </a:solidFill>
          <a:latin typeface="Arial" charset="0"/>
        </a:defRPr>
      </a:lvl6pPr>
      <a:lvl7pPr marL="914400" algn="ctr" rtl="0" eaLnBrk="1" fontAlgn="base" hangingPunct="1">
        <a:spcBef>
          <a:spcPct val="0"/>
        </a:spcBef>
        <a:spcAft>
          <a:spcPct val="0"/>
        </a:spcAft>
        <a:defRPr sz="3600" b="1">
          <a:solidFill>
            <a:srgbClr val="FFFF00"/>
          </a:solidFill>
          <a:latin typeface="Arial" charset="0"/>
        </a:defRPr>
      </a:lvl7pPr>
      <a:lvl8pPr marL="1371600" algn="ctr" rtl="0" eaLnBrk="1" fontAlgn="base" hangingPunct="1">
        <a:spcBef>
          <a:spcPct val="0"/>
        </a:spcBef>
        <a:spcAft>
          <a:spcPct val="0"/>
        </a:spcAft>
        <a:defRPr sz="3600" b="1">
          <a:solidFill>
            <a:srgbClr val="FFFF00"/>
          </a:solidFill>
          <a:latin typeface="Arial" charset="0"/>
        </a:defRPr>
      </a:lvl8pPr>
      <a:lvl9pPr marL="1828800" algn="ctr" rtl="0" eaLnBrk="1" fontAlgn="base" hangingPunct="1">
        <a:spcBef>
          <a:spcPct val="0"/>
        </a:spcBef>
        <a:spcAft>
          <a:spcPct val="0"/>
        </a:spcAft>
        <a:defRPr sz="3600" b="1">
          <a:solidFill>
            <a:srgbClr val="FFFF00"/>
          </a:solidFill>
          <a:latin typeface="Arial" charset="0"/>
        </a:defRPr>
      </a:lvl9pPr>
    </p:titleStyle>
    <p:bodyStyle>
      <a:lvl1pPr marL="342900" indent="-342900" algn="l" rtl="0" eaLnBrk="1" fontAlgn="base" hangingPunct="1">
        <a:lnSpc>
          <a:spcPct val="90000"/>
        </a:lnSpc>
        <a:spcBef>
          <a:spcPct val="0"/>
        </a:spcBef>
        <a:spcAft>
          <a:spcPct val="0"/>
        </a:spcAft>
        <a:buClr>
          <a:srgbClr val="CF1141"/>
        </a:buClr>
        <a:buFont typeface="Arial" pitchFamily="34" charset="0"/>
        <a:buChar char="●"/>
        <a:defRPr sz="2500" b="1">
          <a:solidFill>
            <a:schemeClr val="bg2"/>
          </a:solidFill>
          <a:latin typeface="+mn-lt"/>
          <a:ea typeface="+mn-ea"/>
          <a:cs typeface="+mn-cs"/>
        </a:defRPr>
      </a:lvl1pPr>
      <a:lvl2pPr marL="742950" indent="-285750" algn="l" rtl="0" eaLnBrk="1" fontAlgn="base" hangingPunct="1">
        <a:lnSpc>
          <a:spcPct val="90000"/>
        </a:lnSpc>
        <a:spcBef>
          <a:spcPct val="0"/>
        </a:spcBef>
        <a:spcAft>
          <a:spcPct val="0"/>
        </a:spcAft>
        <a:buClr>
          <a:srgbClr val="CF1141"/>
        </a:buClr>
        <a:buFont typeface="Arial" pitchFamily="34" charset="0"/>
        <a:buChar char="–"/>
        <a:defRPr sz="2100" b="1">
          <a:solidFill>
            <a:schemeClr val="bg2"/>
          </a:solidFill>
          <a:latin typeface="+mn-lt"/>
        </a:defRPr>
      </a:lvl2pPr>
      <a:lvl3pPr marL="1143000" indent="-228600" algn="l" rtl="0" eaLnBrk="1" fontAlgn="base" hangingPunct="1">
        <a:lnSpc>
          <a:spcPct val="90000"/>
        </a:lnSpc>
        <a:spcBef>
          <a:spcPct val="0"/>
        </a:spcBef>
        <a:spcAft>
          <a:spcPct val="0"/>
        </a:spcAft>
        <a:buClr>
          <a:srgbClr val="CF1141"/>
        </a:buClr>
        <a:buFont typeface="Arial" pitchFamily="34" charset="0"/>
        <a:buChar char="▪"/>
        <a:defRPr sz="2000" b="1">
          <a:solidFill>
            <a:schemeClr val="bg2"/>
          </a:solidFill>
          <a:latin typeface="+mn-lt"/>
        </a:defRPr>
      </a:lvl3pPr>
      <a:lvl4pPr marL="16002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4pPr>
      <a:lvl5pPr marL="20574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5pPr>
      <a:lvl6pPr marL="25146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6pPr>
      <a:lvl7pPr marL="29718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7pPr>
      <a:lvl8pPr marL="34290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8pPr>
      <a:lvl9pPr marL="38862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kcontreary@mathematica-mpr.com" TargetMode="External"/><Relationship Id="rId2" Type="http://schemas.openxmlformats.org/officeDocument/2006/relationships/hyperlink" Target="mailto:iperez-johnson@mathematica-mpr.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yben-shalom@mathematica-mpr.com" TargetMode="External"/><Relationship Id="rId2" Type="http://schemas.openxmlformats.org/officeDocument/2006/relationships/notesSlide" Target="../notesSlides/notesSlide17.xm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hyperlink" Target="http://www.mathematica-mpr.com/our-publications-and-findings/projects/return-to-work-policy-collaborative"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disabilitypolicyresearch.org/"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43.xml.rels><?xml version="1.0" encoding="UTF-8" standalone="yes"?>
<Relationships xmlns="http://schemas.openxmlformats.org/package/2006/relationships"><Relationship Id="rId3" Type="http://schemas.openxmlformats.org/officeDocument/2006/relationships/hyperlink" Target="mailto:R2WPolicy@mathematica-mpr.com" TargetMode="External"/><Relationship Id="rId2" Type="http://schemas.openxmlformats.org/officeDocument/2006/relationships/hyperlink" Target="http://www.mathematica-mpr.com/our-publications-and-findings/projects/return-to-work-policy-collaborativ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671635"/>
            <a:ext cx="7772400" cy="1016305"/>
          </a:xfrm>
        </p:spPr>
        <p:txBody>
          <a:bodyPr/>
          <a:lstStyle/>
          <a:p>
            <a:r>
              <a:rPr lang="en-US" dirty="0" smtClean="0"/>
              <a:t>Helping Workers Keep Their Jobs After an Injury, Illness, or Disability</a:t>
            </a:r>
            <a:endParaRPr lang="en-US" dirty="0"/>
          </a:p>
        </p:txBody>
      </p:sp>
      <p:sp>
        <p:nvSpPr>
          <p:cNvPr id="5" name="Subtitle 4"/>
          <p:cNvSpPr>
            <a:spLocks noGrp="1"/>
          </p:cNvSpPr>
          <p:nvPr>
            <p:ph type="subTitle" sz="quarter" idx="1"/>
          </p:nvPr>
        </p:nvSpPr>
        <p:spPr>
          <a:xfrm>
            <a:off x="1371600" y="1870881"/>
            <a:ext cx="6400800" cy="1511300"/>
          </a:xfrm>
        </p:spPr>
        <p:txBody>
          <a:bodyPr/>
          <a:lstStyle/>
          <a:p>
            <a:r>
              <a:rPr lang="en-US" sz="1800" dirty="0" smtClean="0"/>
              <a:t>Presenters</a:t>
            </a:r>
          </a:p>
          <a:p>
            <a:endParaRPr lang="en-US" sz="1800" dirty="0" smtClean="0"/>
          </a:p>
          <a:p>
            <a:r>
              <a:rPr lang="en-US" sz="1800" dirty="0" smtClean="0"/>
              <a:t>Irma Perez-Johnson, Mathematica Policy Research</a:t>
            </a:r>
          </a:p>
          <a:p>
            <a:r>
              <a:rPr lang="en-US" sz="1800" dirty="0" smtClean="0"/>
              <a:t>Yonatan Ben-Shalom, Mathematica Policy Research</a:t>
            </a:r>
          </a:p>
          <a:p>
            <a:r>
              <a:rPr lang="en-US" sz="1800" dirty="0" smtClean="0"/>
              <a:t>David Stapleton, Mathematica Policy Research</a:t>
            </a:r>
          </a:p>
          <a:p>
            <a:endParaRPr lang="en-US" sz="1800" dirty="0"/>
          </a:p>
          <a:p>
            <a:r>
              <a:rPr lang="en-US" sz="1800" dirty="0" smtClean="0"/>
              <a:t>Discussants</a:t>
            </a:r>
          </a:p>
          <a:p>
            <a:endParaRPr lang="en-US" sz="1800" dirty="0" smtClean="0"/>
          </a:p>
          <a:p>
            <a:r>
              <a:rPr lang="en-US" sz="1800" dirty="0" smtClean="0"/>
              <a:t>Jennifer Sheehy, Office of Disability Employment Policy, U.S. Department of Labor</a:t>
            </a:r>
          </a:p>
          <a:p>
            <a:r>
              <a:rPr lang="en-US" sz="1800" dirty="0" smtClean="0"/>
              <a:t>Annette Bourbonniere, University of Rhode Island</a:t>
            </a:r>
          </a:p>
          <a:p>
            <a:endParaRPr lang="en-US" sz="1800" dirty="0"/>
          </a:p>
          <a:p>
            <a:r>
              <a:rPr lang="en-US" sz="1800" dirty="0" smtClean="0"/>
              <a:t>Washington, DC</a:t>
            </a:r>
          </a:p>
          <a:p>
            <a:r>
              <a:rPr lang="en-US" sz="1800" dirty="0" smtClean="0"/>
              <a:t>September 13, 2016</a:t>
            </a:r>
          </a:p>
          <a:p>
            <a:endParaRPr lang="en-US" sz="1800" dirty="0"/>
          </a:p>
        </p:txBody>
      </p:sp>
    </p:spTree>
    <p:extLst>
      <p:ext uri="{BB962C8B-B14F-4D97-AF65-F5344CB8AC3E}">
        <p14:creationId xmlns:p14="http://schemas.microsoft.com/office/powerpoint/2010/main" val="3403850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a:t>
            </a:r>
            <a:r>
              <a:rPr lang="en-US" baseline="0" dirty="0" smtClean="0"/>
              <a:t> SAW-RTW Decisions May </a:t>
            </a:r>
            <a:r>
              <a:rPr lang="en-US" dirty="0" smtClean="0"/>
              <a:t>Be Made</a:t>
            </a:r>
            <a:endParaRPr lang="en-US" dirty="0"/>
          </a:p>
        </p:txBody>
      </p:sp>
      <p:sp>
        <p:nvSpPr>
          <p:cNvPr id="320" name="Rounded Rectangle 319"/>
          <p:cNvSpPr/>
          <p:nvPr/>
        </p:nvSpPr>
        <p:spPr>
          <a:xfrm>
            <a:off x="7681687" y="5597157"/>
            <a:ext cx="1354666" cy="245033"/>
          </a:xfrm>
          <a:prstGeom prst="round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ounded Rectangle 320"/>
          <p:cNvSpPr/>
          <p:nvPr/>
        </p:nvSpPr>
        <p:spPr>
          <a:xfrm>
            <a:off x="7681687" y="5231590"/>
            <a:ext cx="1354666" cy="245033"/>
          </a:xfrm>
          <a:prstGeom prst="round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Rounded Rectangle 321"/>
          <p:cNvSpPr/>
          <p:nvPr/>
        </p:nvSpPr>
        <p:spPr>
          <a:xfrm>
            <a:off x="121509" y="3471573"/>
            <a:ext cx="1682809" cy="880662"/>
          </a:xfrm>
          <a:prstGeom prst="roundRect">
            <a:avLst/>
          </a:prstGeom>
          <a:solidFill>
            <a:schemeClr val="accent1">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23" name="Rounded Rectangle 322"/>
          <p:cNvSpPr/>
          <p:nvPr/>
        </p:nvSpPr>
        <p:spPr>
          <a:xfrm>
            <a:off x="3032679" y="4259846"/>
            <a:ext cx="2249734" cy="755324"/>
          </a:xfrm>
          <a:prstGeom prst="round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24" name="TextBox 323"/>
          <p:cNvSpPr txBox="1"/>
          <p:nvPr/>
        </p:nvSpPr>
        <p:spPr>
          <a:xfrm>
            <a:off x="3045949" y="4349963"/>
            <a:ext cx="2250173" cy="600164"/>
          </a:xfrm>
          <a:prstGeom prst="rect">
            <a:avLst/>
          </a:prstGeom>
          <a:noFill/>
        </p:spPr>
        <p:txBody>
          <a:bodyPr wrap="square" rtlCol="0">
            <a:spAutoFit/>
          </a:bodyPr>
          <a:lstStyle/>
          <a:p>
            <a:pPr algn="ctr"/>
            <a:r>
              <a:rPr lang="en-US" sz="1100" dirty="0" smtClean="0">
                <a:latin typeface="+mj-lt"/>
              </a:rPr>
              <a:t>Employer becomes aware of condition; worker may request support or accommodation</a:t>
            </a:r>
            <a:endParaRPr lang="en-US" sz="1100" dirty="0">
              <a:latin typeface="+mj-lt"/>
            </a:endParaRPr>
          </a:p>
        </p:txBody>
      </p:sp>
      <p:sp>
        <p:nvSpPr>
          <p:cNvPr id="325" name="TextBox 324"/>
          <p:cNvSpPr txBox="1"/>
          <p:nvPr/>
        </p:nvSpPr>
        <p:spPr>
          <a:xfrm>
            <a:off x="173647" y="3568586"/>
            <a:ext cx="1536216" cy="769441"/>
          </a:xfrm>
          <a:prstGeom prst="rect">
            <a:avLst/>
          </a:prstGeom>
          <a:noFill/>
        </p:spPr>
        <p:txBody>
          <a:bodyPr wrap="square" rtlCol="0">
            <a:spAutoFit/>
          </a:bodyPr>
          <a:lstStyle/>
          <a:p>
            <a:pPr algn="ctr"/>
            <a:r>
              <a:rPr lang="en-US" sz="1100" b="1" dirty="0" smtClean="0">
                <a:latin typeface="+mj-lt"/>
              </a:rPr>
              <a:t>START</a:t>
            </a:r>
            <a:r>
              <a:rPr lang="en-US" sz="1100" dirty="0" smtClean="0">
                <a:latin typeface="+mj-lt"/>
              </a:rPr>
              <a:t>: Worker experiences onset or deterioration of medical condition</a:t>
            </a:r>
            <a:endParaRPr lang="en-US" sz="1100" dirty="0">
              <a:latin typeface="+mj-lt"/>
            </a:endParaRPr>
          </a:p>
        </p:txBody>
      </p:sp>
      <p:grpSp>
        <p:nvGrpSpPr>
          <p:cNvPr id="326" name="Group 325"/>
          <p:cNvGrpSpPr/>
          <p:nvPr/>
        </p:nvGrpSpPr>
        <p:grpSpPr>
          <a:xfrm>
            <a:off x="1339494" y="5115522"/>
            <a:ext cx="1552353" cy="536093"/>
            <a:chOff x="2181670" y="4366897"/>
            <a:chExt cx="1552353" cy="536093"/>
          </a:xfrm>
        </p:grpSpPr>
        <p:sp>
          <p:nvSpPr>
            <p:cNvPr id="327" name="Rounded Rectangle 326"/>
            <p:cNvSpPr/>
            <p:nvPr/>
          </p:nvSpPr>
          <p:spPr>
            <a:xfrm>
              <a:off x="2227522" y="4366897"/>
              <a:ext cx="1435396" cy="53609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28" name="TextBox 327"/>
            <p:cNvSpPr txBox="1"/>
            <p:nvPr/>
          </p:nvSpPr>
          <p:spPr>
            <a:xfrm>
              <a:off x="2181670" y="4418588"/>
              <a:ext cx="1552353" cy="430887"/>
            </a:xfrm>
            <a:prstGeom prst="rect">
              <a:avLst/>
            </a:prstGeom>
            <a:noFill/>
          </p:spPr>
          <p:txBody>
            <a:bodyPr wrap="square" rtlCol="0">
              <a:spAutoFit/>
            </a:bodyPr>
            <a:lstStyle/>
            <a:p>
              <a:pPr algn="ctr"/>
              <a:r>
                <a:rPr lang="en-US" sz="1100" dirty="0" smtClean="0">
                  <a:latin typeface="+mj-lt"/>
                </a:rPr>
                <a:t>Stays at work (in some capacity)</a:t>
              </a:r>
              <a:endParaRPr lang="en-US" sz="1100" dirty="0">
                <a:latin typeface="+mj-lt"/>
              </a:endParaRPr>
            </a:p>
          </p:txBody>
        </p:sp>
      </p:grpSp>
      <p:grpSp>
        <p:nvGrpSpPr>
          <p:cNvPr id="329" name="Group 328"/>
          <p:cNvGrpSpPr/>
          <p:nvPr/>
        </p:nvGrpSpPr>
        <p:grpSpPr>
          <a:xfrm>
            <a:off x="3556925" y="2973201"/>
            <a:ext cx="1206554" cy="536093"/>
            <a:chOff x="4070287" y="2306324"/>
            <a:chExt cx="1206554" cy="536093"/>
          </a:xfrm>
        </p:grpSpPr>
        <p:sp>
          <p:nvSpPr>
            <p:cNvPr id="330" name="Rounded Rectangle 329"/>
            <p:cNvSpPr/>
            <p:nvPr/>
          </p:nvSpPr>
          <p:spPr>
            <a:xfrm>
              <a:off x="4151696" y="2306324"/>
              <a:ext cx="1053579" cy="53609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1" name="TextBox 330"/>
            <p:cNvSpPr txBox="1"/>
            <p:nvPr/>
          </p:nvSpPr>
          <p:spPr>
            <a:xfrm>
              <a:off x="4070287" y="2367744"/>
              <a:ext cx="1206554" cy="261610"/>
            </a:xfrm>
            <a:prstGeom prst="rect">
              <a:avLst/>
            </a:prstGeom>
            <a:noFill/>
          </p:spPr>
          <p:txBody>
            <a:bodyPr wrap="square" rtlCol="0">
              <a:spAutoFit/>
            </a:bodyPr>
            <a:lstStyle/>
            <a:p>
              <a:pPr algn="ctr"/>
              <a:r>
                <a:rPr lang="en-US" sz="1100" dirty="0" smtClean="0">
                  <a:latin typeface="+mj-lt"/>
                </a:rPr>
                <a:t>Temporary leave</a:t>
              </a:r>
              <a:endParaRPr lang="en-US" sz="1100" dirty="0">
                <a:latin typeface="+mj-lt"/>
              </a:endParaRPr>
            </a:p>
          </p:txBody>
        </p:sp>
      </p:grpSp>
      <p:cxnSp>
        <p:nvCxnSpPr>
          <p:cNvPr id="332" name="Straight Arrow Connector 331"/>
          <p:cNvCxnSpPr/>
          <p:nvPr/>
        </p:nvCxnSpPr>
        <p:spPr>
          <a:xfrm>
            <a:off x="4162784" y="2251993"/>
            <a:ext cx="4416" cy="6977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33" name="Group 332"/>
          <p:cNvGrpSpPr/>
          <p:nvPr/>
        </p:nvGrpSpPr>
        <p:grpSpPr>
          <a:xfrm>
            <a:off x="3380371" y="1390316"/>
            <a:ext cx="1741045" cy="971772"/>
            <a:chOff x="3263539" y="663232"/>
            <a:chExt cx="1741045" cy="971772"/>
          </a:xfrm>
        </p:grpSpPr>
        <p:sp>
          <p:nvSpPr>
            <p:cNvPr id="334" name="Rounded Rectangle 333"/>
            <p:cNvSpPr/>
            <p:nvPr/>
          </p:nvSpPr>
          <p:spPr>
            <a:xfrm>
              <a:off x="3284753" y="1098911"/>
              <a:ext cx="1435396" cy="536093"/>
            </a:xfrm>
            <a:prstGeom prst="round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5" name="TextBox 334"/>
            <p:cNvSpPr txBox="1"/>
            <p:nvPr/>
          </p:nvSpPr>
          <p:spPr>
            <a:xfrm>
              <a:off x="3263539" y="1149148"/>
              <a:ext cx="1552353" cy="430887"/>
            </a:xfrm>
            <a:prstGeom prst="rect">
              <a:avLst/>
            </a:prstGeom>
            <a:noFill/>
          </p:spPr>
          <p:txBody>
            <a:bodyPr wrap="square" rtlCol="0">
              <a:spAutoFit/>
            </a:bodyPr>
            <a:lstStyle/>
            <a:p>
              <a:pPr algn="ctr"/>
              <a:r>
                <a:rPr lang="en-US" sz="1100" dirty="0" smtClean="0">
                  <a:latin typeface="+mj-lt"/>
                </a:rPr>
                <a:t>Seeks care from physician</a:t>
              </a:r>
              <a:endParaRPr lang="en-US" sz="1100" dirty="0">
                <a:latin typeface="+mj-lt"/>
              </a:endParaRPr>
            </a:p>
          </p:txBody>
        </p:sp>
        <p:cxnSp>
          <p:nvCxnSpPr>
            <p:cNvPr id="336" name="Curved Connector 335"/>
            <p:cNvCxnSpPr/>
            <p:nvPr/>
          </p:nvCxnSpPr>
          <p:spPr>
            <a:xfrm rot="16200000" flipH="1">
              <a:off x="4179292" y="839604"/>
              <a:ext cx="303235" cy="789640"/>
            </a:xfrm>
            <a:prstGeom prst="curvedConnector4">
              <a:avLst>
                <a:gd name="adj1" fmla="val -75387"/>
                <a:gd name="adj2" fmla="val 128950"/>
              </a:avLst>
            </a:prstGeom>
            <a:ln>
              <a:tailEnd type="triangle"/>
            </a:ln>
          </p:spPr>
          <p:style>
            <a:lnRef idx="1">
              <a:schemeClr val="accent1"/>
            </a:lnRef>
            <a:fillRef idx="0">
              <a:schemeClr val="accent1"/>
            </a:fillRef>
            <a:effectRef idx="0">
              <a:schemeClr val="accent1"/>
            </a:effectRef>
            <a:fontRef idx="minor">
              <a:schemeClr val="tx1"/>
            </a:fontRef>
          </p:style>
        </p:cxnSp>
        <p:sp>
          <p:nvSpPr>
            <p:cNvPr id="337" name="TextBox 336"/>
            <p:cNvSpPr txBox="1"/>
            <p:nvPr/>
          </p:nvSpPr>
          <p:spPr>
            <a:xfrm>
              <a:off x="4144096" y="663232"/>
              <a:ext cx="860488" cy="230832"/>
            </a:xfrm>
            <a:prstGeom prst="rect">
              <a:avLst/>
            </a:prstGeom>
            <a:noFill/>
          </p:spPr>
          <p:txBody>
            <a:bodyPr wrap="square" rtlCol="0">
              <a:spAutoFit/>
            </a:bodyPr>
            <a:lstStyle/>
            <a:p>
              <a:r>
                <a:rPr lang="en-US" sz="900" i="1" dirty="0">
                  <a:latin typeface="+mj-lt"/>
                </a:rPr>
                <a:t>T</a:t>
              </a:r>
              <a:r>
                <a:rPr lang="en-US" sz="900" i="1" dirty="0" smtClean="0">
                  <a:latin typeface="+mj-lt"/>
                </a:rPr>
                <a:t>reatment</a:t>
              </a:r>
              <a:endParaRPr lang="en-US" sz="900" i="1" dirty="0">
                <a:latin typeface="+mj-lt"/>
              </a:endParaRPr>
            </a:p>
          </p:txBody>
        </p:sp>
      </p:grpSp>
      <p:cxnSp>
        <p:nvCxnSpPr>
          <p:cNvPr id="338" name="Elbow Connector 45"/>
          <p:cNvCxnSpPr/>
          <p:nvPr/>
        </p:nvCxnSpPr>
        <p:spPr>
          <a:xfrm>
            <a:off x="4163515" y="3543304"/>
            <a:ext cx="219" cy="702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9" name="Elbow Connector 338"/>
          <p:cNvCxnSpPr>
            <a:endCxn id="323" idx="2"/>
          </p:cNvCxnSpPr>
          <p:nvPr/>
        </p:nvCxnSpPr>
        <p:spPr>
          <a:xfrm flipV="1">
            <a:off x="2820742" y="5015170"/>
            <a:ext cx="1336804" cy="34443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40" name="Group 339"/>
          <p:cNvGrpSpPr/>
          <p:nvPr/>
        </p:nvGrpSpPr>
        <p:grpSpPr>
          <a:xfrm>
            <a:off x="5607180" y="5117952"/>
            <a:ext cx="1349005" cy="536093"/>
            <a:chOff x="7394305" y="5038694"/>
            <a:chExt cx="1349005" cy="437246"/>
          </a:xfrm>
        </p:grpSpPr>
        <p:sp>
          <p:nvSpPr>
            <p:cNvPr id="341" name="Rounded Rectangle 340"/>
            <p:cNvSpPr/>
            <p:nvPr/>
          </p:nvSpPr>
          <p:spPr>
            <a:xfrm>
              <a:off x="7431381" y="5038694"/>
              <a:ext cx="1274834" cy="43724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42" name="TextBox 341"/>
            <p:cNvSpPr txBox="1"/>
            <p:nvPr/>
          </p:nvSpPr>
          <p:spPr>
            <a:xfrm>
              <a:off x="7394305" y="5134433"/>
              <a:ext cx="1349005" cy="261610"/>
            </a:xfrm>
            <a:prstGeom prst="rect">
              <a:avLst/>
            </a:prstGeom>
            <a:noFill/>
          </p:spPr>
          <p:txBody>
            <a:bodyPr wrap="square" rtlCol="0">
              <a:spAutoFit/>
            </a:bodyPr>
            <a:lstStyle/>
            <a:p>
              <a:pPr algn="ctr"/>
              <a:r>
                <a:rPr lang="en-US" sz="1100" dirty="0" smtClean="0">
                  <a:latin typeface="+mj-lt"/>
                </a:rPr>
                <a:t>Returns to work</a:t>
              </a:r>
              <a:endParaRPr lang="en-US" sz="1100" dirty="0">
                <a:latin typeface="+mj-lt"/>
              </a:endParaRPr>
            </a:p>
          </p:txBody>
        </p:sp>
      </p:grpSp>
      <p:cxnSp>
        <p:nvCxnSpPr>
          <p:cNvPr id="343" name="Elbow Connector 342"/>
          <p:cNvCxnSpPr>
            <a:stCxn id="341" idx="2"/>
            <a:endCxn id="322" idx="2"/>
          </p:cNvCxnSpPr>
          <p:nvPr/>
        </p:nvCxnSpPr>
        <p:spPr>
          <a:xfrm rot="5400000" flipH="1">
            <a:off x="2971389" y="2343761"/>
            <a:ext cx="1301810" cy="5318759"/>
          </a:xfrm>
          <a:prstGeom prst="bentConnector3">
            <a:avLst>
              <a:gd name="adj1" fmla="val -17560"/>
            </a:avLst>
          </a:prstGeom>
          <a:ln w="3175">
            <a:prstDash val="solid"/>
            <a:tailEnd type="triangle"/>
          </a:ln>
        </p:spPr>
        <p:style>
          <a:lnRef idx="1">
            <a:schemeClr val="accent1"/>
          </a:lnRef>
          <a:fillRef idx="0">
            <a:schemeClr val="accent1"/>
          </a:fillRef>
          <a:effectRef idx="0">
            <a:schemeClr val="accent1"/>
          </a:effectRef>
          <a:fontRef idx="minor">
            <a:schemeClr val="tx1"/>
          </a:fontRef>
        </p:style>
      </p:cxnSp>
      <p:sp>
        <p:nvSpPr>
          <p:cNvPr id="345" name="Rounded Rectangle 344"/>
          <p:cNvSpPr/>
          <p:nvPr/>
        </p:nvSpPr>
        <p:spPr>
          <a:xfrm>
            <a:off x="5262641" y="1827519"/>
            <a:ext cx="1435396" cy="536093"/>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46" name="TextBox 345"/>
          <p:cNvSpPr txBox="1"/>
          <p:nvPr/>
        </p:nvSpPr>
        <p:spPr>
          <a:xfrm>
            <a:off x="5282413" y="1818746"/>
            <a:ext cx="1410810" cy="430887"/>
          </a:xfrm>
          <a:prstGeom prst="rect">
            <a:avLst/>
          </a:prstGeom>
          <a:noFill/>
        </p:spPr>
        <p:txBody>
          <a:bodyPr wrap="square" rtlCol="0">
            <a:spAutoFit/>
          </a:bodyPr>
          <a:lstStyle/>
          <a:p>
            <a:pPr algn="ctr"/>
            <a:r>
              <a:rPr lang="en-US" sz="1100" dirty="0" smtClean="0">
                <a:latin typeface="+mj-lt"/>
              </a:rPr>
              <a:t>Applies for long-term disability insurance</a:t>
            </a:r>
            <a:endParaRPr lang="en-US" sz="1100" dirty="0">
              <a:latin typeface="+mj-lt"/>
            </a:endParaRPr>
          </a:p>
        </p:txBody>
      </p:sp>
      <p:cxnSp>
        <p:nvCxnSpPr>
          <p:cNvPr id="347" name="Elbow Connector 346"/>
          <p:cNvCxnSpPr>
            <a:stCxn id="323" idx="3"/>
            <a:endCxn id="345" idx="2"/>
          </p:cNvCxnSpPr>
          <p:nvPr/>
        </p:nvCxnSpPr>
        <p:spPr>
          <a:xfrm flipV="1">
            <a:off x="5282413" y="2363612"/>
            <a:ext cx="697926" cy="227389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48" name="Group 347"/>
          <p:cNvGrpSpPr/>
          <p:nvPr/>
        </p:nvGrpSpPr>
        <p:grpSpPr>
          <a:xfrm>
            <a:off x="6343578" y="3374706"/>
            <a:ext cx="1725769" cy="1002627"/>
            <a:chOff x="9794960" y="2641570"/>
            <a:chExt cx="1725769" cy="1002627"/>
          </a:xfrm>
        </p:grpSpPr>
        <p:sp>
          <p:nvSpPr>
            <p:cNvPr id="349" name="Oval 348"/>
            <p:cNvSpPr/>
            <p:nvPr/>
          </p:nvSpPr>
          <p:spPr>
            <a:xfrm>
              <a:off x="9794960" y="2641570"/>
              <a:ext cx="1725769" cy="1002627"/>
            </a:xfrm>
            <a:prstGeom prst="ellips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50" name="TextBox 349"/>
            <p:cNvSpPr txBox="1"/>
            <p:nvPr/>
          </p:nvSpPr>
          <p:spPr>
            <a:xfrm>
              <a:off x="9933661" y="2824100"/>
              <a:ext cx="1448366" cy="600164"/>
            </a:xfrm>
            <a:prstGeom prst="rect">
              <a:avLst/>
            </a:prstGeom>
            <a:noFill/>
          </p:spPr>
          <p:txBody>
            <a:bodyPr wrap="square" rtlCol="0">
              <a:spAutoFit/>
            </a:bodyPr>
            <a:lstStyle/>
            <a:p>
              <a:pPr algn="ctr"/>
              <a:r>
                <a:rPr lang="en-US" sz="1100" dirty="0" smtClean="0">
                  <a:latin typeface="+mj-lt"/>
                </a:rPr>
                <a:t>Private insurance, workers’ compensation, or </a:t>
              </a:r>
              <a:r>
                <a:rPr lang="en-US" sz="1100" dirty="0" err="1" smtClean="0">
                  <a:latin typeface="+mj-lt"/>
                </a:rPr>
                <a:t>SSDI</a:t>
              </a:r>
              <a:endParaRPr lang="en-US" sz="1100" dirty="0">
                <a:latin typeface="+mj-lt"/>
              </a:endParaRPr>
            </a:p>
          </p:txBody>
        </p:sp>
      </p:grpSp>
      <p:cxnSp>
        <p:nvCxnSpPr>
          <p:cNvPr id="351" name="Elbow Connector 350"/>
          <p:cNvCxnSpPr>
            <a:stCxn id="345" idx="3"/>
          </p:cNvCxnSpPr>
          <p:nvPr/>
        </p:nvCxnSpPr>
        <p:spPr>
          <a:xfrm>
            <a:off x="6698037" y="2095566"/>
            <a:ext cx="508425" cy="126890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52" name="Group 351"/>
          <p:cNvGrpSpPr/>
          <p:nvPr/>
        </p:nvGrpSpPr>
        <p:grpSpPr>
          <a:xfrm>
            <a:off x="1225126" y="1786675"/>
            <a:ext cx="1785608" cy="600164"/>
            <a:chOff x="793046" y="1093755"/>
            <a:chExt cx="1785608" cy="600164"/>
          </a:xfrm>
        </p:grpSpPr>
        <p:sp>
          <p:nvSpPr>
            <p:cNvPr id="353" name="Rounded Rectangle 352"/>
            <p:cNvSpPr/>
            <p:nvPr/>
          </p:nvSpPr>
          <p:spPr>
            <a:xfrm>
              <a:off x="839737" y="1095477"/>
              <a:ext cx="1687708" cy="5786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54" name="TextBox 353"/>
            <p:cNvSpPr txBox="1"/>
            <p:nvPr/>
          </p:nvSpPr>
          <p:spPr>
            <a:xfrm>
              <a:off x="793046" y="1093755"/>
              <a:ext cx="1785608" cy="600164"/>
            </a:xfrm>
            <a:prstGeom prst="rect">
              <a:avLst/>
            </a:prstGeom>
            <a:noFill/>
          </p:spPr>
          <p:txBody>
            <a:bodyPr wrap="square" rtlCol="0">
              <a:spAutoFit/>
            </a:bodyPr>
            <a:lstStyle/>
            <a:p>
              <a:pPr algn="ctr"/>
              <a:r>
                <a:rPr lang="en-US" sz="1100" dirty="0" smtClean="0">
                  <a:latin typeface="+mj-lt"/>
                </a:rPr>
                <a:t>Seeks information (online or from friends, coworkers, or lawyers</a:t>
              </a:r>
              <a:r>
                <a:rPr lang="en-US" sz="1000" dirty="0" smtClean="0">
                  <a:latin typeface="+mj-lt"/>
                </a:rPr>
                <a:t>)</a:t>
              </a:r>
              <a:endParaRPr lang="en-US" sz="1000" dirty="0">
                <a:latin typeface="+mj-lt"/>
              </a:endParaRPr>
            </a:p>
          </p:txBody>
        </p:sp>
      </p:grpSp>
      <p:cxnSp>
        <p:nvCxnSpPr>
          <p:cNvPr id="355" name="Straight Arrow Connector 354"/>
          <p:cNvCxnSpPr/>
          <p:nvPr/>
        </p:nvCxnSpPr>
        <p:spPr>
          <a:xfrm>
            <a:off x="2144087" y="5651615"/>
            <a:ext cx="0" cy="2119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6" name="Rounded Rectangle 355"/>
          <p:cNvSpPr/>
          <p:nvPr/>
        </p:nvSpPr>
        <p:spPr>
          <a:xfrm>
            <a:off x="7681687" y="4866023"/>
            <a:ext cx="1354666" cy="24503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TextBox 356"/>
          <p:cNvSpPr txBox="1"/>
          <p:nvPr/>
        </p:nvSpPr>
        <p:spPr>
          <a:xfrm>
            <a:off x="7681687" y="5261630"/>
            <a:ext cx="1638745" cy="230832"/>
          </a:xfrm>
          <a:prstGeom prst="rect">
            <a:avLst/>
          </a:prstGeom>
          <a:noFill/>
        </p:spPr>
        <p:txBody>
          <a:bodyPr wrap="square" rtlCol="0">
            <a:spAutoFit/>
          </a:bodyPr>
          <a:lstStyle/>
          <a:p>
            <a:r>
              <a:rPr lang="en-US" sz="900" dirty="0" smtClean="0">
                <a:latin typeface="+mj-lt"/>
              </a:rPr>
              <a:t>Physician interactions</a:t>
            </a:r>
            <a:endParaRPr lang="en-US" sz="900" dirty="0">
              <a:latin typeface="+mj-lt"/>
            </a:endParaRPr>
          </a:p>
        </p:txBody>
      </p:sp>
      <p:sp>
        <p:nvSpPr>
          <p:cNvPr id="359" name="TextBox 358"/>
          <p:cNvSpPr txBox="1"/>
          <p:nvPr/>
        </p:nvSpPr>
        <p:spPr>
          <a:xfrm>
            <a:off x="7695396" y="4879109"/>
            <a:ext cx="1323265" cy="230832"/>
          </a:xfrm>
          <a:prstGeom prst="rect">
            <a:avLst/>
          </a:prstGeom>
          <a:noFill/>
        </p:spPr>
        <p:txBody>
          <a:bodyPr wrap="square" rtlCol="0">
            <a:spAutoFit/>
          </a:bodyPr>
          <a:lstStyle/>
          <a:p>
            <a:r>
              <a:rPr lang="en-US" sz="900" dirty="0" smtClean="0">
                <a:latin typeface="+mj-lt"/>
              </a:rPr>
              <a:t>Worker actions</a:t>
            </a:r>
            <a:endParaRPr lang="en-US" sz="900" dirty="0">
              <a:latin typeface="+mj-lt"/>
            </a:endParaRPr>
          </a:p>
        </p:txBody>
      </p:sp>
      <p:cxnSp>
        <p:nvCxnSpPr>
          <p:cNvPr id="360" name="Elbow Connector 359"/>
          <p:cNvCxnSpPr>
            <a:endCxn id="342" idx="3"/>
          </p:cNvCxnSpPr>
          <p:nvPr/>
        </p:nvCxnSpPr>
        <p:spPr>
          <a:xfrm rot="5400000">
            <a:off x="6571478" y="4760725"/>
            <a:ext cx="1019693" cy="250277"/>
          </a:xfrm>
          <a:prstGeom prst="bentConnector2">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61" name="Elbow Connector 360"/>
          <p:cNvCxnSpPr/>
          <p:nvPr/>
        </p:nvCxnSpPr>
        <p:spPr>
          <a:xfrm rot="5400000">
            <a:off x="1498443" y="3025318"/>
            <a:ext cx="2697284" cy="139357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2" name="Elbow Connector 361"/>
          <p:cNvCxnSpPr>
            <a:stCxn id="322" idx="0"/>
            <a:endCxn id="354" idx="1"/>
          </p:cNvCxnSpPr>
          <p:nvPr/>
        </p:nvCxnSpPr>
        <p:spPr>
          <a:xfrm rot="5400000" flipH="1" flipV="1">
            <a:off x="401612" y="2648059"/>
            <a:ext cx="1384816" cy="26221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3" name="Elbow Connector 362"/>
          <p:cNvCxnSpPr>
            <a:endCxn id="341" idx="0"/>
          </p:cNvCxnSpPr>
          <p:nvPr/>
        </p:nvCxnSpPr>
        <p:spPr>
          <a:xfrm>
            <a:off x="5522743" y="4639193"/>
            <a:ext cx="758930" cy="47875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4" name="Elbow Connector 363"/>
          <p:cNvCxnSpPr>
            <a:stCxn id="323" idx="3"/>
          </p:cNvCxnSpPr>
          <p:nvPr/>
        </p:nvCxnSpPr>
        <p:spPr>
          <a:xfrm flipH="1">
            <a:off x="2819328" y="4637508"/>
            <a:ext cx="2463085" cy="858137"/>
          </a:xfrm>
          <a:prstGeom prst="bentConnector3">
            <a:avLst>
              <a:gd name="adj1" fmla="val -928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p:cNvCxnSpPr/>
          <p:nvPr/>
        </p:nvCxnSpPr>
        <p:spPr>
          <a:xfrm>
            <a:off x="2959525" y="2094228"/>
            <a:ext cx="4208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6" name="Straight Arrow Connector 365"/>
          <p:cNvCxnSpPr/>
          <p:nvPr/>
        </p:nvCxnSpPr>
        <p:spPr>
          <a:xfrm>
            <a:off x="4836981" y="2113126"/>
            <a:ext cx="4208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7" name="TextBox 366"/>
          <p:cNvSpPr txBox="1"/>
          <p:nvPr/>
        </p:nvSpPr>
        <p:spPr>
          <a:xfrm>
            <a:off x="7681686" y="5597157"/>
            <a:ext cx="1638745" cy="230832"/>
          </a:xfrm>
          <a:prstGeom prst="rect">
            <a:avLst/>
          </a:prstGeom>
          <a:noFill/>
        </p:spPr>
        <p:txBody>
          <a:bodyPr wrap="square" rtlCol="0">
            <a:spAutoFit/>
          </a:bodyPr>
          <a:lstStyle/>
          <a:p>
            <a:r>
              <a:rPr lang="en-US" sz="900" dirty="0" smtClean="0">
                <a:latin typeface="+mj-lt"/>
              </a:rPr>
              <a:t>Employer interactions</a:t>
            </a:r>
            <a:endParaRPr lang="en-US" sz="900" dirty="0">
              <a:latin typeface="+mj-lt"/>
            </a:endParaRPr>
          </a:p>
        </p:txBody>
      </p:sp>
    </p:spTree>
    <p:extLst>
      <p:ext uri="{BB962C8B-B14F-4D97-AF65-F5344CB8AC3E}">
        <p14:creationId xmlns:p14="http://schemas.microsoft.com/office/powerpoint/2010/main" val="2647553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6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3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6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4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4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5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4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6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4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39"/>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33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23"/>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6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6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4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5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 grpId="0" animBg="1"/>
      <p:bldP spid="321" grpId="0" animBg="1"/>
      <p:bldP spid="322" grpId="0" animBg="1"/>
      <p:bldP spid="323" grpId="0" animBg="1"/>
      <p:bldP spid="324" grpId="0"/>
      <p:bldP spid="325" grpId="0"/>
      <p:bldP spid="345" grpId="0" animBg="1"/>
      <p:bldP spid="346" grpId="0"/>
      <p:bldP spid="356" grpId="0" animBg="1"/>
      <p:bldP spid="357" grpId="0"/>
      <p:bldP spid="359" grpId="0"/>
      <p:bldP spid="36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Reasons Why Key Actors Make </a:t>
            </a:r>
            <a:br>
              <a:rPr lang="en-US" dirty="0" smtClean="0"/>
            </a:br>
            <a:r>
              <a:rPr lang="en-US" dirty="0" smtClean="0"/>
              <a:t>“Bad” Decisions</a:t>
            </a:r>
            <a:endParaRPr lang="en-US" dirty="0"/>
          </a:p>
        </p:txBody>
      </p:sp>
      <p:sp>
        <p:nvSpPr>
          <p:cNvPr id="6" name="Text Placeholder 2"/>
          <p:cNvSpPr txBox="1">
            <a:spLocks noGrp="1"/>
          </p:cNvSpPr>
          <p:nvPr>
            <p:ph idx="1"/>
          </p:nvPr>
        </p:nvSpPr>
        <p:spPr>
          <a:xfrm>
            <a:off x="508000" y="1732316"/>
            <a:ext cx="8242300" cy="4114800"/>
          </a:xfrm>
          <a:prstGeom prst="rect">
            <a:avLst/>
          </a:prstGeom>
          <a:ln>
            <a:noFill/>
          </a:ln>
        </p:spPr>
        <p:txBody>
          <a:bodyPr vert="horz" lIns="91440" tIns="45720" rIns="91440" bIns="45720" rtlCol="0">
            <a:noAutofit/>
          </a:bodyPr>
          <a:lstStyle>
            <a:lvl1pPr marL="228600" indent="-228600" algn="l" defTabSz="457200" rtl="0" eaLnBrk="1" latinLnBrk="0" hangingPunct="1">
              <a:spcBef>
                <a:spcPts val="1000"/>
              </a:spcBef>
              <a:spcAft>
                <a:spcPts val="600"/>
              </a:spcAft>
              <a:buClr>
                <a:srgbClr val="10335A"/>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rgbClr val="10335A"/>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chemeClr val="tx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600"/>
              </a:spcBef>
              <a:buClr>
                <a:srgbClr val="C00000"/>
              </a:buClr>
              <a:buSzPct val="100000"/>
              <a:buFont typeface="Arial" pitchFamily="34" charset="0"/>
              <a:buChar char="●"/>
            </a:pPr>
            <a:r>
              <a:rPr lang="en-US" sz="2300" dirty="0">
                <a:solidFill>
                  <a:schemeClr val="bg2"/>
                </a:solidFill>
                <a:latin typeface="+mn-lt"/>
                <a:cs typeface="+mn-cs"/>
              </a:rPr>
              <a:t>Workers</a:t>
            </a:r>
          </a:p>
          <a:p>
            <a:pPr marL="512763" lvl="1" indent="-284163">
              <a:spcBef>
                <a:spcPts val="0"/>
              </a:spcBef>
              <a:spcAft>
                <a:spcPts val="0"/>
              </a:spcAft>
              <a:buClr>
                <a:srgbClr val="C00000"/>
              </a:buClr>
            </a:pPr>
            <a:r>
              <a:rPr lang="en-US" sz="1800" dirty="0" smtClean="0">
                <a:solidFill>
                  <a:schemeClr val="tx1"/>
                </a:solidFill>
              </a:rPr>
              <a:t>Stress due to uncertainty and financial, physical hardship</a:t>
            </a:r>
          </a:p>
          <a:p>
            <a:pPr marL="512763" lvl="1" indent="-284163">
              <a:spcBef>
                <a:spcPts val="0"/>
              </a:spcBef>
              <a:spcAft>
                <a:spcPts val="0"/>
              </a:spcAft>
              <a:buClr>
                <a:srgbClr val="C00000"/>
              </a:buClr>
            </a:pPr>
            <a:r>
              <a:rPr lang="en-US" sz="1800" dirty="0" smtClean="0">
                <a:solidFill>
                  <a:schemeClr val="tx1"/>
                </a:solidFill>
              </a:rPr>
              <a:t>Complexity of decisions and information overload</a:t>
            </a:r>
          </a:p>
          <a:p>
            <a:pPr marL="512763" lvl="1" indent="-284163">
              <a:spcBef>
                <a:spcPts val="0"/>
              </a:spcBef>
              <a:spcAft>
                <a:spcPts val="0"/>
              </a:spcAft>
              <a:buClr>
                <a:srgbClr val="C00000"/>
              </a:buClr>
            </a:pPr>
            <a:r>
              <a:rPr lang="en-US" sz="1800" dirty="0" smtClean="0">
                <a:solidFill>
                  <a:schemeClr val="tx1"/>
                </a:solidFill>
              </a:rPr>
              <a:t>Underestimated ability to adapt, “present bias”</a:t>
            </a:r>
          </a:p>
          <a:p>
            <a:pPr marL="512763" lvl="1" indent="-284163">
              <a:spcBef>
                <a:spcPts val="0"/>
              </a:spcBef>
              <a:spcAft>
                <a:spcPts val="0"/>
              </a:spcAft>
              <a:buClr>
                <a:srgbClr val="C00000"/>
              </a:buClr>
            </a:pPr>
            <a:r>
              <a:rPr lang="en-US" sz="1800" dirty="0" smtClean="0">
                <a:solidFill>
                  <a:schemeClr val="tx1"/>
                </a:solidFill>
              </a:rPr>
              <a:t>Underestimated benefits of work, costs of long-term disability</a:t>
            </a:r>
            <a:endParaRPr lang="en-US" dirty="0" smtClean="0">
              <a:solidFill>
                <a:schemeClr val="tx1"/>
              </a:solidFill>
              <a:latin typeface="+mn-lt"/>
            </a:endParaRPr>
          </a:p>
          <a:p>
            <a:pPr marL="342900" indent="-342900">
              <a:spcBef>
                <a:spcPts val="1800"/>
              </a:spcBef>
              <a:buClr>
                <a:srgbClr val="C00000"/>
              </a:buClr>
              <a:buSzPct val="100000"/>
              <a:buFont typeface="Arial" pitchFamily="34" charset="0"/>
              <a:buChar char="●"/>
            </a:pPr>
            <a:r>
              <a:rPr lang="en-US" sz="2300" dirty="0">
                <a:solidFill>
                  <a:schemeClr val="bg2"/>
                </a:solidFill>
                <a:latin typeface="+mn-lt"/>
                <a:cs typeface="+mn-cs"/>
              </a:rPr>
              <a:t>Physicians</a:t>
            </a:r>
          </a:p>
          <a:p>
            <a:pPr marL="512763" lvl="1" indent="-284163">
              <a:spcBef>
                <a:spcPts val="0"/>
              </a:spcBef>
              <a:spcAft>
                <a:spcPts val="0"/>
              </a:spcAft>
              <a:buClr>
                <a:srgbClr val="C00000"/>
              </a:buClr>
            </a:pPr>
            <a:r>
              <a:rPr lang="en-US" sz="1800" dirty="0" smtClean="0">
                <a:solidFill>
                  <a:schemeClr val="tx1"/>
                </a:solidFill>
                <a:latin typeface="+mn-lt"/>
              </a:rPr>
              <a:t>Limited time, attention to devote to nonhealth issues</a:t>
            </a:r>
          </a:p>
          <a:p>
            <a:pPr marL="512763" lvl="1" indent="-284163">
              <a:spcBef>
                <a:spcPts val="0"/>
              </a:spcBef>
              <a:spcAft>
                <a:spcPts val="0"/>
              </a:spcAft>
              <a:buClr>
                <a:srgbClr val="C00000"/>
              </a:buClr>
            </a:pPr>
            <a:r>
              <a:rPr lang="en-US" sz="1800" dirty="0" smtClean="0">
                <a:solidFill>
                  <a:schemeClr val="tx1"/>
                </a:solidFill>
                <a:latin typeface="+mn-lt"/>
              </a:rPr>
              <a:t>Lack of familiarity with evidence-based guidelines for time off work or referral to specialists</a:t>
            </a:r>
            <a:endParaRPr lang="en-US" dirty="0" smtClean="0">
              <a:solidFill>
                <a:schemeClr val="tx1"/>
              </a:solidFill>
              <a:latin typeface="+mn-lt"/>
            </a:endParaRPr>
          </a:p>
          <a:p>
            <a:pPr marL="342900" indent="-342900">
              <a:spcBef>
                <a:spcPts val="1800"/>
              </a:spcBef>
              <a:buClr>
                <a:srgbClr val="C00000"/>
              </a:buClr>
              <a:buSzPct val="100000"/>
              <a:buFont typeface="Arial" pitchFamily="34" charset="0"/>
              <a:buChar char="●"/>
            </a:pPr>
            <a:r>
              <a:rPr lang="en-US" sz="2300" dirty="0">
                <a:solidFill>
                  <a:schemeClr val="bg2"/>
                </a:solidFill>
                <a:latin typeface="+mn-lt"/>
                <a:cs typeface="+mn-cs"/>
              </a:rPr>
              <a:t>Employers</a:t>
            </a:r>
          </a:p>
          <a:p>
            <a:pPr marL="512763" lvl="1" indent="-284163">
              <a:spcBef>
                <a:spcPts val="0"/>
              </a:spcBef>
              <a:spcAft>
                <a:spcPts val="0"/>
              </a:spcAft>
              <a:buClr>
                <a:srgbClr val="C00000"/>
              </a:buClr>
            </a:pPr>
            <a:r>
              <a:rPr lang="en-US" sz="1800" dirty="0" smtClean="0">
                <a:solidFill>
                  <a:schemeClr val="tx1"/>
                </a:solidFill>
                <a:latin typeface="+mn-lt"/>
              </a:rPr>
              <a:t>Underestimated benefits of retaining worker</a:t>
            </a:r>
          </a:p>
          <a:p>
            <a:pPr marL="512763" lvl="1" indent="-284163">
              <a:spcBef>
                <a:spcPts val="0"/>
              </a:spcBef>
              <a:spcAft>
                <a:spcPts val="0"/>
              </a:spcAft>
              <a:buClr>
                <a:srgbClr val="C00000"/>
              </a:buClr>
            </a:pPr>
            <a:r>
              <a:rPr lang="en-US" sz="1800" dirty="0" smtClean="0">
                <a:solidFill>
                  <a:schemeClr val="tx1"/>
                </a:solidFill>
                <a:latin typeface="+mn-lt"/>
              </a:rPr>
              <a:t>Overestimated costs of supporting accommodations</a:t>
            </a:r>
          </a:p>
        </p:txBody>
      </p:sp>
    </p:spTree>
    <p:extLst>
      <p:ext uri="{BB962C8B-B14F-4D97-AF65-F5344CB8AC3E}">
        <p14:creationId xmlns:p14="http://schemas.microsoft.com/office/powerpoint/2010/main" val="122475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09216"/>
            <a:ext cx="8448675" cy="1143000"/>
          </a:xfrm>
        </p:spPr>
        <p:txBody>
          <a:bodyPr>
            <a:normAutofit/>
          </a:bodyPr>
          <a:lstStyle/>
          <a:p>
            <a:r>
              <a:rPr lang="en-US" dirty="0" smtClean="0"/>
              <a:t>Multiparty Dialogues (MPDs)*</a:t>
            </a:r>
            <a:endParaRPr lang="en-US" dirty="0"/>
          </a:p>
        </p:txBody>
      </p:sp>
      <p:sp>
        <p:nvSpPr>
          <p:cNvPr id="3" name="Text Placeholder 2"/>
          <p:cNvSpPr>
            <a:spLocks noGrp="1"/>
          </p:cNvSpPr>
          <p:nvPr>
            <p:ph idx="1"/>
          </p:nvPr>
        </p:nvSpPr>
        <p:spPr/>
        <p:txBody>
          <a:bodyPr>
            <a:normAutofit fontScale="92500" lnSpcReduction="10000"/>
          </a:bodyPr>
          <a:lstStyle/>
          <a:p>
            <a:r>
              <a:rPr lang="en-US" dirty="0" smtClean="0">
                <a:latin typeface="+mn-lt"/>
              </a:rPr>
              <a:t>WHAT: Bring benefits representative, worker, medical proxy, and employer together to develop a plan and timeline for worker to return to work</a:t>
            </a:r>
            <a:endParaRPr lang="en-US" sz="1800" dirty="0" smtClean="0">
              <a:latin typeface="+mn-lt"/>
            </a:endParaRPr>
          </a:p>
          <a:p>
            <a:r>
              <a:rPr lang="en-US" dirty="0" smtClean="0">
                <a:latin typeface="+mn-lt"/>
              </a:rPr>
              <a:t>WHEN: Triggered by initiation of a claim for short-term disability insurance (STDI) or workers’ compensation (WC) or by a request for extended leave from work</a:t>
            </a:r>
          </a:p>
          <a:p>
            <a:r>
              <a:rPr lang="en-US" dirty="0" smtClean="0">
                <a:latin typeface="+mn-lt"/>
              </a:rPr>
              <a:t>WHO: Funder could be STD insurer or state/federal </a:t>
            </a:r>
            <a:r>
              <a:rPr lang="en-US" dirty="0">
                <a:latin typeface="+mn-lt"/>
              </a:rPr>
              <a:t>government</a:t>
            </a:r>
          </a:p>
          <a:p>
            <a:r>
              <a:rPr lang="en-US" dirty="0" smtClean="0">
                <a:latin typeface="+mn-lt"/>
              </a:rPr>
              <a:t>HOW: Administrator could be insurer</a:t>
            </a:r>
            <a:r>
              <a:rPr lang="en-US" dirty="0">
                <a:latin typeface="+mn-lt"/>
              </a:rPr>
              <a:t>, </a:t>
            </a:r>
            <a:r>
              <a:rPr lang="en-US" dirty="0" smtClean="0">
                <a:latin typeface="+mn-lt"/>
              </a:rPr>
              <a:t>employee assistance program, employer resource network, or public workforce system (employment service, vocational rehabilitation)</a:t>
            </a:r>
          </a:p>
          <a:p>
            <a:pPr marL="0" indent="0">
              <a:buNone/>
            </a:pPr>
            <a:endParaRPr lang="en-US" sz="1800" dirty="0" smtClean="0">
              <a:latin typeface="+mn-lt"/>
            </a:endParaRPr>
          </a:p>
          <a:p>
            <a:pPr marL="0" indent="0">
              <a:buNone/>
            </a:pPr>
            <a:r>
              <a:rPr lang="en-US" sz="2000" b="0" i="1" dirty="0" smtClean="0">
                <a:latin typeface="+mn-lt"/>
              </a:rPr>
              <a:t>*Compulsory dialogues in Norway (Markussen et al. 2015)</a:t>
            </a:r>
            <a:endParaRPr lang="en-US" sz="2000" b="0" i="1" dirty="0">
              <a:latin typeface="+mn-lt"/>
            </a:endParaRPr>
          </a:p>
        </p:txBody>
      </p:sp>
    </p:spTree>
    <p:extLst>
      <p:ext uri="{BB962C8B-B14F-4D97-AF65-F5344CB8AC3E}">
        <p14:creationId xmlns:p14="http://schemas.microsoft.com/office/powerpoint/2010/main" val="156526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47" y="171116"/>
            <a:ext cx="8662737" cy="1143000"/>
          </a:xfrm>
        </p:spPr>
        <p:txBody>
          <a:bodyPr>
            <a:normAutofit/>
          </a:bodyPr>
          <a:lstStyle/>
          <a:p>
            <a:r>
              <a:rPr lang="en-US" dirty="0" smtClean="0"/>
              <a:t>Other Promising Strategies Could Complement MPDs or Be Tested on Their Own</a:t>
            </a:r>
            <a:endParaRPr lang="en-US" dirty="0"/>
          </a:p>
        </p:txBody>
      </p:sp>
      <p:sp>
        <p:nvSpPr>
          <p:cNvPr id="3" name="Text Placeholder 2"/>
          <p:cNvSpPr>
            <a:spLocks noGrp="1"/>
          </p:cNvSpPr>
          <p:nvPr>
            <p:ph idx="1"/>
          </p:nvPr>
        </p:nvSpPr>
        <p:spPr>
          <a:xfrm>
            <a:off x="508000" y="1564105"/>
            <a:ext cx="8242300" cy="4351251"/>
          </a:xfrm>
        </p:spPr>
        <p:txBody>
          <a:bodyPr>
            <a:normAutofit fontScale="77500" lnSpcReduction="20000"/>
          </a:bodyPr>
          <a:lstStyle/>
          <a:p>
            <a:pPr>
              <a:spcAft>
                <a:spcPts val="0"/>
              </a:spcAft>
            </a:pPr>
            <a:r>
              <a:rPr lang="en-US" sz="2700" dirty="0" smtClean="0"/>
              <a:t>Job retention coach</a:t>
            </a:r>
            <a:endParaRPr lang="en-US" sz="2700" baseline="30000" dirty="0" smtClean="0"/>
          </a:p>
          <a:p>
            <a:pPr lvl="1"/>
            <a:r>
              <a:rPr lang="en-US" sz="2100" dirty="0" smtClean="0"/>
              <a:t>Periodic sessions with a coach who has specialized training </a:t>
            </a:r>
            <a:endParaRPr lang="en-US" sz="2100" dirty="0"/>
          </a:p>
          <a:p>
            <a:pPr lvl="1"/>
            <a:r>
              <a:rPr lang="en-US" sz="2100" dirty="0" smtClean="0"/>
              <a:t>Goal is to procure the best outcome for the worker</a:t>
            </a:r>
          </a:p>
          <a:p>
            <a:pPr marL="228600" lvl="1" indent="0">
              <a:lnSpc>
                <a:spcPct val="105000"/>
              </a:lnSpc>
              <a:buNone/>
            </a:pPr>
            <a:r>
              <a:rPr lang="en-US" sz="2100" b="0" i="1" dirty="0"/>
              <a:t>Washington State’s </a:t>
            </a:r>
            <a:r>
              <a:rPr lang="en-US" altLang="en-US" sz="2100" b="0" i="1" dirty="0" smtClean="0"/>
              <a:t>Centers of Occupational </a:t>
            </a:r>
            <a:r>
              <a:rPr lang="en-US" altLang="en-US" sz="2100" b="0" i="1" dirty="0"/>
              <a:t>Health and Education </a:t>
            </a:r>
            <a:r>
              <a:rPr lang="en-US" altLang="en-US" sz="2100" b="0" i="1" dirty="0" smtClean="0"/>
              <a:t/>
            </a:r>
            <a:br>
              <a:rPr lang="en-US" altLang="en-US" sz="2100" b="0" i="1" dirty="0" smtClean="0"/>
            </a:br>
            <a:r>
              <a:rPr lang="en-US" altLang="en-US" sz="2100" b="0" i="1" dirty="0" smtClean="0"/>
              <a:t>(COHEs) </a:t>
            </a:r>
            <a:r>
              <a:rPr lang="en-US" sz="2100" b="0" i="1" dirty="0" smtClean="0"/>
              <a:t>(</a:t>
            </a:r>
            <a:r>
              <a:rPr lang="en-US" sz="2100" b="0" i="1" dirty="0"/>
              <a:t>Stapleton and Christian 2016)</a:t>
            </a:r>
          </a:p>
          <a:p>
            <a:pPr>
              <a:spcBef>
                <a:spcPts val="900"/>
              </a:spcBef>
              <a:spcAft>
                <a:spcPts val="0"/>
              </a:spcAft>
            </a:pPr>
            <a:r>
              <a:rPr lang="en-US" sz="2700" dirty="0" smtClean="0"/>
              <a:t>Financial counseling </a:t>
            </a:r>
          </a:p>
          <a:p>
            <a:pPr lvl="1"/>
            <a:r>
              <a:rPr lang="en-US" sz="2100" dirty="0" smtClean="0"/>
              <a:t>Advice on financial outcomes if worker stays at work vs. </a:t>
            </a:r>
            <a:br>
              <a:rPr lang="en-US" sz="2100" dirty="0" smtClean="0"/>
            </a:br>
            <a:r>
              <a:rPr lang="en-US" sz="2100" dirty="0" smtClean="0"/>
              <a:t>goes on long-term disability</a:t>
            </a:r>
          </a:p>
          <a:p>
            <a:pPr lvl="1"/>
            <a:r>
              <a:rPr lang="en-US" sz="2100" dirty="0" smtClean="0"/>
              <a:t>Supported by standardized online tool</a:t>
            </a:r>
          </a:p>
          <a:p>
            <a:pPr marL="228600" lvl="1" indent="0">
              <a:lnSpc>
                <a:spcPct val="105000"/>
              </a:lnSpc>
              <a:buNone/>
            </a:pPr>
            <a:r>
              <a:rPr lang="en-US" sz="2100" b="0" i="1" dirty="0" smtClean="0"/>
              <a:t>Disability </a:t>
            </a:r>
            <a:r>
              <a:rPr lang="en-US" sz="2100" b="0" i="1" dirty="0"/>
              <a:t>Benefits 101 (World Institute on Disability 2015)</a:t>
            </a:r>
          </a:p>
          <a:p>
            <a:pPr>
              <a:spcBef>
                <a:spcPts val="900"/>
              </a:spcBef>
              <a:spcAft>
                <a:spcPts val="0"/>
              </a:spcAft>
            </a:pPr>
            <a:r>
              <a:rPr lang="en-US" sz="2700" dirty="0" smtClean="0">
                <a:latin typeface="+mn-lt"/>
              </a:rPr>
              <a:t>Bonuses or other incentives for RTW</a:t>
            </a:r>
            <a:r>
              <a:rPr lang="en-US" sz="2700" b="0" dirty="0" smtClean="0">
                <a:latin typeface="+mn-lt"/>
              </a:rPr>
              <a:t> </a:t>
            </a:r>
          </a:p>
          <a:p>
            <a:pPr lvl="1">
              <a:lnSpc>
                <a:spcPct val="100000"/>
              </a:lnSpc>
            </a:pPr>
            <a:r>
              <a:rPr lang="en-US" sz="2100" dirty="0" smtClean="0">
                <a:latin typeface="+mn-lt"/>
              </a:rPr>
              <a:t>Offered as alternative to receiving Unemployment Insurance </a:t>
            </a:r>
            <a:br>
              <a:rPr lang="en-US" sz="2100" dirty="0" smtClean="0">
                <a:latin typeface="+mn-lt"/>
              </a:rPr>
            </a:br>
            <a:r>
              <a:rPr lang="en-US" sz="2100" dirty="0" smtClean="0">
                <a:latin typeface="+mn-lt"/>
              </a:rPr>
              <a:t>(UI) and SSDI for temporary/permanent income support</a:t>
            </a:r>
          </a:p>
          <a:p>
            <a:pPr lvl="1"/>
            <a:r>
              <a:rPr lang="en-US" sz="2100" dirty="0" smtClean="0">
                <a:latin typeface="+mn-lt"/>
              </a:rPr>
              <a:t>Tied to milestones </a:t>
            </a:r>
            <a:r>
              <a:rPr lang="en-US" sz="2100" dirty="0">
                <a:latin typeface="+mn-lt"/>
              </a:rPr>
              <a:t>in </a:t>
            </a:r>
            <a:r>
              <a:rPr lang="en-US" sz="2100" dirty="0" smtClean="0">
                <a:latin typeface="+mn-lt"/>
              </a:rPr>
              <a:t>RTW plan</a:t>
            </a:r>
          </a:p>
          <a:p>
            <a:pPr marL="233363" lvl="1" indent="0">
              <a:lnSpc>
                <a:spcPct val="105000"/>
              </a:lnSpc>
              <a:buNone/>
            </a:pPr>
            <a:r>
              <a:rPr lang="en-US" sz="2100" b="0" i="1" dirty="0" smtClean="0">
                <a:latin typeface="+mn-lt"/>
              </a:rPr>
              <a:t>UI re-employment bonus experiments and personal reemployment accounts (Decker and Perez-Johnson </a:t>
            </a:r>
            <a:r>
              <a:rPr lang="en-US" sz="2100" b="0" i="1" dirty="0">
                <a:latin typeface="+mn-lt"/>
              </a:rPr>
              <a:t>2004; </a:t>
            </a:r>
            <a:r>
              <a:rPr lang="en-US" sz="2100" b="0" i="1" dirty="0" smtClean="0">
                <a:latin typeface="+mn-lt"/>
              </a:rPr>
              <a:t>O’Leary et al. 2005; Kirby et al. 2008)</a:t>
            </a:r>
            <a:endParaRPr lang="en-US" sz="2100" b="0" i="1" dirty="0">
              <a:latin typeface="+mn-lt"/>
            </a:endParaRPr>
          </a:p>
        </p:txBody>
      </p:sp>
    </p:spTree>
    <p:extLst>
      <p:ext uri="{BB962C8B-B14F-4D97-AF65-F5344CB8AC3E}">
        <p14:creationId xmlns:p14="http://schemas.microsoft.com/office/powerpoint/2010/main" val="1098186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266"/>
            <a:ext cx="8448675" cy="1143000"/>
          </a:xfrm>
        </p:spPr>
        <p:txBody>
          <a:bodyPr>
            <a:normAutofit/>
          </a:bodyPr>
          <a:lstStyle/>
          <a:p>
            <a:r>
              <a:rPr lang="en-US" dirty="0" smtClean="0"/>
              <a:t>Interventions Based on Electronic </a:t>
            </a:r>
            <a:br>
              <a:rPr lang="en-US" dirty="0" smtClean="0"/>
            </a:br>
            <a:r>
              <a:rPr lang="en-US" dirty="0" smtClean="0"/>
              <a:t>Health Records (EHRs)* </a:t>
            </a:r>
            <a:endParaRPr lang="en-US" dirty="0"/>
          </a:p>
        </p:txBody>
      </p:sp>
      <p:sp>
        <p:nvSpPr>
          <p:cNvPr id="3" name="Text Placeholder 2"/>
          <p:cNvSpPr>
            <a:spLocks noGrp="1"/>
          </p:cNvSpPr>
          <p:nvPr>
            <p:ph idx="1"/>
          </p:nvPr>
        </p:nvSpPr>
        <p:spPr/>
        <p:txBody>
          <a:bodyPr>
            <a:normAutofit/>
          </a:bodyPr>
          <a:lstStyle/>
          <a:p>
            <a:r>
              <a:rPr lang="en-US" dirty="0" smtClean="0"/>
              <a:t>WHAT: Guidelines for treatment </a:t>
            </a:r>
            <a:r>
              <a:rPr lang="en-US" dirty="0"/>
              <a:t>and time off work </a:t>
            </a:r>
            <a:r>
              <a:rPr lang="en-US" dirty="0" smtClean="0"/>
              <a:t>are automatically displayed based on EHR entries</a:t>
            </a:r>
            <a:endParaRPr lang="en-US" dirty="0"/>
          </a:p>
          <a:p>
            <a:r>
              <a:rPr lang="en-US" dirty="0" smtClean="0"/>
              <a:t>WHEN: Triggered by diagnosis </a:t>
            </a:r>
            <a:r>
              <a:rPr lang="en-US" dirty="0"/>
              <a:t>code indicating potential for work </a:t>
            </a:r>
            <a:r>
              <a:rPr lang="en-US" dirty="0" smtClean="0"/>
              <a:t>loss or request </a:t>
            </a:r>
            <a:r>
              <a:rPr lang="en-US" dirty="0"/>
              <a:t>for days off work</a:t>
            </a:r>
          </a:p>
          <a:p>
            <a:r>
              <a:rPr lang="en-US" dirty="0" smtClean="0"/>
              <a:t>WHO: Could </a:t>
            </a:r>
            <a:r>
              <a:rPr lang="en-US" dirty="0"/>
              <a:t>be funded by state or federal </a:t>
            </a:r>
            <a:r>
              <a:rPr lang="en-US" dirty="0" smtClean="0"/>
              <a:t>government</a:t>
            </a:r>
            <a:endParaRPr lang="en-US" dirty="0"/>
          </a:p>
          <a:p>
            <a:r>
              <a:rPr lang="en-US" dirty="0" smtClean="0"/>
              <a:t>HOW: Could be tested within large provider networks such </a:t>
            </a:r>
            <a:r>
              <a:rPr lang="en-US" dirty="0"/>
              <a:t>as </a:t>
            </a:r>
            <a:r>
              <a:rPr lang="en-US" dirty="0" smtClean="0"/>
              <a:t>hospital systems with a common EHR</a:t>
            </a:r>
          </a:p>
          <a:p>
            <a:pPr marL="0" indent="0">
              <a:buNone/>
            </a:pPr>
            <a:endParaRPr lang="en-US" i="1" dirty="0" smtClean="0"/>
          </a:p>
          <a:p>
            <a:pPr marL="233363" indent="-233363">
              <a:buNone/>
            </a:pPr>
            <a:r>
              <a:rPr lang="en-US" sz="1800" b="0" i="1" dirty="0" smtClean="0">
                <a:latin typeface="+mn-lt"/>
              </a:rPr>
              <a:t>*Kaiser-Permanente ARx (Wiesner et al. 2016); antibiotic prescribing guidelines with “accountable justification” (Meeker et al. 2016)</a:t>
            </a:r>
          </a:p>
        </p:txBody>
      </p:sp>
    </p:spTree>
    <p:extLst>
      <p:ext uri="{BB962C8B-B14F-4D97-AF65-F5344CB8AC3E}">
        <p14:creationId xmlns:p14="http://schemas.microsoft.com/office/powerpoint/2010/main" val="589252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a:t>
            </a:r>
            <a:r>
              <a:rPr lang="en-US" baseline="0" dirty="0" smtClean="0"/>
              <a:t>Strategies </a:t>
            </a:r>
            <a:r>
              <a:rPr lang="en-US" dirty="0" smtClean="0"/>
              <a:t>to Address </a:t>
            </a:r>
            <a:br>
              <a:rPr lang="en-US" dirty="0" smtClean="0"/>
            </a:br>
            <a:r>
              <a:rPr lang="en-US" dirty="0" smtClean="0"/>
              <a:t>Behavioral B</a:t>
            </a:r>
            <a:r>
              <a:rPr lang="en-US" baseline="0" dirty="0" smtClean="0"/>
              <a:t>ottlenecks</a:t>
            </a:r>
            <a:endParaRPr lang="en-US" dirty="0"/>
          </a:p>
        </p:txBody>
      </p:sp>
      <p:sp>
        <p:nvSpPr>
          <p:cNvPr id="3" name="Text Placeholder 2"/>
          <p:cNvSpPr>
            <a:spLocks noGrp="1"/>
          </p:cNvSpPr>
          <p:nvPr>
            <p:ph idx="1"/>
          </p:nvPr>
        </p:nvSpPr>
        <p:spPr/>
        <p:txBody>
          <a:bodyPr numCol="1">
            <a:normAutofit/>
          </a:bodyPr>
          <a:lstStyle/>
          <a:p>
            <a:r>
              <a:rPr lang="en-US" dirty="0" smtClean="0"/>
              <a:t>Broad information campaign*</a:t>
            </a:r>
          </a:p>
          <a:p>
            <a:r>
              <a:rPr lang="en-US" dirty="0" smtClean="0"/>
              <a:t>Physician education</a:t>
            </a:r>
          </a:p>
          <a:p>
            <a:r>
              <a:rPr lang="en-US" dirty="0" smtClean="0"/>
              <a:t>Employment as a metric for health care quality</a:t>
            </a:r>
          </a:p>
          <a:p>
            <a:endParaRPr lang="en-US" dirty="0" smtClean="0"/>
          </a:p>
          <a:p>
            <a:pPr marL="166688" indent="-166688">
              <a:buNone/>
            </a:pPr>
            <a:r>
              <a:rPr lang="en-US" sz="2200" i="1" dirty="0" smtClean="0"/>
              <a:t>*</a:t>
            </a:r>
            <a:r>
              <a:rPr lang="en-US" sz="2000" b="0" i="1" dirty="0" smtClean="0">
                <a:latin typeface="+mn-lt"/>
              </a:rPr>
              <a:t>Australian public information campaign (Buchbinder et al. 2001;         Buchbinder and Jolley 2004; Prather n.d.)</a:t>
            </a:r>
            <a:endParaRPr lang="en-US" sz="2000" dirty="0"/>
          </a:p>
        </p:txBody>
      </p:sp>
    </p:spTree>
    <p:extLst>
      <p:ext uri="{BB962C8B-B14F-4D97-AF65-F5344CB8AC3E}">
        <p14:creationId xmlns:p14="http://schemas.microsoft.com/office/powerpoint/2010/main" val="409962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For</a:t>
            </a:r>
            <a:r>
              <a:rPr lang="en-US" baseline="0" dirty="0" smtClean="0"/>
              <a:t> More Information</a:t>
            </a:r>
            <a:endParaRPr lang="en-US" dirty="0"/>
          </a:p>
        </p:txBody>
      </p:sp>
      <p:sp>
        <p:nvSpPr>
          <p:cNvPr id="3" name="Text Placeholder 2"/>
          <p:cNvSpPr>
            <a:spLocks noGrp="1"/>
          </p:cNvSpPr>
          <p:nvPr>
            <p:ph idx="1"/>
          </p:nvPr>
        </p:nvSpPr>
        <p:spPr/>
        <p:txBody>
          <a:bodyPr/>
          <a:lstStyle/>
          <a:p>
            <a:r>
              <a:rPr lang="en-US" dirty="0" smtClean="0"/>
              <a:t>Irma Perez-Johnson</a:t>
            </a:r>
          </a:p>
          <a:p>
            <a:pPr lvl="1"/>
            <a:r>
              <a:rPr lang="en-US" dirty="0" smtClean="0"/>
              <a:t>609-275-2339</a:t>
            </a:r>
          </a:p>
          <a:p>
            <a:pPr lvl="1"/>
            <a:r>
              <a:rPr lang="en-US" dirty="0">
                <a:hlinkClick r:id="rId2"/>
              </a:rPr>
              <a:t>i</a:t>
            </a:r>
            <a:r>
              <a:rPr lang="en-US" dirty="0" smtClean="0">
                <a:hlinkClick r:id="rId2"/>
              </a:rPr>
              <a:t>perez-johnson@mathematica-mpr.com</a:t>
            </a:r>
            <a:endParaRPr lang="en-US" dirty="0" smtClean="0"/>
          </a:p>
          <a:p>
            <a:endParaRPr lang="en-US" dirty="0" smtClean="0"/>
          </a:p>
          <a:p>
            <a:r>
              <a:rPr lang="en-US" dirty="0" smtClean="0"/>
              <a:t>Kara Contreary</a:t>
            </a:r>
          </a:p>
          <a:p>
            <a:pPr lvl="1"/>
            <a:r>
              <a:rPr lang="en-US" dirty="0" smtClean="0"/>
              <a:t>510-285-4616</a:t>
            </a:r>
          </a:p>
          <a:p>
            <a:pPr lvl="1"/>
            <a:r>
              <a:rPr lang="en-US" dirty="0" smtClean="0">
                <a:hlinkClick r:id="rId3"/>
              </a:rPr>
              <a:t>kcontreary@mathematica-mpr.com</a:t>
            </a:r>
            <a:endParaRPr lang="en-US" dirty="0" smtClean="0"/>
          </a:p>
        </p:txBody>
      </p:sp>
    </p:spTree>
    <p:extLst>
      <p:ext uri="{BB962C8B-B14F-4D97-AF65-F5344CB8AC3E}">
        <p14:creationId xmlns:p14="http://schemas.microsoft.com/office/powerpoint/2010/main" val="24614918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73225" y="1113502"/>
            <a:ext cx="8416212" cy="1616469"/>
          </a:xfrm>
        </p:spPr>
        <p:txBody>
          <a:bodyPr anchor="t"/>
          <a:lstStyle/>
          <a:p>
            <a:r>
              <a:rPr lang="en-US" sz="3300" dirty="0" smtClean="0">
                <a:solidFill>
                  <a:schemeClr val="tx1"/>
                </a:solidFill>
              </a:rPr>
              <a:t>How Can States Help </a:t>
            </a:r>
            <a:r>
              <a:rPr lang="en-US" sz="3300" dirty="0">
                <a:solidFill>
                  <a:schemeClr val="tx1"/>
                </a:solidFill>
              </a:rPr>
              <a:t>Workers Keep Their Jobs </a:t>
            </a:r>
            <a:r>
              <a:rPr lang="en-US" sz="3300" dirty="0" smtClean="0">
                <a:solidFill>
                  <a:schemeClr val="tx1"/>
                </a:solidFill>
              </a:rPr>
              <a:t>After </a:t>
            </a:r>
            <a:r>
              <a:rPr lang="en-US" sz="3300" dirty="0">
                <a:solidFill>
                  <a:schemeClr val="tx1"/>
                </a:solidFill>
              </a:rPr>
              <a:t>Injury, Illness, </a:t>
            </a:r>
            <a:r>
              <a:rPr lang="en-US" sz="3300" dirty="0" smtClean="0">
                <a:solidFill>
                  <a:schemeClr val="tx1"/>
                </a:solidFill>
              </a:rPr>
              <a:t/>
            </a:r>
            <a:br>
              <a:rPr lang="en-US" sz="3300" dirty="0" smtClean="0">
                <a:solidFill>
                  <a:schemeClr val="tx1"/>
                </a:solidFill>
              </a:rPr>
            </a:br>
            <a:r>
              <a:rPr lang="en-US" sz="3300" dirty="0" smtClean="0">
                <a:solidFill>
                  <a:schemeClr val="tx1"/>
                </a:solidFill>
              </a:rPr>
              <a:t>or </a:t>
            </a:r>
            <a:r>
              <a:rPr lang="en-US" sz="3300" dirty="0">
                <a:solidFill>
                  <a:schemeClr val="tx1"/>
                </a:solidFill>
              </a:rPr>
              <a:t>Disability</a:t>
            </a:r>
          </a:p>
        </p:txBody>
      </p:sp>
      <p:sp>
        <p:nvSpPr>
          <p:cNvPr id="3" name="Subtitle 2"/>
          <p:cNvSpPr>
            <a:spLocks noGrp="1"/>
          </p:cNvSpPr>
          <p:nvPr>
            <p:ph type="subTitle" sz="quarter" idx="1"/>
          </p:nvPr>
        </p:nvSpPr>
        <p:spPr>
          <a:xfrm>
            <a:off x="373226" y="2936995"/>
            <a:ext cx="8416211" cy="1511300"/>
          </a:xfrm>
        </p:spPr>
        <p:txBody>
          <a:bodyPr/>
          <a:lstStyle/>
          <a:p>
            <a:pPr>
              <a:lnSpc>
                <a:spcPct val="100000"/>
              </a:lnSpc>
            </a:pPr>
            <a:r>
              <a:rPr lang="en-US" sz="2200" dirty="0" smtClean="0"/>
              <a:t>Yonatan Ben-Shalom</a:t>
            </a:r>
          </a:p>
          <a:p>
            <a:pPr>
              <a:lnSpc>
                <a:spcPct val="100000"/>
              </a:lnSpc>
            </a:pPr>
            <a:r>
              <a:rPr lang="en-US" sz="2200" dirty="0" smtClean="0"/>
              <a:t>Mathematica</a:t>
            </a:r>
            <a:endParaRPr lang="en-US" sz="22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7341" y="4671763"/>
            <a:ext cx="2347978" cy="860925"/>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557" y="4674269"/>
            <a:ext cx="1308868" cy="1828800"/>
          </a:xfrm>
          <a:prstGeom prst="rect">
            <a:avLst/>
          </a:prstGeom>
        </p:spPr>
      </p:pic>
    </p:spTree>
    <p:extLst>
      <p:ext uri="{BB962C8B-B14F-4D97-AF65-F5344CB8AC3E}">
        <p14:creationId xmlns:p14="http://schemas.microsoft.com/office/powerpoint/2010/main" val="38456110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Credits</a:t>
            </a:r>
            <a:endParaRPr lang="en-US" dirty="0"/>
          </a:p>
        </p:txBody>
      </p:sp>
      <p:sp>
        <p:nvSpPr>
          <p:cNvPr id="3" name="Content Placeholder 2"/>
          <p:cNvSpPr>
            <a:spLocks noGrp="1"/>
          </p:cNvSpPr>
          <p:nvPr>
            <p:ph idx="1"/>
          </p:nvPr>
        </p:nvSpPr>
        <p:spPr>
          <a:xfrm>
            <a:off x="508000" y="1690759"/>
            <a:ext cx="8242300" cy="4114800"/>
          </a:xfrm>
        </p:spPr>
        <p:txBody>
          <a:bodyPr/>
          <a:lstStyle/>
          <a:p>
            <a:pPr>
              <a:spcAft>
                <a:spcPts val="0"/>
              </a:spcAft>
            </a:pPr>
            <a:r>
              <a:rPr lang="en-US" sz="2000" dirty="0" smtClean="0">
                <a:solidFill>
                  <a:schemeClr val="tx1"/>
                </a:solidFill>
              </a:rPr>
              <a:t>Members of the policy w</a:t>
            </a:r>
            <a:r>
              <a:rPr lang="en-US" sz="2000" dirty="0" smtClean="0"/>
              <a:t>ork group</a:t>
            </a:r>
          </a:p>
          <a:p>
            <a:pPr lvl="1">
              <a:lnSpc>
                <a:spcPct val="80000"/>
              </a:lnSpc>
            </a:pPr>
            <a:r>
              <a:rPr lang="en-US" sz="1500" dirty="0" smtClean="0"/>
              <a:t>Peggy </a:t>
            </a:r>
            <a:r>
              <a:rPr lang="en-US" sz="1500" dirty="0"/>
              <a:t>Anderson, Alabama Department </a:t>
            </a:r>
            <a:r>
              <a:rPr lang="en-US" sz="1500" dirty="0" smtClean="0"/>
              <a:t>of </a:t>
            </a:r>
            <a:r>
              <a:rPr lang="en-US" sz="1500" dirty="0"/>
              <a:t>Rehabilitation Services</a:t>
            </a:r>
          </a:p>
          <a:p>
            <a:pPr lvl="1">
              <a:lnSpc>
                <a:spcPct val="80000"/>
              </a:lnSpc>
            </a:pPr>
            <a:r>
              <a:rPr lang="en-US" sz="1500" dirty="0" smtClean="0"/>
              <a:t>Annette </a:t>
            </a:r>
            <a:r>
              <a:rPr lang="en-US" sz="1500" dirty="0"/>
              <a:t>Bourbonniere, </a:t>
            </a:r>
            <a:r>
              <a:rPr lang="en-US" sz="1500" dirty="0" smtClean="0"/>
              <a:t>University of Rhode Island</a:t>
            </a:r>
            <a:endParaRPr lang="en-US" sz="1500" dirty="0"/>
          </a:p>
          <a:p>
            <a:pPr lvl="1">
              <a:lnSpc>
                <a:spcPct val="80000"/>
              </a:lnSpc>
            </a:pPr>
            <a:r>
              <a:rPr lang="en-US" sz="1500" dirty="0" smtClean="0"/>
              <a:t>Fernanda </a:t>
            </a:r>
            <a:r>
              <a:rPr lang="en-US" sz="1500" dirty="0"/>
              <a:t>Casimiro, Rhode Island </a:t>
            </a:r>
            <a:r>
              <a:rPr lang="en-US" sz="1500" dirty="0" smtClean="0"/>
              <a:t>Temporary Disability Insurance</a:t>
            </a:r>
            <a:endParaRPr lang="en-US" sz="1500" dirty="0"/>
          </a:p>
          <a:p>
            <a:pPr lvl="1">
              <a:lnSpc>
                <a:spcPct val="80000"/>
              </a:lnSpc>
            </a:pPr>
            <a:r>
              <a:rPr lang="en-US" sz="1500" dirty="0"/>
              <a:t>J</a:t>
            </a:r>
            <a:r>
              <a:rPr lang="en-US" sz="1500" dirty="0" smtClean="0"/>
              <a:t>ennifer </a:t>
            </a:r>
            <a:r>
              <a:rPr lang="en-US" sz="1500" dirty="0"/>
              <a:t>Christian, Webility Corporation</a:t>
            </a:r>
          </a:p>
          <a:p>
            <a:pPr lvl="1">
              <a:lnSpc>
                <a:spcPct val="80000"/>
              </a:lnSpc>
            </a:pPr>
            <a:r>
              <a:rPr lang="en-US" sz="1500" dirty="0" smtClean="0"/>
              <a:t>Alan </a:t>
            </a:r>
            <a:r>
              <a:rPr lang="en-US" sz="1500" dirty="0"/>
              <a:t>McClain, Arkansas Rehabilitation Services</a:t>
            </a:r>
          </a:p>
          <a:p>
            <a:pPr lvl="1">
              <a:lnSpc>
                <a:spcPct val="80000"/>
              </a:lnSpc>
            </a:pPr>
            <a:r>
              <a:rPr lang="en-US" sz="1500" dirty="0" smtClean="0"/>
              <a:t>Nanette </a:t>
            </a:r>
            <a:r>
              <a:rPr lang="en-US" sz="1500" dirty="0"/>
              <a:t>Relave, National Association of States United for Aging and Disabilities</a:t>
            </a:r>
          </a:p>
          <a:p>
            <a:pPr lvl="1">
              <a:lnSpc>
                <a:spcPct val="80000"/>
              </a:lnSpc>
            </a:pPr>
            <a:r>
              <a:rPr lang="en-US" sz="1500" dirty="0" smtClean="0"/>
              <a:t>James </a:t>
            </a:r>
            <a:r>
              <a:rPr lang="en-US" sz="1500" dirty="0"/>
              <a:t>Smith, Vermont </a:t>
            </a:r>
            <a:r>
              <a:rPr lang="en-US" sz="1500" dirty="0" smtClean="0"/>
              <a:t>Division of Vocational Rehabilitation</a:t>
            </a:r>
          </a:p>
          <a:p>
            <a:pPr lvl="1">
              <a:lnSpc>
                <a:spcPct val="80000"/>
              </a:lnSpc>
            </a:pPr>
            <a:r>
              <a:rPr lang="en-US" sz="1500" dirty="0" smtClean="0"/>
              <a:t>David </a:t>
            </a:r>
            <a:r>
              <a:rPr lang="en-US" sz="1500" dirty="0"/>
              <a:t>Stapleton, </a:t>
            </a:r>
            <a:r>
              <a:rPr lang="en-US" sz="1500" dirty="0" smtClean="0"/>
              <a:t>Mathematica</a:t>
            </a:r>
          </a:p>
          <a:p>
            <a:pPr>
              <a:spcAft>
                <a:spcPts val="0"/>
              </a:spcAft>
            </a:pPr>
            <a:r>
              <a:rPr lang="en-US" sz="2000" dirty="0" smtClean="0"/>
              <a:t>Others who helped</a:t>
            </a:r>
          </a:p>
          <a:p>
            <a:pPr lvl="1">
              <a:lnSpc>
                <a:spcPct val="80000"/>
              </a:lnSpc>
            </a:pPr>
            <a:r>
              <a:rPr lang="en-US" sz="1500" dirty="0"/>
              <a:t>Duraé </a:t>
            </a:r>
            <a:r>
              <a:rPr lang="en-US" sz="1500" dirty="0" smtClean="0"/>
              <a:t>Johann, Delaware Office of Management and Budget</a:t>
            </a:r>
            <a:endParaRPr lang="en-US" sz="1500" dirty="0"/>
          </a:p>
          <a:p>
            <a:pPr lvl="1">
              <a:lnSpc>
                <a:spcPct val="80000"/>
              </a:lnSpc>
            </a:pPr>
            <a:r>
              <a:rPr lang="en-US" sz="1500" dirty="0" smtClean="0"/>
              <a:t>Steven Dicken, Invest EAP</a:t>
            </a:r>
            <a:endParaRPr lang="en-US" sz="1500" dirty="0"/>
          </a:p>
          <a:p>
            <a:pPr lvl="1">
              <a:lnSpc>
                <a:spcPct val="80000"/>
              </a:lnSpc>
            </a:pPr>
            <a:r>
              <a:rPr lang="en-US" sz="1500" dirty="0" smtClean="0"/>
              <a:t>Bobby Silverstein</a:t>
            </a:r>
            <a:r>
              <a:rPr lang="en-US" sz="1500" dirty="0"/>
              <a:t>, Center for the Study and Advancement of </a:t>
            </a:r>
            <a:r>
              <a:rPr lang="en-US" sz="1500" dirty="0" smtClean="0"/>
              <a:t>Disability </a:t>
            </a:r>
            <a:r>
              <a:rPr lang="en-US" sz="1500" dirty="0"/>
              <a:t>Policy</a:t>
            </a:r>
            <a:endParaRPr lang="en-US" sz="1500" dirty="0" smtClean="0"/>
          </a:p>
          <a:p>
            <a:pPr lvl="1">
              <a:lnSpc>
                <a:spcPct val="80000"/>
              </a:lnSpc>
            </a:pPr>
            <a:r>
              <a:rPr lang="en-US" sz="1500" dirty="0" smtClean="0"/>
              <a:t>Kathy West-Evans, </a:t>
            </a:r>
            <a:r>
              <a:rPr lang="en-US" sz="1500" dirty="0"/>
              <a:t>Council of State Administrators of Vocational Rehabilitation</a:t>
            </a:r>
          </a:p>
        </p:txBody>
      </p:sp>
    </p:spTree>
    <p:extLst>
      <p:ext uri="{BB962C8B-B14F-4D97-AF65-F5344CB8AC3E}">
        <p14:creationId xmlns:p14="http://schemas.microsoft.com/office/powerpoint/2010/main" val="3962113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8000" y="1773768"/>
            <a:ext cx="7950200" cy="4114800"/>
          </a:xfrm>
        </p:spPr>
        <p:txBody>
          <a:bodyPr/>
          <a:lstStyle/>
          <a:p>
            <a:r>
              <a:rPr lang="en-US" dirty="0"/>
              <a:t>States regularly interact with employers and </a:t>
            </a:r>
            <a:r>
              <a:rPr lang="en-US" dirty="0" smtClean="0"/>
              <a:t>workers</a:t>
            </a:r>
          </a:p>
          <a:p>
            <a:r>
              <a:rPr lang="en-US" dirty="0" smtClean="0">
                <a:solidFill>
                  <a:schemeClr val="tx1"/>
                </a:solidFill>
              </a:rPr>
              <a:t>State </a:t>
            </a:r>
            <a:r>
              <a:rPr lang="en-US" dirty="0">
                <a:solidFill>
                  <a:schemeClr val="tx1"/>
                </a:solidFill>
              </a:rPr>
              <a:t>agencies have </a:t>
            </a:r>
            <a:r>
              <a:rPr lang="en-US" dirty="0" smtClean="0">
                <a:solidFill>
                  <a:schemeClr val="tx1"/>
                </a:solidFill>
              </a:rPr>
              <a:t>tools </a:t>
            </a:r>
            <a:r>
              <a:rPr lang="en-US" dirty="0">
                <a:solidFill>
                  <a:schemeClr val="tx1"/>
                </a:solidFill>
              </a:rPr>
              <a:t>to </a:t>
            </a:r>
            <a:r>
              <a:rPr lang="en-US" dirty="0" smtClean="0">
                <a:solidFill>
                  <a:schemeClr val="tx1"/>
                </a:solidFill>
              </a:rPr>
              <a:t>improve outcomes</a:t>
            </a:r>
          </a:p>
          <a:p>
            <a:pPr lvl="1"/>
            <a:r>
              <a:rPr lang="en-US" sz="1800" dirty="0" smtClean="0">
                <a:solidFill>
                  <a:schemeClr val="tx1"/>
                </a:solidFill>
              </a:rPr>
              <a:t>Workforce development</a:t>
            </a:r>
          </a:p>
          <a:p>
            <a:pPr lvl="1"/>
            <a:r>
              <a:rPr lang="en-US" sz="1800" dirty="0" smtClean="0">
                <a:solidFill>
                  <a:schemeClr val="tx1"/>
                </a:solidFill>
              </a:rPr>
              <a:t>VR</a:t>
            </a:r>
          </a:p>
          <a:p>
            <a:pPr lvl="1"/>
            <a:r>
              <a:rPr lang="en-US" sz="1800" dirty="0" smtClean="0">
                <a:solidFill>
                  <a:schemeClr val="tx1"/>
                </a:solidFill>
              </a:rPr>
              <a:t>WC</a:t>
            </a:r>
          </a:p>
          <a:p>
            <a:pPr lvl="1"/>
            <a:r>
              <a:rPr lang="en-US" sz="1800" dirty="0" smtClean="0">
                <a:solidFill>
                  <a:schemeClr val="tx1"/>
                </a:solidFill>
              </a:rPr>
              <a:t>Health care</a:t>
            </a:r>
          </a:p>
          <a:p>
            <a:r>
              <a:rPr lang="en-US" dirty="0" smtClean="0">
                <a:solidFill>
                  <a:schemeClr val="tx1"/>
                </a:solidFill>
              </a:rPr>
              <a:t>Some states have already taken steps to help</a:t>
            </a:r>
          </a:p>
        </p:txBody>
      </p:sp>
      <p:sp>
        <p:nvSpPr>
          <p:cNvPr id="3" name="Title 2"/>
          <p:cNvSpPr>
            <a:spLocks noGrp="1"/>
          </p:cNvSpPr>
          <p:nvPr>
            <p:ph type="title"/>
          </p:nvPr>
        </p:nvSpPr>
        <p:spPr/>
        <p:txBody>
          <a:bodyPr/>
          <a:lstStyle/>
          <a:p>
            <a:r>
              <a:rPr lang="en-US" dirty="0" smtClean="0"/>
              <a:t>States Can Leverage Existing Programs and Private-Sector Capabilities</a:t>
            </a:r>
            <a:endParaRPr lang="en-US" dirty="0"/>
          </a:p>
        </p:txBody>
      </p:sp>
    </p:spTree>
    <p:extLst>
      <p:ext uri="{BB962C8B-B14F-4D97-AF65-F5344CB8AC3E}">
        <p14:creationId xmlns:p14="http://schemas.microsoft.com/office/powerpoint/2010/main" val="77834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a:t>
            </a:r>
            <a:endParaRPr lang="en-US" dirty="0"/>
          </a:p>
        </p:txBody>
      </p:sp>
      <p:pic>
        <p:nvPicPr>
          <p:cNvPr id="4" name="Content Placeholder 3"/>
          <p:cNvPicPr>
            <a:picLocks noGrp="1" noChangeAspect="1"/>
          </p:cNvPicPr>
          <p:nvPr>
            <p:ph idx="1"/>
          </p:nvPr>
        </p:nvPicPr>
        <p:blipFill>
          <a:blip r:embed="rId2"/>
          <a:stretch>
            <a:fillRect/>
          </a:stretch>
        </p:blipFill>
        <p:spPr>
          <a:xfrm>
            <a:off x="3382962" y="1786909"/>
            <a:ext cx="2286000" cy="2286000"/>
          </a:xfrm>
          <a:prstGeom prst="rect">
            <a:avLst/>
          </a:prstGeom>
        </p:spPr>
      </p:pic>
      <p:sp>
        <p:nvSpPr>
          <p:cNvPr id="6" name="Rectangle 5"/>
          <p:cNvSpPr/>
          <p:nvPr/>
        </p:nvSpPr>
        <p:spPr>
          <a:xfrm>
            <a:off x="1593277" y="4101874"/>
            <a:ext cx="5957453" cy="1384995"/>
          </a:xfrm>
          <a:prstGeom prst="rect">
            <a:avLst/>
          </a:prstGeom>
        </p:spPr>
        <p:txBody>
          <a:bodyPr wrap="square">
            <a:spAutoFit/>
          </a:bodyPr>
          <a:lstStyle/>
          <a:p>
            <a:pPr algn="ctr">
              <a:spcBef>
                <a:spcPts val="600"/>
              </a:spcBef>
              <a:spcAft>
                <a:spcPts val="600"/>
              </a:spcAft>
            </a:pPr>
            <a:r>
              <a:rPr lang="en-US" sz="2300" dirty="0" smtClean="0"/>
              <a:t>Moderator</a:t>
            </a:r>
          </a:p>
          <a:p>
            <a:pPr algn="ctr">
              <a:spcBef>
                <a:spcPts val="600"/>
              </a:spcBef>
            </a:pPr>
            <a:r>
              <a:rPr lang="en-US" sz="2300" dirty="0" smtClean="0"/>
              <a:t>Heinrich Hock</a:t>
            </a:r>
          </a:p>
          <a:p>
            <a:pPr algn="ctr">
              <a:spcBef>
                <a:spcPts val="600"/>
              </a:spcBef>
            </a:pPr>
            <a:r>
              <a:rPr lang="en-US" sz="2300" dirty="0" smtClean="0"/>
              <a:t>Mathematica</a:t>
            </a:r>
          </a:p>
        </p:txBody>
      </p:sp>
    </p:spTree>
    <p:extLst>
      <p:ext uri="{BB962C8B-B14F-4D97-AF65-F5344CB8AC3E}">
        <p14:creationId xmlns:p14="http://schemas.microsoft.com/office/powerpoint/2010/main" val="199233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Challenges Hinder States’ Ability </a:t>
            </a:r>
            <a:r>
              <a:rPr lang="en-US" dirty="0"/>
              <a:t>to </a:t>
            </a:r>
            <a:r>
              <a:rPr lang="en-US" dirty="0" smtClean="0"/>
              <a:t>Help with Job Retention</a:t>
            </a:r>
            <a:endParaRPr lang="en-US" dirty="0"/>
          </a:p>
        </p:txBody>
      </p:sp>
      <p:sp>
        <p:nvSpPr>
          <p:cNvPr id="3" name="Content Placeholder 2"/>
          <p:cNvSpPr>
            <a:spLocks noGrp="1"/>
          </p:cNvSpPr>
          <p:nvPr>
            <p:ph idx="1"/>
          </p:nvPr>
        </p:nvSpPr>
        <p:spPr/>
        <p:txBody>
          <a:bodyPr/>
          <a:lstStyle/>
          <a:p>
            <a:r>
              <a:rPr lang="en-US" dirty="0" smtClean="0"/>
              <a:t>Limited awareness, leadership </a:t>
            </a:r>
            <a:r>
              <a:rPr lang="en-US" dirty="0"/>
              <a:t>regarding </a:t>
            </a:r>
            <a:r>
              <a:rPr lang="en-US" dirty="0" smtClean="0"/>
              <a:t>problem of job </a:t>
            </a:r>
            <a:r>
              <a:rPr lang="en-US" dirty="0"/>
              <a:t>loss </a:t>
            </a:r>
            <a:r>
              <a:rPr lang="en-US" dirty="0" smtClean="0"/>
              <a:t>after injury</a:t>
            </a:r>
            <a:r>
              <a:rPr lang="en-US" dirty="0"/>
              <a:t>, illness, or </a:t>
            </a:r>
            <a:r>
              <a:rPr lang="en-US" dirty="0" smtClean="0"/>
              <a:t>disability</a:t>
            </a:r>
          </a:p>
          <a:p>
            <a:pPr lvl="1"/>
            <a:r>
              <a:rPr lang="en-US" sz="1800" dirty="0" smtClean="0"/>
              <a:t>Issue lacks visibility</a:t>
            </a:r>
          </a:p>
          <a:p>
            <a:pPr lvl="1"/>
            <a:r>
              <a:rPr lang="en-US" sz="1800" dirty="0"/>
              <a:t>N</a:t>
            </a:r>
            <a:r>
              <a:rPr lang="en-US" sz="1800" dirty="0" smtClean="0"/>
              <a:t>egative consequences are not recognized</a:t>
            </a:r>
          </a:p>
          <a:p>
            <a:pPr lvl="1"/>
            <a:r>
              <a:rPr lang="en-US" sz="1800" dirty="0"/>
              <a:t>C</a:t>
            </a:r>
            <a:r>
              <a:rPr lang="en-US" sz="1800" dirty="0" smtClean="0"/>
              <a:t>osts </a:t>
            </a:r>
            <a:r>
              <a:rPr lang="en-US" sz="1800" dirty="0"/>
              <a:t>and benefits </a:t>
            </a:r>
            <a:r>
              <a:rPr lang="en-US" sz="1800" dirty="0" smtClean="0"/>
              <a:t>are misaligned in states versus in the</a:t>
            </a:r>
            <a:br>
              <a:rPr lang="en-US" sz="1800" dirty="0" smtClean="0"/>
            </a:br>
            <a:r>
              <a:rPr lang="en-US" sz="1800" dirty="0" smtClean="0"/>
              <a:t>federal government</a:t>
            </a:r>
          </a:p>
          <a:p>
            <a:r>
              <a:rPr lang="en-US" dirty="0" smtClean="0"/>
              <a:t>State agencies have not traditionally focused on workers at risk of job loss</a:t>
            </a:r>
          </a:p>
          <a:p>
            <a:r>
              <a:rPr lang="en-US" dirty="0" smtClean="0"/>
              <a:t>Competing priorities, fragmented responsibilities, limited capacity, entrenched status quo</a:t>
            </a:r>
          </a:p>
        </p:txBody>
      </p:sp>
    </p:spTree>
    <p:extLst>
      <p:ext uri="{BB962C8B-B14F-4D97-AF65-F5344CB8AC3E}">
        <p14:creationId xmlns:p14="http://schemas.microsoft.com/office/powerpoint/2010/main" val="25843324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31274"/>
            <a:ext cx="8448675" cy="1143000"/>
          </a:xfrm>
        </p:spPr>
        <p:txBody>
          <a:bodyPr/>
          <a:lstStyle/>
          <a:p>
            <a:r>
              <a:rPr lang="en-US" dirty="0" smtClean="0"/>
              <a:t>But Recent Developments Enhance </a:t>
            </a:r>
            <a:br>
              <a:rPr lang="en-US" dirty="0" smtClean="0"/>
            </a:br>
            <a:r>
              <a:rPr lang="en-US" dirty="0" smtClean="0"/>
              <a:t>States</a:t>
            </a:r>
            <a:r>
              <a:rPr lang="en-US" dirty="0"/>
              <a:t>’ </a:t>
            </a:r>
            <a:r>
              <a:rPr lang="en-US" dirty="0" smtClean="0"/>
              <a:t>Ability </a:t>
            </a:r>
            <a:r>
              <a:rPr lang="en-US" dirty="0"/>
              <a:t>to </a:t>
            </a:r>
            <a:r>
              <a:rPr lang="en-US" dirty="0" smtClean="0"/>
              <a:t>Help</a:t>
            </a:r>
            <a:endParaRPr lang="en-US" dirty="0"/>
          </a:p>
        </p:txBody>
      </p:sp>
      <p:sp>
        <p:nvSpPr>
          <p:cNvPr id="3" name="Content Placeholder 2"/>
          <p:cNvSpPr>
            <a:spLocks noGrp="1"/>
          </p:cNvSpPr>
          <p:nvPr>
            <p:ph idx="1"/>
          </p:nvPr>
        </p:nvSpPr>
        <p:spPr>
          <a:xfrm>
            <a:off x="508000" y="1472534"/>
            <a:ext cx="8242300" cy="4114800"/>
          </a:xfrm>
        </p:spPr>
        <p:txBody>
          <a:bodyPr/>
          <a:lstStyle/>
          <a:p>
            <a:r>
              <a:rPr lang="en-US" dirty="0" smtClean="0"/>
              <a:t>New federal regulations</a:t>
            </a:r>
          </a:p>
          <a:p>
            <a:pPr lvl="1"/>
            <a:r>
              <a:rPr lang="en-US" sz="1800" dirty="0" smtClean="0"/>
              <a:t>WIOA amendment </a:t>
            </a:r>
            <a:r>
              <a:rPr lang="en-US" sz="1800" dirty="0"/>
              <a:t>to Rehab Act authorizes </a:t>
            </a:r>
            <a:r>
              <a:rPr lang="en-US" sz="1800" dirty="0" smtClean="0"/>
              <a:t>VR agencies to </a:t>
            </a:r>
            <a:br>
              <a:rPr lang="en-US" sz="1800" dirty="0" smtClean="0"/>
            </a:br>
            <a:r>
              <a:rPr lang="en-US" sz="1800" dirty="0" smtClean="0"/>
              <a:t>serve workers who are at risk of job loss, regardless of any </a:t>
            </a:r>
            <a:br>
              <a:rPr lang="en-US" sz="1800" dirty="0" smtClean="0"/>
            </a:br>
            <a:r>
              <a:rPr lang="en-US" sz="1800" dirty="0" smtClean="0"/>
              <a:t>order of selection</a:t>
            </a:r>
          </a:p>
          <a:p>
            <a:pPr lvl="1"/>
            <a:r>
              <a:rPr lang="en-US" sz="1800" dirty="0" smtClean="0"/>
              <a:t>OFCCP revised rule implementing Section 503 of Rehab Act, requiring </a:t>
            </a:r>
            <a:r>
              <a:rPr lang="en-US" sz="1800" dirty="0"/>
              <a:t>federal </a:t>
            </a:r>
            <a:r>
              <a:rPr lang="en-US" sz="1800" dirty="0" smtClean="0"/>
              <a:t>contractors and subcontractors </a:t>
            </a:r>
            <a:r>
              <a:rPr lang="en-US" sz="1800" dirty="0"/>
              <a:t>to aspire to </a:t>
            </a:r>
            <a:r>
              <a:rPr lang="en-US" sz="1800" dirty="0" smtClean="0"/>
              <a:t>achieve 7 </a:t>
            </a:r>
            <a:r>
              <a:rPr lang="en-US" sz="1800" dirty="0"/>
              <a:t>percent </a:t>
            </a:r>
            <a:r>
              <a:rPr lang="en-US" sz="1800" dirty="0" smtClean="0"/>
              <a:t>of employees </a:t>
            </a:r>
            <a:r>
              <a:rPr lang="en-US" sz="1800" dirty="0"/>
              <a:t>with </a:t>
            </a:r>
            <a:r>
              <a:rPr lang="en-US" sz="1800" dirty="0" smtClean="0"/>
              <a:t>disabilities</a:t>
            </a:r>
          </a:p>
          <a:p>
            <a:r>
              <a:rPr lang="en-US" dirty="0" smtClean="0"/>
              <a:t>Expanded health coverage under Affordable Care Act</a:t>
            </a:r>
          </a:p>
          <a:p>
            <a:r>
              <a:rPr lang="en-US" dirty="0" smtClean="0"/>
              <a:t>States as model employers</a:t>
            </a:r>
            <a:endParaRPr lang="en-US" dirty="0"/>
          </a:p>
        </p:txBody>
      </p:sp>
      <p:sp>
        <p:nvSpPr>
          <p:cNvPr id="4" name="TextBox 3"/>
          <p:cNvSpPr txBox="1"/>
          <p:nvPr/>
        </p:nvSpPr>
        <p:spPr>
          <a:xfrm>
            <a:off x="301624" y="5502443"/>
            <a:ext cx="8280901" cy="523220"/>
          </a:xfrm>
          <a:prstGeom prst="rect">
            <a:avLst/>
          </a:prstGeom>
          <a:noFill/>
        </p:spPr>
        <p:txBody>
          <a:bodyPr wrap="square" rtlCol="0">
            <a:spAutoFit/>
          </a:bodyPr>
          <a:lstStyle/>
          <a:p>
            <a:r>
              <a:rPr lang="en-US" sz="1400" dirty="0" smtClean="0"/>
              <a:t>WIOA = </a:t>
            </a:r>
            <a:r>
              <a:rPr lang="en-US" sz="1400" dirty="0"/>
              <a:t>Workforce Innovation and Opportunity </a:t>
            </a:r>
            <a:r>
              <a:rPr lang="en-US" sz="1400" dirty="0" smtClean="0"/>
              <a:t>Act; OFCCP = </a:t>
            </a:r>
            <a:r>
              <a:rPr lang="en-US" sz="1400" dirty="0"/>
              <a:t>Office of Federal Contract Compliance Programs</a:t>
            </a:r>
            <a:r>
              <a:rPr lang="en-US" sz="1400" dirty="0" smtClean="0"/>
              <a:t> </a:t>
            </a:r>
            <a:endParaRPr lang="en-US" sz="1400" dirty="0"/>
          </a:p>
        </p:txBody>
      </p:sp>
    </p:spTree>
    <p:extLst>
      <p:ext uri="{BB962C8B-B14F-4D97-AF65-F5344CB8AC3E}">
        <p14:creationId xmlns:p14="http://schemas.microsoft.com/office/powerpoint/2010/main" val="3333410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solidFill>
                  <a:schemeClr val="tx1"/>
                </a:solidFill>
              </a:rPr>
              <a:t>Where Have States Intervened to Improve Care and Reduce Costs?</a:t>
            </a:r>
          </a:p>
        </p:txBody>
      </p:sp>
      <p:graphicFrame>
        <p:nvGraphicFramePr>
          <p:cNvPr id="4" name="Table 3"/>
          <p:cNvGraphicFramePr>
            <a:graphicFrameLocks noGrp="1"/>
          </p:cNvGraphicFramePr>
          <p:nvPr>
            <p:extLst/>
          </p:nvPr>
        </p:nvGraphicFramePr>
        <p:xfrm>
          <a:off x="642588" y="1665964"/>
          <a:ext cx="7989968" cy="3904127"/>
        </p:xfrm>
        <a:graphic>
          <a:graphicData uri="http://schemas.openxmlformats.org/drawingml/2006/table">
            <a:tbl>
              <a:tblPr firstRow="1" firstCol="1" bandRow="1">
                <a:tableStyleId>{5202B0CA-FC54-4496-8BCA-5EF66A818D29}</a:tableStyleId>
              </a:tblPr>
              <a:tblGrid>
                <a:gridCol w="2364083"/>
                <a:gridCol w="5625885"/>
              </a:tblGrid>
              <a:tr h="612287">
                <a:tc>
                  <a:txBody>
                    <a:bodyPr/>
                    <a:lstStyle/>
                    <a:p>
                      <a:pPr marL="0" marR="0">
                        <a:lnSpc>
                          <a:spcPct val="100000"/>
                        </a:lnSpc>
                        <a:spcBef>
                          <a:spcPts val="600"/>
                        </a:spcBef>
                        <a:spcAft>
                          <a:spcPts val="300"/>
                        </a:spcAft>
                      </a:pPr>
                      <a:r>
                        <a:rPr lang="en-US" sz="1800" dirty="0" smtClean="0">
                          <a:effectLst/>
                        </a:rPr>
                        <a:t>State system</a:t>
                      </a:r>
                      <a:endParaRPr lang="en-US" sz="1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0000"/>
                        </a:lnSpc>
                        <a:spcBef>
                          <a:spcPts val="600"/>
                        </a:spcBef>
                        <a:spcAft>
                          <a:spcPts val="300"/>
                        </a:spcAft>
                      </a:pPr>
                      <a:r>
                        <a:rPr lang="en-US" sz="1800" dirty="0">
                          <a:effectLst/>
                        </a:rPr>
                        <a:t>Target population</a:t>
                      </a:r>
                      <a:endParaRPr lang="en-US" sz="1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r h="822960">
                <a:tc>
                  <a:txBody>
                    <a:bodyPr/>
                    <a:lstStyle/>
                    <a:p>
                      <a:pPr marL="0" marR="0">
                        <a:lnSpc>
                          <a:spcPct val="100000"/>
                        </a:lnSpc>
                        <a:spcBef>
                          <a:spcPts val="300"/>
                        </a:spcBef>
                        <a:spcAft>
                          <a:spcPts val="600"/>
                        </a:spcAft>
                      </a:pPr>
                      <a:r>
                        <a:rPr lang="en-US" sz="1800" dirty="0" smtClean="0">
                          <a:effectLst/>
                        </a:rPr>
                        <a:t>WC</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dirty="0">
                          <a:effectLst/>
                        </a:rPr>
                        <a:t>Workers with job-related injury/illness</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22960">
                <a:tc>
                  <a:txBody>
                    <a:bodyPr/>
                    <a:lstStyle/>
                    <a:p>
                      <a:pPr marL="0" marR="0">
                        <a:lnSpc>
                          <a:spcPct val="100000"/>
                        </a:lnSpc>
                        <a:spcBef>
                          <a:spcPts val="300"/>
                        </a:spcBef>
                        <a:spcAft>
                          <a:spcPts val="600"/>
                        </a:spcAft>
                      </a:pPr>
                      <a:r>
                        <a:rPr lang="en-US" sz="1800" dirty="0" smtClean="0">
                          <a:effectLst/>
                          <a:latin typeface="+mn-lt"/>
                          <a:ea typeface="+mn-ea"/>
                          <a:cs typeface="+mn-cs"/>
                        </a:rPr>
                        <a:t>STDI</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dirty="0">
                          <a:effectLst/>
                        </a:rPr>
                        <a:t>Workers with off-the-job injury/illness </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22960">
                <a:tc>
                  <a:txBody>
                    <a:bodyPr/>
                    <a:lstStyle/>
                    <a:p>
                      <a:pPr marL="0" marR="0">
                        <a:lnSpc>
                          <a:spcPct val="100000"/>
                        </a:lnSpc>
                        <a:spcBef>
                          <a:spcPts val="300"/>
                        </a:spcBef>
                        <a:spcAft>
                          <a:spcPts val="600"/>
                        </a:spcAft>
                      </a:pPr>
                      <a:r>
                        <a:rPr lang="en-US" sz="1800" dirty="0" smtClean="0">
                          <a:effectLst/>
                        </a:rPr>
                        <a:t>VR</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dirty="0">
                          <a:effectLst/>
                        </a:rPr>
                        <a:t>Employed workers meeting VR eligibility criteria</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22960">
                <a:tc>
                  <a:txBody>
                    <a:bodyPr/>
                    <a:lstStyle/>
                    <a:p>
                      <a:pPr marL="0" marR="0">
                        <a:lnSpc>
                          <a:spcPct val="100000"/>
                        </a:lnSpc>
                        <a:spcBef>
                          <a:spcPts val="300"/>
                        </a:spcBef>
                        <a:spcAft>
                          <a:spcPts val="600"/>
                        </a:spcAft>
                      </a:pPr>
                      <a:r>
                        <a:rPr lang="en-US" sz="1800" dirty="0">
                          <a:effectLst/>
                        </a:rPr>
                        <a:t>State employee benefit programs</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dirty="0">
                          <a:effectLst/>
                        </a:rPr>
                        <a:t>Covered state employees</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805797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solidFill>
                  <a:schemeClr val="tx1"/>
                </a:solidFill>
              </a:rPr>
              <a:t>Exemplary State Programs:</a:t>
            </a:r>
            <a:br>
              <a:rPr lang="en-US" sz="3200" dirty="0">
                <a:solidFill>
                  <a:schemeClr val="tx1"/>
                </a:solidFill>
              </a:rPr>
            </a:br>
            <a:r>
              <a:rPr lang="en-US" sz="3200" dirty="0">
                <a:solidFill>
                  <a:schemeClr val="tx1"/>
                </a:solidFill>
              </a:rPr>
              <a:t>The Exceptions </a:t>
            </a:r>
            <a:r>
              <a:rPr lang="en-US" sz="3200" dirty="0" smtClean="0">
                <a:solidFill>
                  <a:schemeClr val="tx1"/>
                </a:solidFill>
              </a:rPr>
              <a:t>That Prove the Rule</a:t>
            </a:r>
            <a:endParaRPr lang="en-US" sz="3200" dirty="0">
              <a:solidFill>
                <a:schemeClr val="tx1"/>
              </a:solidFill>
            </a:endParaRPr>
          </a:p>
        </p:txBody>
      </p:sp>
      <p:graphicFrame>
        <p:nvGraphicFramePr>
          <p:cNvPr id="4" name="Table 3"/>
          <p:cNvGraphicFramePr>
            <a:graphicFrameLocks noGrp="1"/>
          </p:cNvGraphicFramePr>
          <p:nvPr>
            <p:extLst/>
          </p:nvPr>
        </p:nvGraphicFramePr>
        <p:xfrm>
          <a:off x="301625" y="1665964"/>
          <a:ext cx="8448675" cy="3935123"/>
        </p:xfrm>
        <a:graphic>
          <a:graphicData uri="http://schemas.openxmlformats.org/drawingml/2006/table">
            <a:tbl>
              <a:tblPr firstRow="1" firstCol="1" bandRow="1">
                <a:tableStyleId>{5202B0CA-FC54-4496-8BCA-5EF66A818D29}</a:tableStyleId>
              </a:tblPr>
              <a:tblGrid>
                <a:gridCol w="1852852"/>
                <a:gridCol w="1929008"/>
                <a:gridCol w="4666815"/>
              </a:tblGrid>
              <a:tr h="643283">
                <a:tc>
                  <a:txBody>
                    <a:bodyPr/>
                    <a:lstStyle/>
                    <a:p>
                      <a:pPr marL="0" marR="0">
                        <a:lnSpc>
                          <a:spcPct val="100000"/>
                        </a:lnSpc>
                        <a:spcBef>
                          <a:spcPts val="600"/>
                        </a:spcBef>
                        <a:spcAft>
                          <a:spcPts val="600"/>
                        </a:spcAft>
                      </a:pPr>
                      <a:r>
                        <a:rPr lang="en-US" sz="1800" b="1" i="0" dirty="0" smtClean="0">
                          <a:effectLst/>
                        </a:rPr>
                        <a:t>State</a:t>
                      </a:r>
                      <a:endParaRPr lang="en-US" sz="1800" b="1" i="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0000"/>
                        </a:lnSpc>
                        <a:spcBef>
                          <a:spcPts val="600"/>
                        </a:spcBef>
                        <a:spcAft>
                          <a:spcPts val="600"/>
                        </a:spcAft>
                      </a:pPr>
                      <a:r>
                        <a:rPr lang="en-US" sz="1800" b="1" i="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System</a:t>
                      </a:r>
                      <a:endParaRPr lang="en-US" sz="1800" b="1" i="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0000"/>
                        </a:lnSpc>
                        <a:spcBef>
                          <a:spcPts val="600"/>
                        </a:spcBef>
                        <a:spcAft>
                          <a:spcPts val="600"/>
                        </a:spcAft>
                      </a:pPr>
                      <a:r>
                        <a:rPr lang="en-US" sz="1800" b="1" i="0" dirty="0" smtClean="0">
                          <a:effectLst/>
                        </a:rPr>
                        <a:t>Program</a:t>
                      </a:r>
                      <a:endParaRPr lang="en-US" sz="1800" b="1" i="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r h="822960">
                <a:tc>
                  <a:txBody>
                    <a:bodyPr/>
                    <a:lstStyle/>
                    <a:p>
                      <a:pPr marL="0" marR="0">
                        <a:lnSpc>
                          <a:spcPct val="100000"/>
                        </a:lnSpc>
                        <a:spcBef>
                          <a:spcPts val="300"/>
                        </a:spcBef>
                        <a:spcAft>
                          <a:spcPts val="600"/>
                        </a:spcAft>
                      </a:pPr>
                      <a:r>
                        <a:rPr lang="en-US" sz="1800" b="1" i="0" dirty="0" smtClean="0">
                          <a:effectLst/>
                        </a:rPr>
                        <a:t>Washington</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WC</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Care coordination and quality improvement intervention for claimants</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22960">
                <a:tc>
                  <a:txBody>
                    <a:bodyPr/>
                    <a:lstStyle/>
                    <a:p>
                      <a:pPr marL="0" marR="0">
                        <a:lnSpc>
                          <a:spcPct val="100000"/>
                        </a:lnSpc>
                        <a:spcBef>
                          <a:spcPts val="300"/>
                        </a:spcBef>
                        <a:spcAft>
                          <a:spcPts val="600"/>
                        </a:spcAft>
                      </a:pPr>
                      <a:r>
                        <a:rPr lang="en-US" sz="1800" b="1" i="0" dirty="0" smtClean="0">
                          <a:effectLst/>
                          <a:latin typeface="+mn-lt"/>
                          <a:ea typeface="+mn-ea"/>
                          <a:cs typeface="+mn-cs"/>
                        </a:rPr>
                        <a:t>Rhode Island</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STDI</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Partial benefits for claimants who can work part time while they recover</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22960">
                <a:tc>
                  <a:txBody>
                    <a:bodyPr/>
                    <a:lstStyle/>
                    <a:p>
                      <a:pPr marL="0" marR="0">
                        <a:lnSpc>
                          <a:spcPct val="100000"/>
                        </a:lnSpc>
                        <a:spcBef>
                          <a:spcPts val="300"/>
                        </a:spcBef>
                        <a:spcAft>
                          <a:spcPts val="600"/>
                        </a:spcAft>
                      </a:pPr>
                      <a:r>
                        <a:rPr lang="en-US" sz="1800" b="1" i="0" dirty="0" smtClean="0">
                          <a:effectLst/>
                        </a:rPr>
                        <a:t>Alabama, Arkansas, other</a:t>
                      </a:r>
                      <a:r>
                        <a:rPr lang="en-US" sz="1800" b="1" i="0" baseline="0" dirty="0" smtClean="0">
                          <a:effectLst/>
                        </a:rPr>
                        <a:t> states</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VR</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VR agency works with employers to deliver job-retention services</a:t>
                      </a:r>
                    </a:p>
                  </a:txBody>
                  <a:tcPr marL="68580" marR="68580" marT="0" marB="0" anchor="ctr"/>
                </a:tc>
              </a:tr>
              <a:tr h="822960">
                <a:tc>
                  <a:txBody>
                    <a:bodyPr/>
                    <a:lstStyle/>
                    <a:p>
                      <a:pPr marL="0" marR="0">
                        <a:lnSpc>
                          <a:spcPct val="100000"/>
                        </a:lnSpc>
                        <a:spcBef>
                          <a:spcPts val="300"/>
                        </a:spcBef>
                        <a:spcAft>
                          <a:spcPts val="600"/>
                        </a:spcAft>
                      </a:pPr>
                      <a:r>
                        <a:rPr lang="en-US" sz="1800" b="1" i="0" dirty="0" smtClean="0">
                          <a:effectLst/>
                        </a:rPr>
                        <a:t>Delaware</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State employee benefits</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00000"/>
                        </a:lnSpc>
                        <a:spcBef>
                          <a:spcPts val="300"/>
                        </a:spcBef>
                        <a:spcAft>
                          <a:spcPts val="600"/>
                        </a:spcAft>
                      </a:pPr>
                      <a:r>
                        <a:rPr lang="en-US" sz="1800" b="1" i="0" dirty="0" smtClean="0">
                          <a:effectLst/>
                          <a:latin typeface="Arial" panose="020B0604020202020204" pitchFamily="34" charset="0"/>
                          <a:ea typeface="Times New Roman" panose="02020603050405020304" pitchFamily="18" charset="0"/>
                          <a:cs typeface="Times New Roman" panose="02020603050405020304" pitchFamily="18" charset="0"/>
                        </a:rPr>
                        <a:t>RTW coordinator helps claimants return to work quickly</a:t>
                      </a:r>
                      <a:endParaRPr lang="en-US" sz="1800" b="1" i="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6120969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31818"/>
            <a:ext cx="8448675" cy="1143000"/>
          </a:xfrm>
        </p:spPr>
        <p:txBody>
          <a:bodyPr/>
          <a:lstStyle/>
          <a:p>
            <a:r>
              <a:rPr lang="en-US" dirty="0" smtClean="0"/>
              <a:t>Recommended Steps for States </a:t>
            </a:r>
            <a:br>
              <a:rPr lang="en-US" dirty="0" smtClean="0"/>
            </a:br>
            <a:r>
              <a:rPr lang="en-US" dirty="0" smtClean="0"/>
              <a:t>(Claims-Based Interventions)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a:t>State WC </a:t>
            </a:r>
            <a:r>
              <a:rPr lang="en-US" dirty="0" smtClean="0"/>
              <a:t>systems</a:t>
            </a:r>
            <a:endParaRPr lang="en-US" dirty="0"/>
          </a:p>
          <a:p>
            <a:pPr marL="857250" lvl="1" indent="-457200"/>
            <a:r>
              <a:rPr lang="en-US" sz="1800" dirty="0" smtClean="0"/>
              <a:t>Washington State COHE model, behavioral nudges</a:t>
            </a:r>
          </a:p>
          <a:p>
            <a:pPr marL="857250" lvl="1" indent="-457200"/>
            <a:r>
              <a:rPr lang="en-US" sz="1800" dirty="0" smtClean="0"/>
              <a:t>Employment</a:t>
            </a:r>
            <a:r>
              <a:rPr lang="en-US" sz="1800" dirty="0"/>
              <a:t> </a:t>
            </a:r>
            <a:r>
              <a:rPr lang="en-US" sz="1800" dirty="0" smtClean="0"/>
              <a:t>and accommodation subsidies</a:t>
            </a:r>
          </a:p>
          <a:p>
            <a:pPr marL="857250" lvl="1" indent="-457200"/>
            <a:r>
              <a:rPr lang="en-US" sz="1800" dirty="0" smtClean="0"/>
              <a:t>SAW/RTW training and incentives for employers</a:t>
            </a:r>
          </a:p>
          <a:p>
            <a:pPr marL="457200" indent="-457200">
              <a:buFont typeface="+mj-lt"/>
              <a:buAutoNum type="arabicPeriod"/>
            </a:pPr>
            <a:r>
              <a:rPr lang="en-US" dirty="0" smtClean="0"/>
              <a:t>State STDI programs</a:t>
            </a:r>
          </a:p>
          <a:p>
            <a:pPr marL="857250" lvl="1" indent="-457200"/>
            <a:r>
              <a:rPr lang="en-US" sz="1800" dirty="0" smtClean="0"/>
              <a:t>Partial RTW, proactive case coordination, disability duration guidelines, behavioral nudges </a:t>
            </a:r>
          </a:p>
          <a:p>
            <a:pPr marL="457200" indent="-457200">
              <a:buFont typeface="+mj-lt"/>
              <a:buAutoNum type="arabicPeriod"/>
            </a:pPr>
            <a:r>
              <a:rPr lang="en-US" dirty="0"/>
              <a:t>D</a:t>
            </a:r>
            <a:r>
              <a:rPr lang="en-US" dirty="0" smtClean="0"/>
              <a:t>isability </a:t>
            </a:r>
            <a:r>
              <a:rPr lang="en-US" dirty="0"/>
              <a:t>insurance programs for state </a:t>
            </a:r>
            <a:r>
              <a:rPr lang="en-US" dirty="0" smtClean="0"/>
              <a:t>employees</a:t>
            </a:r>
          </a:p>
          <a:p>
            <a:pPr marL="857250" lvl="1" indent="-457200"/>
            <a:r>
              <a:rPr lang="en-US" sz="1800" dirty="0"/>
              <a:t>Partial RTW, proactive case </a:t>
            </a:r>
            <a:r>
              <a:rPr lang="en-US" sz="1800" dirty="0" smtClean="0"/>
              <a:t>coordination, disability </a:t>
            </a:r>
            <a:br>
              <a:rPr lang="en-US" sz="1800" dirty="0" smtClean="0"/>
            </a:br>
            <a:r>
              <a:rPr lang="en-US" sz="1800" dirty="0" smtClean="0"/>
              <a:t>duration guidelines</a:t>
            </a:r>
          </a:p>
          <a:p>
            <a:pPr marL="857250" lvl="1" indent="-457200"/>
            <a:endParaRPr lang="en-US" sz="1900" dirty="0"/>
          </a:p>
        </p:txBody>
      </p:sp>
    </p:spTree>
    <p:extLst>
      <p:ext uri="{BB962C8B-B14F-4D97-AF65-F5344CB8AC3E}">
        <p14:creationId xmlns:p14="http://schemas.microsoft.com/office/powerpoint/2010/main" val="16129386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266"/>
            <a:ext cx="8448675" cy="1143000"/>
          </a:xfrm>
        </p:spPr>
        <p:txBody>
          <a:bodyPr/>
          <a:lstStyle/>
          <a:p>
            <a:r>
              <a:rPr lang="en-US" dirty="0" smtClean="0">
                <a:solidFill>
                  <a:schemeClr val="tx1"/>
                </a:solidFill>
              </a:rPr>
              <a:t>Recommended Steps for States </a:t>
            </a:r>
            <a:br>
              <a:rPr lang="en-US" dirty="0" smtClean="0">
                <a:solidFill>
                  <a:schemeClr val="tx1"/>
                </a:solidFill>
              </a:rPr>
            </a:br>
            <a:r>
              <a:rPr lang="en-US" dirty="0" smtClean="0">
                <a:solidFill>
                  <a:schemeClr val="tx1"/>
                </a:solidFill>
              </a:rPr>
              <a:t>(Referral-Based Interventions)</a:t>
            </a:r>
            <a:endParaRPr lang="en-US" dirty="0">
              <a:solidFill>
                <a:schemeClr val="tx1"/>
              </a:solidFill>
            </a:endParaRPr>
          </a:p>
        </p:txBody>
      </p:sp>
      <p:sp>
        <p:nvSpPr>
          <p:cNvPr id="3" name="Content Placeholder 2"/>
          <p:cNvSpPr>
            <a:spLocks noGrp="1"/>
          </p:cNvSpPr>
          <p:nvPr>
            <p:ph idx="1"/>
          </p:nvPr>
        </p:nvSpPr>
        <p:spPr/>
        <p:txBody>
          <a:bodyPr/>
          <a:lstStyle/>
          <a:p>
            <a:pPr marL="457200" indent="-457200">
              <a:buFont typeface="+mj-lt"/>
              <a:buAutoNum type="arabicPeriod"/>
            </a:pPr>
            <a:r>
              <a:rPr lang="en-US" dirty="0">
                <a:solidFill>
                  <a:schemeClr val="tx1"/>
                </a:solidFill>
              </a:rPr>
              <a:t>State </a:t>
            </a:r>
            <a:r>
              <a:rPr lang="en-US" dirty="0" smtClean="0">
                <a:solidFill>
                  <a:schemeClr val="tx1"/>
                </a:solidFill>
              </a:rPr>
              <a:t>VR agencies</a:t>
            </a:r>
            <a:endParaRPr lang="en-US" dirty="0">
              <a:solidFill>
                <a:schemeClr val="tx1"/>
              </a:solidFill>
            </a:endParaRPr>
          </a:p>
          <a:p>
            <a:pPr marL="857250" lvl="1" indent="-457200"/>
            <a:r>
              <a:rPr lang="en-US" sz="1800" dirty="0" smtClean="0">
                <a:solidFill>
                  <a:schemeClr val="tx1"/>
                </a:solidFill>
              </a:rPr>
              <a:t>If already providing job-retention services:	 increase </a:t>
            </a:r>
            <a:r>
              <a:rPr lang="en-US" sz="1800" dirty="0">
                <a:solidFill>
                  <a:schemeClr val="tx1"/>
                </a:solidFill>
              </a:rPr>
              <a:t>referrals, capacity, and outcomes </a:t>
            </a:r>
            <a:r>
              <a:rPr lang="en-US" sz="1800" dirty="0" smtClean="0">
                <a:solidFill>
                  <a:schemeClr val="tx1"/>
                </a:solidFill>
              </a:rPr>
              <a:t>reporting</a:t>
            </a:r>
          </a:p>
          <a:p>
            <a:pPr marL="857250" lvl="1" indent="-457200"/>
            <a:r>
              <a:rPr lang="en-US" sz="1800" dirty="0" smtClean="0">
                <a:solidFill>
                  <a:schemeClr val="tx1"/>
                </a:solidFill>
              </a:rPr>
              <a:t>If not providing job-retention services: VR agency to take lead on providing such services </a:t>
            </a:r>
          </a:p>
          <a:p>
            <a:pPr marL="457200" indent="-457200">
              <a:buFont typeface="+mj-lt"/>
              <a:buAutoNum type="arabicPeriod"/>
            </a:pPr>
            <a:r>
              <a:rPr lang="en-US" dirty="0" smtClean="0">
                <a:solidFill>
                  <a:schemeClr val="tx1"/>
                </a:solidFill>
              </a:rPr>
              <a:t>State health care systems</a:t>
            </a:r>
          </a:p>
          <a:p>
            <a:pPr marL="857250" lvl="1" indent="-457200"/>
            <a:r>
              <a:rPr lang="en-US" sz="1800" dirty="0">
                <a:solidFill>
                  <a:schemeClr val="tx1"/>
                </a:solidFill>
              </a:rPr>
              <a:t>Build on COHE model for off-the-job cases </a:t>
            </a:r>
            <a:endParaRPr lang="en-US" sz="1800" dirty="0" smtClean="0">
              <a:solidFill>
                <a:schemeClr val="tx1"/>
              </a:solidFill>
            </a:endParaRPr>
          </a:p>
          <a:p>
            <a:pPr marL="457200" indent="-457200">
              <a:buFont typeface="+mj-lt"/>
              <a:buAutoNum type="arabicPeriod"/>
            </a:pPr>
            <a:r>
              <a:rPr lang="en-US" dirty="0" smtClean="0">
                <a:solidFill>
                  <a:schemeClr val="tx1"/>
                </a:solidFill>
              </a:rPr>
              <a:t>EAP benefits for state employees</a:t>
            </a:r>
          </a:p>
          <a:p>
            <a:pPr marL="857250" lvl="1" indent="-457200"/>
            <a:r>
              <a:rPr lang="en-US" sz="1900" dirty="0"/>
              <a:t>Enhance EAPs’ job-retention </a:t>
            </a:r>
            <a:r>
              <a:rPr lang="en-US" sz="1900" dirty="0" smtClean="0"/>
              <a:t>capabilities and accountability</a:t>
            </a:r>
            <a:endParaRPr lang="en-US" sz="1900" dirty="0"/>
          </a:p>
        </p:txBody>
      </p:sp>
    </p:spTree>
    <p:extLst>
      <p:ext uri="{BB962C8B-B14F-4D97-AF65-F5344CB8AC3E}">
        <p14:creationId xmlns:p14="http://schemas.microsoft.com/office/powerpoint/2010/main" val="3742045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8000" y="1841500"/>
            <a:ext cx="7950200" cy="4114800"/>
          </a:xfrm>
        </p:spPr>
        <p:txBody>
          <a:bodyPr/>
          <a:lstStyle/>
          <a:p>
            <a:r>
              <a:rPr lang="en-US" dirty="0" smtClean="0">
                <a:solidFill>
                  <a:schemeClr val="tx1"/>
                </a:solidFill>
              </a:rPr>
              <a:t>States can leverage existing programs and private-sector capabilities (see next presentation)</a:t>
            </a:r>
          </a:p>
          <a:p>
            <a:r>
              <a:rPr lang="en-US" dirty="0" smtClean="0">
                <a:solidFill>
                  <a:schemeClr val="tx1"/>
                </a:solidFill>
              </a:rPr>
              <a:t>There is strong potential for rapid development and testing by states, in partnership with private sector</a:t>
            </a:r>
          </a:p>
          <a:p>
            <a:r>
              <a:rPr lang="en-US" dirty="0" smtClean="0">
                <a:solidFill>
                  <a:schemeClr val="tx1"/>
                </a:solidFill>
              </a:rPr>
              <a:t>More states could be encouraged to act with backing from the federal government</a:t>
            </a:r>
          </a:p>
          <a:p>
            <a:r>
              <a:rPr lang="en-US" dirty="0" smtClean="0">
                <a:solidFill>
                  <a:schemeClr val="tx1"/>
                </a:solidFill>
              </a:rPr>
              <a:t>Coordination between multiple federal agencies is critical (and forthcoming?)</a:t>
            </a:r>
          </a:p>
        </p:txBody>
      </p:sp>
      <p:sp>
        <p:nvSpPr>
          <p:cNvPr id="3" name="Title 2"/>
          <p:cNvSpPr>
            <a:spLocks noGrp="1"/>
          </p:cNvSpPr>
          <p:nvPr>
            <p:ph type="title"/>
          </p:nvPr>
        </p:nvSpPr>
        <p:spPr/>
        <p:txBody>
          <a:bodyPr/>
          <a:lstStyle/>
          <a:p>
            <a:r>
              <a:rPr lang="en-US" dirty="0" smtClean="0"/>
              <a:t>How Do We Move Forward?</a:t>
            </a:r>
            <a:endParaRPr lang="en-US" dirty="0"/>
          </a:p>
        </p:txBody>
      </p:sp>
    </p:spTree>
    <p:extLst>
      <p:ext uri="{BB962C8B-B14F-4D97-AF65-F5344CB8AC3E}">
        <p14:creationId xmlns:p14="http://schemas.microsoft.com/office/powerpoint/2010/main" val="13700929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a:xfrm>
            <a:off x="508000" y="1686520"/>
            <a:ext cx="8242300" cy="4114800"/>
          </a:xfrm>
        </p:spPr>
        <p:txBody>
          <a:bodyPr/>
          <a:lstStyle/>
          <a:p>
            <a:r>
              <a:rPr lang="en-US" sz="2300" dirty="0" smtClean="0"/>
              <a:t>Yonatan Ben-Shalom</a:t>
            </a:r>
          </a:p>
          <a:p>
            <a:pPr>
              <a:buNone/>
            </a:pPr>
            <a:endParaRPr lang="en-US" sz="2300" dirty="0" smtClean="0"/>
          </a:p>
          <a:p>
            <a:pPr lvl="1"/>
            <a:r>
              <a:rPr lang="en-US" sz="1900" dirty="0" smtClean="0"/>
              <a:t>Email: </a:t>
            </a:r>
            <a:r>
              <a:rPr lang="en-US" sz="1900" dirty="0" smtClean="0">
                <a:hlinkClick r:id="rId3"/>
              </a:rPr>
              <a:t>yben-shalom@mathematica-mpr.com</a:t>
            </a:r>
            <a:endParaRPr lang="en-US" sz="1900" dirty="0" smtClean="0"/>
          </a:p>
          <a:p>
            <a:pPr>
              <a:buNone/>
            </a:pPr>
            <a:endParaRPr lang="en-US" sz="2300" dirty="0" smtClean="0"/>
          </a:p>
          <a:p>
            <a:pPr lvl="1"/>
            <a:r>
              <a:rPr lang="en-US" sz="1900" dirty="0" smtClean="0"/>
              <a:t>Project website: </a:t>
            </a:r>
            <a:r>
              <a:rPr lang="en-US" sz="1900" dirty="0" smtClean="0">
                <a:hlinkClick r:id="rId4"/>
              </a:rPr>
              <a:t>http</a:t>
            </a:r>
            <a:r>
              <a:rPr lang="en-US" sz="1900" dirty="0">
                <a:hlinkClick r:id="rId4"/>
              </a:rPr>
              <a:t>://</a:t>
            </a:r>
            <a:r>
              <a:rPr lang="en-US" sz="1900" dirty="0" smtClean="0">
                <a:hlinkClick r:id="rId4"/>
              </a:rPr>
              <a:t>www.mathematica-mpr.com/our-publications-and-findings/projects/return-to-work-policy-collaborative</a:t>
            </a:r>
            <a:endParaRPr lang="en-US" sz="1900" dirty="0" smtClean="0"/>
          </a:p>
        </p:txBody>
      </p:sp>
      <p:pic>
        <p:nvPicPr>
          <p:cNvPr id="4" name="Picture 4" descr="http://www.abilitymagazine.com/images/ODEP.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32471" y="6121286"/>
            <a:ext cx="1745671"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38552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Audience Q&amp;A</a:t>
            </a:r>
            <a:endParaRPr lang="en-US" dirty="0"/>
          </a:p>
        </p:txBody>
      </p:sp>
      <p:sp>
        <p:nvSpPr>
          <p:cNvPr id="5" name="TextBox 4"/>
          <p:cNvSpPr txBox="1"/>
          <p:nvPr/>
        </p:nvSpPr>
        <p:spPr>
          <a:xfrm>
            <a:off x="1519160" y="3901259"/>
            <a:ext cx="2638459" cy="677108"/>
          </a:xfrm>
          <a:prstGeom prst="rect">
            <a:avLst/>
          </a:prstGeom>
          <a:noFill/>
        </p:spPr>
        <p:txBody>
          <a:bodyPr wrap="square" rtlCol="0">
            <a:spAutoFit/>
          </a:bodyPr>
          <a:lstStyle/>
          <a:p>
            <a:pPr algn="ctr">
              <a:spcBef>
                <a:spcPts val="0"/>
              </a:spcBef>
            </a:pPr>
            <a:r>
              <a:rPr lang="en-US" sz="2000" dirty="0" smtClean="0"/>
              <a:t>Irma Perez-Johnson</a:t>
            </a:r>
          </a:p>
          <a:p>
            <a:pPr algn="ctr">
              <a:spcBef>
                <a:spcPts val="0"/>
              </a:spcBef>
            </a:pPr>
            <a:r>
              <a:rPr lang="en-US" sz="1800" dirty="0" smtClean="0"/>
              <a:t>Mathematica</a:t>
            </a:r>
            <a:endParaRPr lang="en-US" dirty="0"/>
          </a:p>
        </p:txBody>
      </p:sp>
      <p:sp>
        <p:nvSpPr>
          <p:cNvPr id="6" name="Rectangle 5"/>
          <p:cNvSpPr/>
          <p:nvPr/>
        </p:nvSpPr>
        <p:spPr>
          <a:xfrm>
            <a:off x="4900298" y="3870481"/>
            <a:ext cx="2990835" cy="707886"/>
          </a:xfrm>
          <a:prstGeom prst="rect">
            <a:avLst/>
          </a:prstGeom>
        </p:spPr>
        <p:txBody>
          <a:bodyPr wrap="square">
            <a:spAutoFit/>
          </a:bodyPr>
          <a:lstStyle/>
          <a:p>
            <a:pPr lvl="0" algn="ctr"/>
            <a:r>
              <a:rPr lang="en-US" sz="2000" dirty="0" smtClean="0">
                <a:solidFill>
                  <a:srgbClr val="151515"/>
                </a:solidFill>
              </a:rPr>
              <a:t>Yonatan Ben-Shalom</a:t>
            </a:r>
            <a:br>
              <a:rPr lang="en-US" sz="2000" dirty="0" smtClean="0">
                <a:solidFill>
                  <a:srgbClr val="151515"/>
                </a:solidFill>
              </a:rPr>
            </a:br>
            <a:r>
              <a:rPr lang="en-US" sz="2000" dirty="0" smtClean="0">
                <a:solidFill>
                  <a:srgbClr val="151515"/>
                </a:solidFill>
              </a:rPr>
              <a:t>Mathematica</a:t>
            </a:r>
            <a:endParaRPr lang="en-US" sz="2000" dirty="0">
              <a:solidFill>
                <a:srgbClr val="151515"/>
              </a:solidFill>
            </a:endParaRPr>
          </a:p>
        </p:txBody>
      </p:sp>
      <p:pic>
        <p:nvPicPr>
          <p:cNvPr id="7" name="Picture 2" descr="Irma Perez-Johnson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40091" y="2033146"/>
            <a:ext cx="1596599" cy="159659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Yonatan Ben-Shal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417" y="2033146"/>
            <a:ext cx="1596598" cy="159659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http://www.abilitymagazine.com/images/ODEP.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471" y="6121286"/>
            <a:ext cx="1745671"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8566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73226" y="810102"/>
            <a:ext cx="8416212" cy="1570303"/>
          </a:xfrm>
        </p:spPr>
        <p:txBody>
          <a:bodyPr anchor="t"/>
          <a:lstStyle/>
          <a:p>
            <a:r>
              <a:rPr lang="en-US" sz="3200" dirty="0"/>
              <a:t>COHE: An Early Intervention That </a:t>
            </a:r>
            <a:r>
              <a:rPr lang="en-US" sz="3200" dirty="0" smtClean="0"/>
              <a:t/>
            </a:r>
            <a:br>
              <a:rPr lang="en-US" sz="3200" dirty="0" smtClean="0"/>
            </a:br>
            <a:r>
              <a:rPr lang="en-US" sz="3200" dirty="0" smtClean="0"/>
              <a:t>Works Inside </a:t>
            </a:r>
            <a:r>
              <a:rPr lang="en-US" sz="3200" dirty="0"/>
              <a:t>Workers</a:t>
            </a:r>
            <a:r>
              <a:rPr lang="en-US" sz="3200" dirty="0" smtClean="0"/>
              <a:t>’ Compensation—</a:t>
            </a:r>
            <a:r>
              <a:rPr lang="en-US" sz="3200" dirty="0"/>
              <a:t/>
            </a:r>
            <a:br>
              <a:rPr lang="en-US" sz="3200" dirty="0"/>
            </a:br>
            <a:r>
              <a:rPr lang="en-US" sz="3200" dirty="0" smtClean="0"/>
              <a:t>Can It Work Outside?</a:t>
            </a:r>
            <a:endParaRPr lang="en-US" sz="3200" dirty="0">
              <a:solidFill>
                <a:schemeClr val="tx1"/>
              </a:solidFill>
            </a:endParaRPr>
          </a:p>
        </p:txBody>
      </p:sp>
      <p:sp>
        <p:nvSpPr>
          <p:cNvPr id="3" name="Subtitle 2"/>
          <p:cNvSpPr>
            <a:spLocks noGrp="1"/>
          </p:cNvSpPr>
          <p:nvPr>
            <p:ph type="subTitle" sz="quarter" idx="1"/>
          </p:nvPr>
        </p:nvSpPr>
        <p:spPr>
          <a:xfrm>
            <a:off x="373227" y="2769181"/>
            <a:ext cx="8416211" cy="1511300"/>
          </a:xfrm>
        </p:spPr>
        <p:txBody>
          <a:bodyPr/>
          <a:lstStyle/>
          <a:p>
            <a:pPr>
              <a:lnSpc>
                <a:spcPct val="100000"/>
              </a:lnSpc>
              <a:spcAft>
                <a:spcPts val="600"/>
              </a:spcAft>
            </a:pPr>
            <a:r>
              <a:rPr lang="en-US" sz="2200" dirty="0" smtClean="0"/>
              <a:t>David Stapleton</a:t>
            </a:r>
            <a:endParaRPr lang="en-US" sz="2200" dirty="0"/>
          </a:p>
          <a:p>
            <a:pPr>
              <a:lnSpc>
                <a:spcPct val="100000"/>
              </a:lnSpc>
              <a:spcAft>
                <a:spcPts val="1200"/>
              </a:spcAft>
            </a:pPr>
            <a:r>
              <a:rPr lang="en-US" sz="2200" dirty="0" smtClean="0"/>
              <a:t>Mathematica</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7341" y="4671763"/>
            <a:ext cx="2347978" cy="860925"/>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557" y="4674269"/>
            <a:ext cx="1308868" cy="1828800"/>
          </a:xfrm>
          <a:prstGeom prst="rect">
            <a:avLst/>
          </a:prstGeom>
        </p:spPr>
      </p:pic>
    </p:spTree>
    <p:extLst>
      <p:ext uri="{BB962C8B-B14F-4D97-AF65-F5344CB8AC3E}">
        <p14:creationId xmlns:p14="http://schemas.microsoft.com/office/powerpoint/2010/main" val="1398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31274"/>
            <a:ext cx="8448675" cy="1143000"/>
          </a:xfrm>
        </p:spPr>
        <p:txBody>
          <a:bodyPr/>
          <a:lstStyle/>
          <a:p>
            <a:r>
              <a:rPr lang="en-US" dirty="0" smtClean="0"/>
              <a:t>About the </a:t>
            </a:r>
            <a:r>
              <a:rPr lang="en-US" sz="3200" dirty="0" smtClean="0"/>
              <a:t>Center </a:t>
            </a:r>
            <a:r>
              <a:rPr lang="en-US" sz="3200" dirty="0"/>
              <a:t>for Studying </a:t>
            </a:r>
            <a:r>
              <a:rPr lang="en-US" sz="3200" dirty="0" smtClean="0"/>
              <a:t/>
            </a:r>
            <a:br>
              <a:rPr lang="en-US" sz="3200" dirty="0" smtClean="0"/>
            </a:br>
            <a:r>
              <a:rPr lang="en-US" sz="3200" dirty="0" smtClean="0"/>
              <a:t>Disability </a:t>
            </a:r>
            <a:r>
              <a:rPr lang="en-US" sz="3200" dirty="0"/>
              <a:t>Policy </a:t>
            </a:r>
            <a:r>
              <a:rPr lang="en-US" sz="3200" dirty="0" smtClean="0"/>
              <a:t>(CSDP)</a:t>
            </a:r>
            <a:endParaRPr lang="en-US" dirty="0"/>
          </a:p>
        </p:txBody>
      </p:sp>
      <p:sp>
        <p:nvSpPr>
          <p:cNvPr id="3" name="Content Placeholder 2"/>
          <p:cNvSpPr>
            <a:spLocks noGrp="1"/>
          </p:cNvSpPr>
          <p:nvPr>
            <p:ph idx="1"/>
          </p:nvPr>
        </p:nvSpPr>
        <p:spPr>
          <a:xfrm>
            <a:off x="508000" y="1422400"/>
            <a:ext cx="8242300" cy="4114800"/>
          </a:xfrm>
        </p:spPr>
        <p:txBody>
          <a:bodyPr/>
          <a:lstStyle/>
          <a:p>
            <a:pPr marL="0" indent="0">
              <a:buNone/>
            </a:pPr>
            <a:r>
              <a:rPr lang="en-US" dirty="0" smtClean="0"/>
              <a:t>CSDP </a:t>
            </a:r>
            <a:r>
              <a:rPr lang="en-US" dirty="0"/>
              <a:t>was established by Mathematica in 2007 to provide the nation’s leaders with the data they need to shape disability policy and programs to fully meet the needs of all Americans with disabilities</a:t>
            </a:r>
            <a:r>
              <a:rPr lang="en-US" dirty="0" smtClean="0"/>
              <a:t>.</a:t>
            </a:r>
            <a:endParaRPr lang="en-US" dirty="0"/>
          </a:p>
        </p:txBody>
      </p:sp>
    </p:spTree>
    <p:extLst>
      <p:ext uri="{BB962C8B-B14F-4D97-AF65-F5344CB8AC3E}">
        <p14:creationId xmlns:p14="http://schemas.microsoft.com/office/powerpoint/2010/main" val="28357140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outandequal.org/wp-content/uploads/2014/12/seattl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534" y="0"/>
            <a:ext cx="999799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79336" y="729729"/>
            <a:ext cx="9499108" cy="1095030"/>
          </a:xfrm>
        </p:spPr>
        <p:txBody>
          <a:bodyPr/>
          <a:lstStyle/>
          <a:p>
            <a:r>
              <a:rPr lang="en-US" altLang="en-US" dirty="0" smtClean="0">
                <a:solidFill>
                  <a:schemeClr val="bg1"/>
                </a:solidFill>
              </a:rPr>
              <a:t>COHEs:</a:t>
            </a:r>
            <a:br>
              <a:rPr lang="en-US" altLang="en-US" dirty="0" smtClean="0">
                <a:solidFill>
                  <a:schemeClr val="bg1"/>
                </a:solidFill>
              </a:rPr>
            </a:br>
            <a:r>
              <a:rPr lang="en-US" altLang="en-US" dirty="0" smtClean="0">
                <a:solidFill>
                  <a:schemeClr val="bg1"/>
                </a:solidFill>
              </a:rPr>
              <a:t>Centers </a:t>
            </a:r>
            <a:r>
              <a:rPr lang="en-US" altLang="en-US" dirty="0">
                <a:solidFill>
                  <a:schemeClr val="bg1"/>
                </a:solidFill>
              </a:rPr>
              <a:t>of Occupational Health </a:t>
            </a:r>
            <a:r>
              <a:rPr lang="en-US" altLang="en-US" dirty="0" smtClean="0">
                <a:solidFill>
                  <a:schemeClr val="bg1"/>
                </a:solidFill>
              </a:rPr>
              <a:t>and Education</a:t>
            </a:r>
            <a:endParaRPr lang="en-US" dirty="0">
              <a:solidFill>
                <a:schemeClr val="bg1"/>
              </a:solidFill>
            </a:endParaRPr>
          </a:p>
        </p:txBody>
      </p:sp>
      <p:sp>
        <p:nvSpPr>
          <p:cNvPr id="4" name="Title 2"/>
          <p:cNvSpPr txBox="1">
            <a:spLocks/>
          </p:cNvSpPr>
          <p:nvPr/>
        </p:nvSpPr>
        <p:spPr bwMode="auto">
          <a:xfrm>
            <a:off x="445880" y="240076"/>
            <a:ext cx="8448675" cy="577850"/>
          </a:xfrm>
          <a:prstGeom prst="rect">
            <a:avLst/>
          </a:prstGeom>
          <a:noFill/>
          <a:ln w="9525">
            <a:noFill/>
            <a:miter lim="800000"/>
            <a:headEnd/>
            <a:tailEnd/>
          </a:ln>
        </p:spPr>
        <p:txBody>
          <a:bodyPr vert="horz" wrap="square" lIns="92075" tIns="46038" rIns="92075" bIns="46038" numCol="1" anchor="b" anchorCtr="1" compatLnSpc="1">
            <a:prstTxWarp prst="textNoShape">
              <a:avLst/>
            </a:prstTxWarp>
          </a:bodyPr>
          <a:lstStyle>
            <a:lvl1pPr algn="ctr" rtl="0" eaLnBrk="1" fontAlgn="base" hangingPunct="1">
              <a:spcBef>
                <a:spcPct val="0"/>
              </a:spcBef>
              <a:spcAft>
                <a:spcPct val="0"/>
              </a:spcAft>
              <a:defRPr sz="3000" b="1">
                <a:solidFill>
                  <a:schemeClr val="bg2"/>
                </a:solidFill>
                <a:latin typeface="+mj-lt"/>
                <a:ea typeface="+mj-ea"/>
                <a:cs typeface="+mj-cs"/>
              </a:defRPr>
            </a:lvl1pPr>
            <a:lvl2pPr algn="ctr" rtl="0" eaLnBrk="1" fontAlgn="base" hangingPunct="1">
              <a:spcBef>
                <a:spcPct val="0"/>
              </a:spcBef>
              <a:spcAft>
                <a:spcPct val="0"/>
              </a:spcAft>
              <a:defRPr sz="3600" b="1">
                <a:solidFill>
                  <a:schemeClr val="bg2"/>
                </a:solidFill>
                <a:latin typeface="Arial" charset="0"/>
              </a:defRPr>
            </a:lvl2pPr>
            <a:lvl3pPr algn="ctr" rtl="0" eaLnBrk="1" fontAlgn="base" hangingPunct="1">
              <a:spcBef>
                <a:spcPct val="0"/>
              </a:spcBef>
              <a:spcAft>
                <a:spcPct val="0"/>
              </a:spcAft>
              <a:defRPr sz="3600" b="1">
                <a:solidFill>
                  <a:schemeClr val="bg2"/>
                </a:solidFill>
                <a:latin typeface="Arial" charset="0"/>
              </a:defRPr>
            </a:lvl3pPr>
            <a:lvl4pPr algn="ctr" rtl="0" eaLnBrk="1" fontAlgn="base" hangingPunct="1">
              <a:spcBef>
                <a:spcPct val="0"/>
              </a:spcBef>
              <a:spcAft>
                <a:spcPct val="0"/>
              </a:spcAft>
              <a:defRPr sz="3600" b="1">
                <a:solidFill>
                  <a:schemeClr val="bg2"/>
                </a:solidFill>
                <a:latin typeface="Arial" charset="0"/>
              </a:defRPr>
            </a:lvl4pPr>
            <a:lvl5pPr algn="ctr" rtl="0" eaLnBrk="1" fontAlgn="base" hangingPunct="1">
              <a:spcBef>
                <a:spcPct val="0"/>
              </a:spcBef>
              <a:spcAft>
                <a:spcPct val="0"/>
              </a:spcAft>
              <a:defRPr sz="3600" b="1">
                <a:solidFill>
                  <a:schemeClr val="bg2"/>
                </a:solidFill>
                <a:latin typeface="Arial" charset="0"/>
              </a:defRPr>
            </a:lvl5pPr>
            <a:lvl6pPr marL="457200" algn="ctr" rtl="0" eaLnBrk="1" fontAlgn="base" hangingPunct="1">
              <a:spcBef>
                <a:spcPct val="0"/>
              </a:spcBef>
              <a:spcAft>
                <a:spcPct val="0"/>
              </a:spcAft>
              <a:defRPr sz="3600" b="1">
                <a:solidFill>
                  <a:srgbClr val="FFFF00"/>
                </a:solidFill>
                <a:latin typeface="Arial" charset="0"/>
              </a:defRPr>
            </a:lvl6pPr>
            <a:lvl7pPr marL="914400" algn="ctr" rtl="0" eaLnBrk="1" fontAlgn="base" hangingPunct="1">
              <a:spcBef>
                <a:spcPct val="0"/>
              </a:spcBef>
              <a:spcAft>
                <a:spcPct val="0"/>
              </a:spcAft>
              <a:defRPr sz="3600" b="1">
                <a:solidFill>
                  <a:srgbClr val="FFFF00"/>
                </a:solidFill>
                <a:latin typeface="Arial" charset="0"/>
              </a:defRPr>
            </a:lvl7pPr>
            <a:lvl8pPr marL="1371600" algn="ctr" rtl="0" eaLnBrk="1" fontAlgn="base" hangingPunct="1">
              <a:spcBef>
                <a:spcPct val="0"/>
              </a:spcBef>
              <a:spcAft>
                <a:spcPct val="0"/>
              </a:spcAft>
              <a:defRPr sz="3600" b="1">
                <a:solidFill>
                  <a:srgbClr val="FFFF00"/>
                </a:solidFill>
                <a:latin typeface="Arial" charset="0"/>
              </a:defRPr>
            </a:lvl8pPr>
            <a:lvl9pPr marL="1828800" algn="ctr" rtl="0" eaLnBrk="1" fontAlgn="base" hangingPunct="1">
              <a:spcBef>
                <a:spcPct val="0"/>
              </a:spcBef>
              <a:spcAft>
                <a:spcPct val="0"/>
              </a:spcAft>
              <a:defRPr sz="3600" b="1">
                <a:solidFill>
                  <a:srgbClr val="FFFF00"/>
                </a:solidFill>
                <a:latin typeface="Arial" charset="0"/>
              </a:defRPr>
            </a:lvl9pPr>
          </a:lstStyle>
          <a:p>
            <a:r>
              <a:rPr lang="en-US" kern="0" dirty="0" smtClean="0">
                <a:solidFill>
                  <a:schemeClr val="bg1"/>
                </a:solidFill>
              </a:rPr>
              <a:t>The Other Washington</a:t>
            </a:r>
            <a:endParaRPr lang="en-US" kern="0" dirty="0">
              <a:solidFill>
                <a:schemeClr val="bg1"/>
              </a:solidFill>
            </a:endParaRPr>
          </a:p>
        </p:txBody>
      </p:sp>
    </p:spTree>
    <p:extLst>
      <p:ext uri="{BB962C8B-B14F-4D97-AF65-F5344CB8AC3E}">
        <p14:creationId xmlns:p14="http://schemas.microsoft.com/office/powerpoint/2010/main" val="160865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174" y="2556163"/>
            <a:ext cx="8366125" cy="2680854"/>
          </a:xfrm>
        </p:spPr>
        <p:txBody>
          <a:bodyPr/>
          <a:lstStyle/>
          <a:p>
            <a:pPr lvl="0"/>
            <a:r>
              <a:rPr lang="en-US" sz="1800" dirty="0" smtClean="0"/>
              <a:t>Jennifer Christian, Webility Corporation (</a:t>
            </a:r>
            <a:r>
              <a:rPr lang="en-US" sz="1800" dirty="0"/>
              <a:t>r</a:t>
            </a:r>
            <a:r>
              <a:rPr lang="en-US" sz="1800" dirty="0" smtClean="0"/>
              <a:t>eport co-author)</a:t>
            </a:r>
          </a:p>
          <a:p>
            <a:pPr lvl="0"/>
            <a:r>
              <a:rPr lang="en-US" sz="1800" dirty="0" smtClean="0"/>
              <a:t>Yonatan </a:t>
            </a:r>
            <a:r>
              <a:rPr lang="en-US" sz="1800" dirty="0"/>
              <a:t>Ben-Shalom, </a:t>
            </a:r>
            <a:r>
              <a:rPr lang="en-US" sz="1800" dirty="0" smtClean="0"/>
              <a:t>Mathematica</a:t>
            </a:r>
            <a:endParaRPr lang="en-US" sz="1800" dirty="0"/>
          </a:p>
          <a:p>
            <a:pPr lvl="0"/>
            <a:r>
              <a:rPr lang="en-US" sz="1800" dirty="0"/>
              <a:t>Benjamin Doornink, St. Luke’s Rehabilitation Institute and Center of </a:t>
            </a:r>
            <a:r>
              <a:rPr lang="en-US" sz="1800" dirty="0" smtClean="0"/>
              <a:t>Occupational </a:t>
            </a:r>
            <a:r>
              <a:rPr lang="en-US" sz="1800" dirty="0"/>
              <a:t>Health and Education Community of Eastern Washington</a:t>
            </a:r>
          </a:p>
          <a:p>
            <a:pPr lvl="0"/>
            <a:r>
              <a:rPr lang="en-US" sz="1800" dirty="0"/>
              <a:t>Gary Franklin, Washington State Department of Labor and Industries and University of Washington</a:t>
            </a:r>
          </a:p>
          <a:p>
            <a:pPr lvl="0"/>
            <a:r>
              <a:rPr lang="en-US" sz="1800" dirty="0"/>
              <a:t>Daniel Lessler, Washington Health Care Authority and University of Washington</a:t>
            </a:r>
          </a:p>
          <a:p>
            <a:pPr lvl="0"/>
            <a:r>
              <a:rPr lang="en-US" sz="1800" dirty="0"/>
              <a:t>Eleni Papadakis, Washington Workforce Training and Education Coordinating Board</a:t>
            </a:r>
          </a:p>
          <a:p>
            <a:pPr lvl="0"/>
            <a:r>
              <a:rPr lang="en-US" sz="1800" dirty="0"/>
              <a:t>Kathy West-Evans, Council of State Administrators of Vocational Rehabilitation</a:t>
            </a:r>
          </a:p>
          <a:p>
            <a:pPr lvl="0"/>
            <a:r>
              <a:rPr lang="en-US" sz="1800" dirty="0"/>
              <a:t>Thomas Wickizer, Ohio State University</a:t>
            </a:r>
          </a:p>
          <a:p>
            <a:endParaRPr lang="en-US" sz="1800" dirty="0"/>
          </a:p>
        </p:txBody>
      </p:sp>
      <p:sp>
        <p:nvSpPr>
          <p:cNvPr id="3" name="Title 2"/>
          <p:cNvSpPr>
            <a:spLocks noGrp="1"/>
          </p:cNvSpPr>
          <p:nvPr>
            <p:ph type="title"/>
          </p:nvPr>
        </p:nvSpPr>
        <p:spPr>
          <a:xfrm>
            <a:off x="301625" y="206372"/>
            <a:ext cx="8448675" cy="1143000"/>
          </a:xfrm>
        </p:spPr>
        <p:txBody>
          <a:bodyPr/>
          <a:lstStyle/>
          <a:p>
            <a:r>
              <a:rPr lang="en-US" dirty="0"/>
              <a:t>Policy </a:t>
            </a:r>
            <a:r>
              <a:rPr lang="en-US" dirty="0" smtClean="0"/>
              <a:t>Work Group</a:t>
            </a:r>
            <a:endParaRPr lang="en-US" dirty="0"/>
          </a:p>
        </p:txBody>
      </p:sp>
      <p:sp>
        <p:nvSpPr>
          <p:cNvPr id="4" name="Oval 3"/>
          <p:cNvSpPr/>
          <p:nvPr/>
        </p:nvSpPr>
        <p:spPr bwMode="auto">
          <a:xfrm>
            <a:off x="245918" y="1460310"/>
            <a:ext cx="7574249" cy="450377"/>
          </a:xfrm>
          <a:prstGeom prst="ellipse">
            <a:avLst/>
          </a:prstGeom>
          <a:noFill/>
          <a:ln w="28575"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
        <p:nvSpPr>
          <p:cNvPr id="5" name="Oval 4"/>
          <p:cNvSpPr/>
          <p:nvPr/>
        </p:nvSpPr>
        <p:spPr bwMode="auto">
          <a:xfrm>
            <a:off x="103909" y="2883476"/>
            <a:ext cx="8646390" cy="711779"/>
          </a:xfrm>
          <a:prstGeom prst="ellipse">
            <a:avLst/>
          </a:prstGeom>
          <a:noFill/>
          <a:ln w="28575"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Tree>
    <p:extLst>
      <p:ext uri="{BB962C8B-B14F-4D97-AF65-F5344CB8AC3E}">
        <p14:creationId xmlns:p14="http://schemas.microsoft.com/office/powerpoint/2010/main" val="160975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8000" y="1872496"/>
            <a:ext cx="8242300" cy="4114800"/>
          </a:xfrm>
        </p:spPr>
        <p:txBody>
          <a:bodyPr/>
          <a:lstStyle/>
          <a:p>
            <a:pPr lvl="0">
              <a:spcAft>
                <a:spcPts val="0"/>
              </a:spcAft>
            </a:pPr>
            <a:r>
              <a:rPr lang="en-US" sz="1800" dirty="0"/>
              <a:t>Neil Gorrell, Employment Security Department</a:t>
            </a:r>
          </a:p>
          <a:p>
            <a:pPr lvl="0">
              <a:spcAft>
                <a:spcPts val="0"/>
              </a:spcAft>
            </a:pPr>
            <a:r>
              <a:rPr lang="en-US" sz="1800" dirty="0"/>
              <a:t>Don Kay, Department of Vocational Rehabilitation</a:t>
            </a:r>
          </a:p>
          <a:p>
            <a:pPr lvl="0">
              <a:spcAft>
                <a:spcPts val="0"/>
              </a:spcAft>
            </a:pPr>
            <a:r>
              <a:rPr lang="en-US" sz="1800" dirty="0"/>
              <a:t>Ed Wood, Washington State Labor Council, AFL-CIO</a:t>
            </a:r>
          </a:p>
          <a:p>
            <a:pPr lvl="0">
              <a:spcAft>
                <a:spcPts val="0"/>
              </a:spcAft>
            </a:pPr>
            <a:r>
              <a:rPr lang="en-US" sz="1800" dirty="0"/>
              <a:t>Gary Chandler, Association of Washington Business</a:t>
            </a:r>
          </a:p>
          <a:p>
            <a:pPr lvl="0">
              <a:spcAft>
                <a:spcPts val="0"/>
              </a:spcAft>
            </a:pPr>
            <a:r>
              <a:rPr lang="en-US" sz="1800" dirty="0"/>
              <a:t>Laura Zeichkan, Washington Health Care Authority</a:t>
            </a:r>
          </a:p>
          <a:p>
            <a:pPr lvl="0">
              <a:spcAft>
                <a:spcPts val="0"/>
              </a:spcAft>
            </a:pPr>
            <a:r>
              <a:rPr lang="en-US" sz="1800" dirty="0"/>
              <a:t>Leah Hole-Marshall, Washington State Department of Labor </a:t>
            </a:r>
            <a:r>
              <a:rPr lang="en-US" sz="1800" dirty="0" smtClean="0"/>
              <a:t/>
            </a:r>
            <a:br>
              <a:rPr lang="en-US" sz="1800" dirty="0" smtClean="0"/>
            </a:br>
            <a:r>
              <a:rPr lang="en-US" sz="1800" dirty="0" smtClean="0"/>
              <a:t>and </a:t>
            </a:r>
            <a:r>
              <a:rPr lang="en-US" sz="1800" dirty="0"/>
              <a:t>Industries</a:t>
            </a:r>
          </a:p>
          <a:p>
            <a:pPr lvl="0">
              <a:spcAft>
                <a:spcPts val="0"/>
              </a:spcAft>
            </a:pPr>
            <a:r>
              <a:rPr lang="en-US" sz="1800" dirty="0"/>
              <a:t>Dianna Chamblin, Everett Clinic Center of Occupational Health </a:t>
            </a:r>
            <a:r>
              <a:rPr lang="en-US" sz="1800" dirty="0" smtClean="0"/>
              <a:t/>
            </a:r>
            <a:br>
              <a:rPr lang="en-US" sz="1800" dirty="0" smtClean="0"/>
            </a:br>
            <a:r>
              <a:rPr lang="en-US" sz="1800" dirty="0" smtClean="0"/>
              <a:t>and </a:t>
            </a:r>
            <a:r>
              <a:rPr lang="en-US" sz="1800" dirty="0"/>
              <a:t>Education</a:t>
            </a:r>
          </a:p>
          <a:p>
            <a:pPr lvl="0">
              <a:spcAft>
                <a:spcPts val="0"/>
              </a:spcAft>
            </a:pPr>
            <a:r>
              <a:rPr lang="en-US" sz="1800" dirty="0"/>
              <a:t>Louis Lim and Nicole Cushman, Franciscan Health and the Center of Occupational Health and Education Alliance of Western Washington</a:t>
            </a:r>
          </a:p>
          <a:p>
            <a:pPr lvl="0">
              <a:spcAft>
                <a:spcPts val="0"/>
              </a:spcAft>
            </a:pPr>
            <a:r>
              <a:rPr lang="en-US" sz="1800" dirty="0"/>
              <a:t>Dr. Greg Carter, </a:t>
            </a:r>
            <a:r>
              <a:rPr lang="en-US" sz="1800" dirty="0">
                <a:solidFill>
                  <a:schemeClr val="tx1"/>
                </a:solidFill>
              </a:rPr>
              <a:t>Nancy Webster, Ben Doornink, Lisa Archer, and </a:t>
            </a:r>
            <a:r>
              <a:rPr lang="en-US" sz="1800" dirty="0" smtClean="0">
                <a:solidFill>
                  <a:schemeClr val="tx1"/>
                </a:solidFill>
              </a:rPr>
              <a:t/>
            </a:r>
            <a:br>
              <a:rPr lang="en-US" sz="1800" dirty="0" smtClean="0">
                <a:solidFill>
                  <a:schemeClr val="tx1"/>
                </a:solidFill>
              </a:rPr>
            </a:br>
            <a:r>
              <a:rPr lang="en-US" sz="1800" dirty="0" smtClean="0">
                <a:solidFill>
                  <a:schemeClr val="tx1"/>
                </a:solidFill>
              </a:rPr>
              <a:t>Lorrie </a:t>
            </a:r>
            <a:r>
              <a:rPr lang="en-US" sz="1800" dirty="0">
                <a:solidFill>
                  <a:schemeClr val="tx1"/>
                </a:solidFill>
              </a:rPr>
              <a:t>Anne Brown, St. Luke’s Rehabilitation Institute and Center </a:t>
            </a:r>
            <a:r>
              <a:rPr lang="en-US" sz="1800" dirty="0" smtClean="0">
                <a:solidFill>
                  <a:schemeClr val="tx1"/>
                </a:solidFill>
              </a:rPr>
              <a:t/>
            </a:r>
            <a:br>
              <a:rPr lang="en-US" sz="1800" dirty="0" smtClean="0">
                <a:solidFill>
                  <a:schemeClr val="tx1"/>
                </a:solidFill>
              </a:rPr>
            </a:br>
            <a:r>
              <a:rPr lang="en-US" sz="1800" dirty="0" smtClean="0">
                <a:solidFill>
                  <a:schemeClr val="tx1"/>
                </a:solidFill>
              </a:rPr>
              <a:t>of </a:t>
            </a:r>
            <a:r>
              <a:rPr lang="en-US" sz="1800" dirty="0">
                <a:solidFill>
                  <a:schemeClr val="tx1"/>
                </a:solidFill>
              </a:rPr>
              <a:t>Occupational Health and Education Community of Eastern Washington</a:t>
            </a:r>
          </a:p>
          <a:p>
            <a:endParaRPr lang="en-US" sz="1600" dirty="0"/>
          </a:p>
        </p:txBody>
      </p:sp>
      <p:sp>
        <p:nvSpPr>
          <p:cNvPr id="3" name="Title 2"/>
          <p:cNvSpPr>
            <a:spLocks noGrp="1"/>
          </p:cNvSpPr>
          <p:nvPr>
            <p:ph type="title"/>
          </p:nvPr>
        </p:nvSpPr>
        <p:spPr/>
        <p:txBody>
          <a:bodyPr/>
          <a:lstStyle/>
          <a:p>
            <a:r>
              <a:rPr lang="en-US" dirty="0" smtClean="0"/>
              <a:t>Washington Meeting Participants</a:t>
            </a:r>
            <a:endParaRPr lang="en-US" dirty="0"/>
          </a:p>
        </p:txBody>
      </p:sp>
    </p:spTree>
    <p:extLst>
      <p:ext uri="{BB962C8B-B14F-4D97-AF65-F5344CB8AC3E}">
        <p14:creationId xmlns:p14="http://schemas.microsoft.com/office/powerpoint/2010/main" val="12452164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dirty="0" smtClean="0"/>
              <a:t>Washington State’s COHEs</a:t>
            </a:r>
          </a:p>
        </p:txBody>
      </p:sp>
      <p:grpSp>
        <p:nvGrpSpPr>
          <p:cNvPr id="2" name="Group 1"/>
          <p:cNvGrpSpPr/>
          <p:nvPr/>
        </p:nvGrpSpPr>
        <p:grpSpPr>
          <a:xfrm>
            <a:off x="428746" y="1759032"/>
            <a:ext cx="4462421" cy="4146467"/>
            <a:chOff x="3311526" y="1066800"/>
            <a:chExt cx="5212740" cy="5053013"/>
          </a:xfrm>
        </p:grpSpPr>
        <p:sp>
          <p:nvSpPr>
            <p:cNvPr id="4" name="Oval 3"/>
            <p:cNvSpPr/>
            <p:nvPr/>
          </p:nvSpPr>
          <p:spPr>
            <a:xfrm>
              <a:off x="4565650" y="1066800"/>
              <a:ext cx="2743200" cy="2743200"/>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Employers</a:t>
              </a:r>
            </a:p>
            <a:p>
              <a:pPr algn="ctr">
                <a:defRPr/>
              </a:pPr>
              <a:endParaRPr lang="en-US" dirty="0">
                <a:solidFill>
                  <a:schemeClr val="tx1"/>
                </a:solidFill>
              </a:endParaRPr>
            </a:p>
            <a:p>
              <a:pPr algn="ctr">
                <a:defRPr/>
              </a:pPr>
              <a:endParaRPr lang="en-US" dirty="0">
                <a:solidFill>
                  <a:schemeClr val="tx1"/>
                </a:solidFill>
              </a:endParaRPr>
            </a:p>
            <a:p>
              <a:pPr algn="ctr">
                <a:defRPr/>
              </a:pPr>
              <a:endParaRPr lang="en-US" dirty="0">
                <a:solidFill>
                  <a:schemeClr val="tx1"/>
                </a:solidFill>
              </a:endParaRPr>
            </a:p>
            <a:p>
              <a:pPr algn="ctr">
                <a:defRPr/>
              </a:pPr>
              <a:endParaRPr lang="en-US" dirty="0">
                <a:solidFill>
                  <a:schemeClr val="tx1"/>
                </a:solidFill>
              </a:endParaRPr>
            </a:p>
            <a:p>
              <a:pPr algn="ctr">
                <a:defRPr/>
              </a:pPr>
              <a:endParaRPr lang="en-US" dirty="0"/>
            </a:p>
          </p:txBody>
        </p:sp>
        <p:sp>
          <p:nvSpPr>
            <p:cNvPr id="6" name="Oval 5"/>
            <p:cNvSpPr/>
            <p:nvPr/>
          </p:nvSpPr>
          <p:spPr>
            <a:xfrm>
              <a:off x="5781065" y="2233614"/>
              <a:ext cx="2743201" cy="2743200"/>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Ins="0" anchor="ctr"/>
            <a:lstStyle/>
            <a:p>
              <a:pPr algn="r">
                <a:defRPr/>
              </a:pPr>
              <a:r>
                <a:rPr lang="en-US" sz="1600" dirty="0">
                  <a:solidFill>
                    <a:schemeClr val="tx1"/>
                  </a:solidFill>
                </a:rPr>
                <a:t>Providers</a:t>
              </a:r>
            </a:p>
          </p:txBody>
        </p:sp>
        <p:sp>
          <p:nvSpPr>
            <p:cNvPr id="7" name="Oval 6"/>
            <p:cNvSpPr/>
            <p:nvPr/>
          </p:nvSpPr>
          <p:spPr>
            <a:xfrm>
              <a:off x="3311526" y="2233614"/>
              <a:ext cx="2743199" cy="2743200"/>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anchor="ctr"/>
            <a:lstStyle/>
            <a:p>
              <a:pPr>
                <a:defRPr/>
              </a:pPr>
              <a:r>
                <a:rPr lang="en-US" sz="1600" dirty="0">
                  <a:solidFill>
                    <a:schemeClr val="tx1"/>
                  </a:solidFill>
                </a:rPr>
                <a:t>Labor &amp; </a:t>
              </a:r>
              <a:br>
                <a:rPr lang="en-US" sz="1600" dirty="0">
                  <a:solidFill>
                    <a:schemeClr val="tx1"/>
                  </a:solidFill>
                </a:rPr>
              </a:br>
              <a:r>
                <a:rPr lang="en-US" sz="1600" dirty="0" smtClean="0">
                  <a:solidFill>
                    <a:schemeClr val="tx1"/>
                  </a:solidFill>
                </a:rPr>
                <a:t>Industries </a:t>
              </a:r>
              <a:br>
                <a:rPr lang="en-US" sz="1600" dirty="0" smtClean="0">
                  <a:solidFill>
                    <a:schemeClr val="tx1"/>
                  </a:solidFill>
                </a:rPr>
              </a:br>
              <a:r>
                <a:rPr lang="en-US" sz="1600" dirty="0" smtClean="0">
                  <a:solidFill>
                    <a:schemeClr val="tx1"/>
                  </a:solidFill>
                </a:rPr>
                <a:t>(WC)</a:t>
              </a:r>
              <a:endParaRPr lang="en-US" sz="1600" dirty="0">
                <a:solidFill>
                  <a:schemeClr val="tx1"/>
                </a:solidFill>
              </a:endParaRPr>
            </a:p>
          </p:txBody>
        </p:sp>
        <p:sp>
          <p:nvSpPr>
            <p:cNvPr id="8" name="Oval 7"/>
            <p:cNvSpPr/>
            <p:nvPr/>
          </p:nvSpPr>
          <p:spPr>
            <a:xfrm>
              <a:off x="4557713" y="3376613"/>
              <a:ext cx="2743200" cy="2743200"/>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a:p>
              <a:pPr algn="ctr">
                <a:defRPr/>
              </a:pPr>
              <a:endParaRPr lang="en-US" dirty="0">
                <a:solidFill>
                  <a:schemeClr val="tx1"/>
                </a:solidFill>
              </a:endParaRPr>
            </a:p>
            <a:p>
              <a:pPr algn="ctr">
                <a:defRPr/>
              </a:pPr>
              <a:endParaRPr lang="en-US" dirty="0">
                <a:solidFill>
                  <a:schemeClr val="tx1"/>
                </a:solidFill>
              </a:endParaRPr>
            </a:p>
            <a:p>
              <a:pPr algn="ctr">
                <a:defRPr/>
              </a:pPr>
              <a:endParaRPr lang="en-US" dirty="0">
                <a:solidFill>
                  <a:schemeClr val="tx1"/>
                </a:solidFill>
              </a:endParaRPr>
            </a:p>
            <a:p>
              <a:pPr algn="ctr">
                <a:defRPr/>
              </a:pPr>
              <a:r>
                <a:rPr lang="en-US" sz="1600" dirty="0">
                  <a:solidFill>
                    <a:schemeClr val="tx1"/>
                  </a:solidFill>
                </a:rPr>
                <a:t>Injured Workers</a:t>
              </a:r>
            </a:p>
            <a:p>
              <a:pPr algn="ctr">
                <a:defRPr/>
              </a:pPr>
              <a:endParaRPr lang="en-US" dirty="0"/>
            </a:p>
          </p:txBody>
        </p:sp>
        <p:sp>
          <p:nvSpPr>
            <p:cNvPr id="11" name="Oval 10"/>
            <p:cNvSpPr/>
            <p:nvPr/>
          </p:nvSpPr>
          <p:spPr>
            <a:xfrm>
              <a:off x="5251450" y="3148013"/>
              <a:ext cx="1371600" cy="914400"/>
            </a:xfrm>
            <a:prstGeom prst="ellipse">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bg1"/>
                  </a:solidFill>
                </a:rPr>
                <a:t>COHE</a:t>
              </a:r>
            </a:p>
          </p:txBody>
        </p:sp>
        <p:sp>
          <p:nvSpPr>
            <p:cNvPr id="14" name="Down Arrow 13"/>
            <p:cNvSpPr/>
            <p:nvPr/>
          </p:nvSpPr>
          <p:spPr>
            <a:xfrm rot="16200000">
              <a:off x="6623844" y="3423444"/>
              <a:ext cx="220662" cy="361950"/>
            </a:xfrm>
            <a:prstGeom prst="downArrow">
              <a:avLst>
                <a:gd name="adj1" fmla="val 48836"/>
                <a:gd name="adj2" fmla="val 4713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900" dirty="0"/>
            </a:p>
          </p:txBody>
        </p:sp>
        <p:sp>
          <p:nvSpPr>
            <p:cNvPr id="17" name="Down Arrow 16"/>
            <p:cNvSpPr/>
            <p:nvPr/>
          </p:nvSpPr>
          <p:spPr>
            <a:xfrm>
              <a:off x="5827714" y="3990976"/>
              <a:ext cx="219075" cy="360363"/>
            </a:xfrm>
            <a:prstGeom prst="downArrow">
              <a:avLst>
                <a:gd name="adj1" fmla="val 48836"/>
                <a:gd name="adj2" fmla="val 4713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900" dirty="0"/>
            </a:p>
          </p:txBody>
        </p:sp>
        <p:sp>
          <p:nvSpPr>
            <p:cNvPr id="18" name="Down Arrow 17"/>
            <p:cNvSpPr/>
            <p:nvPr/>
          </p:nvSpPr>
          <p:spPr>
            <a:xfrm rot="10800000">
              <a:off x="5834063" y="2895600"/>
              <a:ext cx="220662" cy="361950"/>
            </a:xfrm>
            <a:prstGeom prst="downArrow">
              <a:avLst>
                <a:gd name="adj1" fmla="val 48836"/>
                <a:gd name="adj2" fmla="val 4713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900" dirty="0"/>
            </a:p>
          </p:txBody>
        </p:sp>
        <p:sp>
          <p:nvSpPr>
            <p:cNvPr id="19" name="Down Arrow 18"/>
            <p:cNvSpPr/>
            <p:nvPr/>
          </p:nvSpPr>
          <p:spPr>
            <a:xfrm rot="5400000">
              <a:off x="4960143" y="3411538"/>
              <a:ext cx="220662" cy="361950"/>
            </a:xfrm>
            <a:prstGeom prst="downArrow">
              <a:avLst>
                <a:gd name="adj1" fmla="val 48836"/>
                <a:gd name="adj2" fmla="val 4713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900" dirty="0"/>
            </a:p>
          </p:txBody>
        </p:sp>
      </p:grpSp>
      <p:sp>
        <p:nvSpPr>
          <p:cNvPr id="13" name="Content Placeholder 2"/>
          <p:cNvSpPr>
            <a:spLocks noGrp="1"/>
          </p:cNvSpPr>
          <p:nvPr>
            <p:ph idx="1"/>
          </p:nvPr>
        </p:nvSpPr>
        <p:spPr>
          <a:xfrm>
            <a:off x="5220566" y="2043982"/>
            <a:ext cx="3377623" cy="3016391"/>
          </a:xfrm>
        </p:spPr>
        <p:txBody>
          <a:bodyPr>
            <a:noAutofit/>
          </a:bodyPr>
          <a:lstStyle/>
          <a:p>
            <a:pPr marL="0" indent="0" algn="ctr">
              <a:lnSpc>
                <a:spcPct val="100000"/>
              </a:lnSpc>
              <a:buNone/>
            </a:pPr>
            <a:r>
              <a:rPr lang="en-US" dirty="0" smtClean="0"/>
              <a:t>Two COHE activities:</a:t>
            </a:r>
          </a:p>
          <a:p>
            <a:pPr marL="457200" indent="-457200">
              <a:lnSpc>
                <a:spcPct val="100000"/>
              </a:lnSpc>
              <a:buFont typeface="+mj-lt"/>
              <a:buAutoNum type="arabicPeriod"/>
            </a:pPr>
            <a:r>
              <a:rPr lang="en-US" dirty="0" smtClean="0"/>
              <a:t>Best practice identification and education</a:t>
            </a:r>
            <a:endParaRPr lang="en-US" dirty="0"/>
          </a:p>
          <a:p>
            <a:pPr marL="457200" indent="-457200">
              <a:lnSpc>
                <a:spcPct val="100000"/>
              </a:lnSpc>
              <a:buFont typeface="+mj-lt"/>
              <a:buAutoNum type="arabicPeriod"/>
            </a:pPr>
            <a:r>
              <a:rPr lang="en-US" dirty="0" smtClean="0"/>
              <a:t>Monitoring, coordination, and assistance for </a:t>
            </a:r>
            <a:br>
              <a:rPr lang="en-US" dirty="0" smtClean="0"/>
            </a:br>
            <a:r>
              <a:rPr lang="en-US" dirty="0" smtClean="0"/>
              <a:t>individual cases</a:t>
            </a:r>
          </a:p>
        </p:txBody>
      </p:sp>
    </p:spTree>
    <p:extLst>
      <p:ext uri="{BB962C8B-B14F-4D97-AF65-F5344CB8AC3E}">
        <p14:creationId xmlns:p14="http://schemas.microsoft.com/office/powerpoint/2010/main" val="17600645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 Inside</a:t>
            </a:r>
            <a:r>
              <a:rPr lang="en-US" baseline="0" dirty="0" smtClean="0"/>
              <a:t> WC</a:t>
            </a:r>
            <a:endParaRPr lang="en-US" dirty="0"/>
          </a:p>
        </p:txBody>
      </p:sp>
      <p:sp>
        <p:nvSpPr>
          <p:cNvPr id="3" name="Content Placeholder 2"/>
          <p:cNvSpPr>
            <a:spLocks noGrp="1"/>
          </p:cNvSpPr>
          <p:nvPr>
            <p:ph idx="1"/>
          </p:nvPr>
        </p:nvSpPr>
        <p:spPr/>
        <p:txBody>
          <a:bodyPr/>
          <a:lstStyle/>
          <a:p>
            <a:r>
              <a:rPr lang="en-US" dirty="0"/>
              <a:t>E</a:t>
            </a:r>
            <a:r>
              <a:rPr lang="en-US" dirty="0" smtClean="0"/>
              <a:t>mbedded in an integrated care system with:</a:t>
            </a:r>
          </a:p>
          <a:p>
            <a:pPr lvl="1"/>
            <a:r>
              <a:rPr lang="en-US" sz="1800" dirty="0" smtClean="0"/>
              <a:t>One payer, with case managers</a:t>
            </a:r>
          </a:p>
          <a:p>
            <a:pPr lvl="1"/>
            <a:r>
              <a:rPr lang="en-US" sz="1800" dirty="0" smtClean="0"/>
              <a:t>Wage replacement (“indemnity payments”) for time loss</a:t>
            </a:r>
          </a:p>
          <a:p>
            <a:pPr lvl="1"/>
            <a:r>
              <a:rPr lang="en-US" sz="1800" dirty="0" smtClean="0"/>
              <a:t>Incentives for employers to cooperate with RTW</a:t>
            </a:r>
          </a:p>
          <a:p>
            <a:pPr lvl="1"/>
            <a:r>
              <a:rPr lang="en-US" sz="1800" dirty="0" smtClean="0"/>
              <a:t>VR services</a:t>
            </a:r>
          </a:p>
          <a:p>
            <a:r>
              <a:rPr lang="en-US" dirty="0" smtClean="0"/>
              <a:t>Supported by all stakeholders</a:t>
            </a:r>
          </a:p>
          <a:p>
            <a:r>
              <a:rPr lang="en-US" dirty="0" smtClean="0"/>
              <a:t>Implemented statewide </a:t>
            </a:r>
            <a:r>
              <a:rPr lang="en-US" dirty="0"/>
              <a:t>after a very successful pilot</a:t>
            </a:r>
          </a:p>
          <a:p>
            <a:pPr lvl="1"/>
            <a:endParaRPr lang="en-US" dirty="0"/>
          </a:p>
        </p:txBody>
      </p:sp>
    </p:spTree>
    <p:extLst>
      <p:ext uri="{BB962C8B-B14F-4D97-AF65-F5344CB8AC3E}">
        <p14:creationId xmlns:p14="http://schemas.microsoft.com/office/powerpoint/2010/main" val="6826768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 Pilot: Estimated Reductions </a:t>
            </a:r>
            <a:br>
              <a:rPr lang="en-US" dirty="0" smtClean="0"/>
            </a:br>
            <a:r>
              <a:rPr lang="en-US" dirty="0" smtClean="0"/>
              <a:t>in Key Outcomes</a:t>
            </a:r>
            <a:endParaRPr lang="en-US" dirty="0"/>
          </a:p>
        </p:txBody>
      </p:sp>
      <p:sp>
        <p:nvSpPr>
          <p:cNvPr id="3" name="Content Placeholder 2"/>
          <p:cNvSpPr>
            <a:spLocks noGrp="1"/>
          </p:cNvSpPr>
          <p:nvPr>
            <p:ph idx="1"/>
          </p:nvPr>
        </p:nvSpPr>
        <p:spPr>
          <a:xfrm>
            <a:off x="556460" y="5233556"/>
            <a:ext cx="8005649" cy="758536"/>
          </a:xfrm>
        </p:spPr>
        <p:txBody>
          <a:bodyPr>
            <a:normAutofit fontScale="70000" lnSpcReduction="20000"/>
          </a:bodyPr>
          <a:lstStyle/>
          <a:p>
            <a:r>
              <a:rPr lang="en-US" sz="2700" dirty="0" smtClean="0"/>
              <a:t>After the pilot: scaled up to statewide</a:t>
            </a:r>
            <a:endParaRPr lang="en-US" sz="2700" dirty="0"/>
          </a:p>
          <a:p>
            <a:r>
              <a:rPr lang="en-US" sz="2700" dirty="0"/>
              <a:t>After </a:t>
            </a:r>
            <a:r>
              <a:rPr lang="en-US" sz="2700" dirty="0" smtClean="0"/>
              <a:t>eight </a:t>
            </a:r>
            <a:r>
              <a:rPr lang="en-US" sz="2700" dirty="0"/>
              <a:t>years: reduced SSDI entry by 25</a:t>
            </a:r>
            <a:r>
              <a:rPr lang="en-US" sz="2700" dirty="0" smtClean="0"/>
              <a:t>%(?)</a:t>
            </a:r>
            <a:endParaRPr lang="en-US" sz="2700" dirty="0"/>
          </a:p>
          <a:p>
            <a:endParaRPr lang="en-US" dirty="0"/>
          </a:p>
        </p:txBody>
      </p:sp>
      <p:graphicFrame>
        <p:nvGraphicFramePr>
          <p:cNvPr id="4" name="Chart 3"/>
          <p:cNvGraphicFramePr/>
          <p:nvPr>
            <p:extLst/>
          </p:nvPr>
        </p:nvGraphicFramePr>
        <p:xfrm>
          <a:off x="556460" y="1863032"/>
          <a:ext cx="8005649" cy="2709487"/>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bwMode="auto">
          <a:xfrm>
            <a:off x="189314" y="1657352"/>
            <a:ext cx="8005649" cy="408707"/>
          </a:xfrm>
          <a:prstGeom prst="rect">
            <a:avLst/>
          </a:prstGeom>
          <a:noFill/>
          <a:ln w="9525">
            <a:noFill/>
            <a:miter lim="800000"/>
            <a:headEnd/>
            <a:tailEnd/>
          </a:ln>
          <a:effectLst/>
        </p:spPr>
        <p:txBody>
          <a:bodyPr vert="horz" wrap="square" lIns="92075" tIns="46038" rIns="92075" bIns="46038" numCol="1" anchor="ctr" anchorCtr="1" compatLnSpc="1">
            <a:prstTxWarp prst="textNoShape">
              <a:avLst/>
            </a:prstTxWarp>
            <a:normAutofit/>
          </a:bodyPr>
          <a:lstStyle>
            <a:lvl1pPr marL="342900" indent="-342900" algn="l" rtl="0" eaLnBrk="1" fontAlgn="base" hangingPunct="1">
              <a:lnSpc>
                <a:spcPct val="90000"/>
              </a:lnSpc>
              <a:spcBef>
                <a:spcPts val="600"/>
              </a:spcBef>
              <a:spcAft>
                <a:spcPts val="600"/>
              </a:spcAft>
              <a:buClr>
                <a:srgbClr val="C00000"/>
              </a:buClr>
              <a:buFont typeface="Arial" pitchFamily="34" charset="0"/>
              <a:buChar char="●"/>
              <a:defRPr sz="2300" b="1">
                <a:solidFill>
                  <a:schemeClr val="bg2"/>
                </a:solidFill>
                <a:latin typeface="+mn-lt"/>
                <a:ea typeface="+mn-ea"/>
                <a:cs typeface="+mn-cs"/>
              </a:defRPr>
            </a:lvl1pPr>
            <a:lvl2pPr marL="742950" indent="-285750" algn="l" rtl="0" eaLnBrk="1" fontAlgn="base" hangingPunct="1">
              <a:lnSpc>
                <a:spcPct val="90000"/>
              </a:lnSpc>
              <a:spcBef>
                <a:spcPts val="300"/>
              </a:spcBef>
              <a:spcAft>
                <a:spcPts val="300"/>
              </a:spcAft>
              <a:buClr>
                <a:srgbClr val="CF1141"/>
              </a:buClr>
              <a:buFont typeface="Arial" pitchFamily="34" charset="0"/>
              <a:buChar char="–"/>
              <a:defRPr sz="2000" b="1">
                <a:solidFill>
                  <a:schemeClr val="bg2"/>
                </a:solidFill>
                <a:latin typeface="+mn-lt"/>
              </a:defRPr>
            </a:lvl2pPr>
            <a:lvl3pPr marL="1143000" indent="-228600" algn="l" rtl="0" eaLnBrk="1" fontAlgn="base" hangingPunct="1">
              <a:lnSpc>
                <a:spcPct val="90000"/>
              </a:lnSpc>
              <a:spcBef>
                <a:spcPct val="0"/>
              </a:spcBef>
              <a:spcAft>
                <a:spcPct val="0"/>
              </a:spcAft>
              <a:buClr>
                <a:srgbClr val="CF1141"/>
              </a:buClr>
              <a:buFont typeface="Arial" pitchFamily="34" charset="0"/>
              <a:buChar char="▪"/>
              <a:defRPr sz="2000" b="1">
                <a:solidFill>
                  <a:schemeClr val="bg2"/>
                </a:solidFill>
                <a:latin typeface="+mn-lt"/>
              </a:defRPr>
            </a:lvl3pPr>
            <a:lvl4pPr marL="16002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4pPr>
            <a:lvl5pPr marL="20574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5pPr>
            <a:lvl6pPr marL="25146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6pPr>
            <a:lvl7pPr marL="29718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7pPr>
            <a:lvl8pPr marL="34290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8pPr>
            <a:lvl9pPr marL="38862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9pPr>
          </a:lstStyle>
          <a:p>
            <a:pPr marL="0" indent="0">
              <a:buNone/>
            </a:pPr>
            <a:r>
              <a:rPr lang="en-US" kern="0" dirty="0" smtClean="0"/>
              <a:t>Outcomes at 12 months</a:t>
            </a:r>
          </a:p>
        </p:txBody>
      </p:sp>
      <p:sp>
        <p:nvSpPr>
          <p:cNvPr id="5" name="Oval 4"/>
          <p:cNvSpPr/>
          <p:nvPr/>
        </p:nvSpPr>
        <p:spPr bwMode="auto">
          <a:xfrm>
            <a:off x="1399309" y="2078700"/>
            <a:ext cx="7007712" cy="654627"/>
          </a:xfrm>
          <a:prstGeom prst="ellipse">
            <a:avLst/>
          </a:prstGeom>
          <a:noFill/>
          <a:ln w="28575"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
        <p:nvSpPr>
          <p:cNvPr id="7" name="Oval 6"/>
          <p:cNvSpPr/>
          <p:nvPr/>
        </p:nvSpPr>
        <p:spPr bwMode="auto">
          <a:xfrm>
            <a:off x="4707081" y="2733327"/>
            <a:ext cx="3699940" cy="654627"/>
          </a:xfrm>
          <a:prstGeom prst="ellipse">
            <a:avLst/>
          </a:prstGeom>
          <a:noFill/>
          <a:ln w="28575"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Tree>
    <p:extLst>
      <p:ext uri="{BB962C8B-B14F-4D97-AF65-F5344CB8AC3E}">
        <p14:creationId xmlns:p14="http://schemas.microsoft.com/office/powerpoint/2010/main" val="92836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r>
              <a:rPr lang="en-US" baseline="0" dirty="0" smtClean="0"/>
              <a:t> to Offer</a:t>
            </a:r>
            <a:br>
              <a:rPr lang="en-US" baseline="0" dirty="0" smtClean="0"/>
            </a:br>
            <a:r>
              <a:rPr lang="en-US" baseline="0" dirty="0" smtClean="0"/>
              <a:t>COHE Services Elsewhere</a:t>
            </a:r>
            <a:endParaRPr lang="en-US" dirty="0"/>
          </a:p>
        </p:txBody>
      </p:sp>
      <p:sp>
        <p:nvSpPr>
          <p:cNvPr id="3" name="Content Placeholder 2"/>
          <p:cNvSpPr>
            <a:spLocks noGrp="1"/>
          </p:cNvSpPr>
          <p:nvPr>
            <p:ph idx="1"/>
          </p:nvPr>
        </p:nvSpPr>
        <p:spPr/>
        <p:txBody>
          <a:bodyPr/>
          <a:lstStyle/>
          <a:p>
            <a:r>
              <a:rPr lang="en-US" dirty="0" smtClean="0"/>
              <a:t>Other WC insurers—especially public ones</a:t>
            </a:r>
          </a:p>
          <a:p>
            <a:r>
              <a:rPr lang="en-US" dirty="0" smtClean="0"/>
              <a:t>Large employers</a:t>
            </a:r>
          </a:p>
          <a:p>
            <a:pPr lvl="1"/>
            <a:r>
              <a:rPr lang="en-US" sz="1800" dirty="0" smtClean="0"/>
              <a:t>Collaboration between health and disability insurers</a:t>
            </a:r>
          </a:p>
          <a:p>
            <a:pPr lvl="1"/>
            <a:r>
              <a:rPr lang="en-US" sz="1800" dirty="0"/>
              <a:t>Including state and federal </a:t>
            </a:r>
            <a:r>
              <a:rPr lang="en-US" sz="1800" dirty="0" smtClean="0"/>
              <a:t>governments</a:t>
            </a:r>
          </a:p>
          <a:p>
            <a:r>
              <a:rPr lang="en-US" dirty="0" smtClean="0"/>
              <a:t>Other workers</a:t>
            </a:r>
          </a:p>
          <a:p>
            <a:pPr lvl="1"/>
            <a:r>
              <a:rPr lang="en-US" sz="1800" dirty="0" smtClean="0"/>
              <a:t>Conditions that are noncompensable under WC</a:t>
            </a:r>
          </a:p>
          <a:p>
            <a:pPr lvl="1"/>
            <a:r>
              <a:rPr lang="en-US" sz="1800" dirty="0" smtClean="0"/>
              <a:t>Without private disability insurance</a:t>
            </a:r>
          </a:p>
          <a:p>
            <a:pPr lvl="1"/>
            <a:r>
              <a:rPr lang="en-US" sz="1800" dirty="0" smtClean="0"/>
              <a:t>Medium/small employers</a:t>
            </a:r>
          </a:p>
          <a:p>
            <a:endParaRPr lang="en-US" dirty="0" smtClean="0"/>
          </a:p>
          <a:p>
            <a:endParaRPr lang="en-US" dirty="0"/>
          </a:p>
        </p:txBody>
      </p:sp>
    </p:spTree>
    <p:extLst>
      <p:ext uri="{BB962C8B-B14F-4D97-AF65-F5344CB8AC3E}">
        <p14:creationId xmlns:p14="http://schemas.microsoft.com/office/powerpoint/2010/main" val="18344334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to Implementation</a:t>
            </a:r>
            <a:br>
              <a:rPr lang="en-US" dirty="0" smtClean="0"/>
            </a:br>
            <a:r>
              <a:rPr lang="en-US" dirty="0" smtClean="0"/>
              <a:t>Outside of WC </a:t>
            </a:r>
            <a:endParaRPr lang="en-US" dirty="0"/>
          </a:p>
        </p:txBody>
      </p:sp>
      <p:sp>
        <p:nvSpPr>
          <p:cNvPr id="3" name="Content Placeholder 2"/>
          <p:cNvSpPr>
            <a:spLocks noGrp="1"/>
          </p:cNvSpPr>
          <p:nvPr>
            <p:ph idx="1"/>
          </p:nvPr>
        </p:nvSpPr>
        <p:spPr>
          <a:xfrm>
            <a:off x="508000" y="1517073"/>
            <a:ext cx="8242300" cy="4530436"/>
          </a:xfrm>
        </p:spPr>
        <p:txBody>
          <a:bodyPr>
            <a:normAutofit/>
          </a:bodyPr>
          <a:lstStyle/>
          <a:p>
            <a:r>
              <a:rPr lang="en-US" dirty="0" smtClean="0"/>
              <a:t>Fragmentation reinforces behavioral bottlenecks</a:t>
            </a:r>
          </a:p>
          <a:p>
            <a:pPr lvl="1"/>
            <a:r>
              <a:rPr lang="en-US" sz="1800" dirty="0" smtClean="0"/>
              <a:t>Worker must navigate health care, rehabilitation, RTW with limited or no guidance</a:t>
            </a:r>
          </a:p>
          <a:p>
            <a:pPr lvl="1"/>
            <a:r>
              <a:rPr lang="en-US" sz="1800" dirty="0" smtClean="0"/>
              <a:t>Institutions do not support—or they discourage—stakeholder </a:t>
            </a:r>
            <a:r>
              <a:rPr lang="en-US" sz="1800" dirty="0"/>
              <a:t>communication (e.g., Health Insurance Portability and Accountability Act)</a:t>
            </a:r>
          </a:p>
          <a:p>
            <a:pPr lvl="1"/>
            <a:r>
              <a:rPr lang="en-US" sz="1800" dirty="0" smtClean="0"/>
              <a:t>COHE can support collaboration between stakeholders but would be swimming upstream</a:t>
            </a:r>
          </a:p>
          <a:p>
            <a:r>
              <a:rPr lang="en-US" dirty="0" smtClean="0"/>
              <a:t>Financing is limited and fragmented</a:t>
            </a:r>
          </a:p>
          <a:p>
            <a:pPr lvl="1"/>
            <a:r>
              <a:rPr lang="en-US" sz="1800" dirty="0" smtClean="0"/>
              <a:t>Substantial funding available from health insurance, VR, Medicaid</a:t>
            </a:r>
          </a:p>
          <a:p>
            <a:pPr lvl="1"/>
            <a:r>
              <a:rPr lang="en-US" sz="1800" dirty="0" smtClean="0"/>
              <a:t>Out-of-pocket expenses can be high</a:t>
            </a:r>
          </a:p>
          <a:p>
            <a:pPr lvl="1"/>
            <a:r>
              <a:rPr lang="en-US" sz="1800" dirty="0" smtClean="0"/>
              <a:t>Worker unlikely to have wage-replacement benefit</a:t>
            </a:r>
          </a:p>
          <a:p>
            <a:r>
              <a:rPr lang="en-US" dirty="0" smtClean="0"/>
              <a:t>Employer incentives for </a:t>
            </a:r>
            <a:r>
              <a:rPr lang="en-US" dirty="0" smtClean="0">
                <a:solidFill>
                  <a:schemeClr val="tx1"/>
                </a:solidFill>
              </a:rPr>
              <a:t>RTW are lower than inside WC</a:t>
            </a:r>
            <a:endParaRPr lang="en-US" dirty="0">
              <a:solidFill>
                <a:schemeClr val="tx1"/>
              </a:solidFill>
            </a:endParaRPr>
          </a:p>
        </p:txBody>
      </p:sp>
    </p:spTree>
    <p:extLst>
      <p:ext uri="{BB962C8B-B14F-4D97-AF65-F5344CB8AC3E}">
        <p14:creationId xmlns:p14="http://schemas.microsoft.com/office/powerpoint/2010/main" val="27125572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Forward in Washington State</a:t>
            </a:r>
            <a:endParaRPr lang="en-US" dirty="0"/>
          </a:p>
        </p:txBody>
      </p:sp>
      <p:sp>
        <p:nvSpPr>
          <p:cNvPr id="3" name="Content Placeholder 2"/>
          <p:cNvSpPr>
            <a:spLocks noGrp="1"/>
          </p:cNvSpPr>
          <p:nvPr>
            <p:ph idx="1"/>
          </p:nvPr>
        </p:nvSpPr>
        <p:spPr>
          <a:xfrm>
            <a:off x="487362" y="1622425"/>
            <a:ext cx="8242300" cy="4114800"/>
          </a:xfrm>
        </p:spPr>
        <p:txBody>
          <a:bodyPr>
            <a:normAutofit/>
          </a:bodyPr>
          <a:lstStyle/>
          <a:p>
            <a:r>
              <a:rPr lang="en-US" dirty="0"/>
              <a:t>Substantial support among leaders of stakeholder organizations</a:t>
            </a:r>
          </a:p>
          <a:p>
            <a:r>
              <a:rPr lang="en-US" dirty="0" smtClean="0"/>
              <a:t>Follow </a:t>
            </a:r>
            <a:r>
              <a:rPr lang="en-US" dirty="0"/>
              <a:t>the </a:t>
            </a:r>
            <a:r>
              <a:rPr lang="en-US" dirty="0" smtClean="0"/>
              <a:t>path </a:t>
            </a:r>
            <a:r>
              <a:rPr lang="en-US" dirty="0"/>
              <a:t>of the COHE pilot under WC</a:t>
            </a:r>
          </a:p>
          <a:p>
            <a:pPr lvl="1"/>
            <a:r>
              <a:rPr lang="en-US" sz="1800" dirty="0"/>
              <a:t>P</a:t>
            </a:r>
            <a:r>
              <a:rPr lang="en-US" sz="1800" dirty="0" smtClean="0"/>
              <a:t>reliminary </a:t>
            </a:r>
            <a:r>
              <a:rPr lang="en-US" sz="1800" dirty="0"/>
              <a:t>design for a </a:t>
            </a:r>
            <a:r>
              <a:rPr lang="en-US" sz="1800" dirty="0" smtClean="0"/>
              <a:t>pilot outside of WC</a:t>
            </a:r>
            <a:endParaRPr lang="en-US" sz="1800" dirty="0"/>
          </a:p>
          <a:p>
            <a:pPr lvl="1"/>
            <a:r>
              <a:rPr lang="en-US" sz="1800" dirty="0" smtClean="0"/>
              <a:t>Rigorous evaluation</a:t>
            </a:r>
          </a:p>
          <a:p>
            <a:pPr lvl="1"/>
            <a:r>
              <a:rPr lang="en-US" sz="1800" dirty="0" smtClean="0"/>
              <a:t>Four- to five-year time frame</a:t>
            </a:r>
            <a:endParaRPr lang="en-US" sz="1800" dirty="0"/>
          </a:p>
          <a:p>
            <a:r>
              <a:rPr lang="en-US" dirty="0" smtClean="0"/>
              <a:t>Needs</a:t>
            </a:r>
            <a:endParaRPr lang="en-US" dirty="0"/>
          </a:p>
          <a:p>
            <a:pPr lvl="1"/>
            <a:r>
              <a:rPr lang="en-US" sz="1800" dirty="0" smtClean="0"/>
              <a:t>State leadership</a:t>
            </a:r>
          </a:p>
          <a:p>
            <a:pPr lvl="1"/>
            <a:r>
              <a:rPr lang="en-US" sz="1800" dirty="0" smtClean="0"/>
              <a:t>Federal </a:t>
            </a:r>
            <a:r>
              <a:rPr lang="en-US" sz="1800" dirty="0"/>
              <a:t>administrative support</a:t>
            </a:r>
          </a:p>
          <a:p>
            <a:pPr lvl="1"/>
            <a:r>
              <a:rPr lang="en-US" sz="1800" dirty="0"/>
              <a:t>Financial support from federal agencies or foundations</a:t>
            </a:r>
          </a:p>
        </p:txBody>
      </p:sp>
    </p:spTree>
    <p:extLst>
      <p:ext uri="{BB962C8B-B14F-4D97-AF65-F5344CB8AC3E}">
        <p14:creationId xmlns:p14="http://schemas.microsoft.com/office/powerpoint/2010/main" val="11242345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a:buNone/>
            </a:pPr>
            <a:r>
              <a:rPr lang="en-US" sz="2300" dirty="0" smtClean="0"/>
              <a:t>David Stapleton</a:t>
            </a:r>
          </a:p>
          <a:p>
            <a:pPr>
              <a:buNone/>
            </a:pPr>
            <a:r>
              <a:rPr lang="en-US" sz="2300" dirty="0" smtClean="0"/>
              <a:t>Center for Studying Disability Policy</a:t>
            </a:r>
          </a:p>
          <a:p>
            <a:pPr>
              <a:buNone/>
            </a:pPr>
            <a:r>
              <a:rPr lang="en-US" sz="2300" dirty="0" smtClean="0"/>
              <a:t>Mathematica Policy Research</a:t>
            </a:r>
          </a:p>
          <a:p>
            <a:pPr>
              <a:buNone/>
            </a:pPr>
            <a:r>
              <a:rPr lang="en-US" sz="2300" dirty="0" smtClean="0"/>
              <a:t>1100 1</a:t>
            </a:r>
            <a:r>
              <a:rPr lang="en-US" sz="2300" baseline="30000" dirty="0" smtClean="0"/>
              <a:t>st</a:t>
            </a:r>
            <a:r>
              <a:rPr lang="en-US" sz="2300" dirty="0" smtClean="0"/>
              <a:t> Street, NE, 12</a:t>
            </a:r>
            <a:r>
              <a:rPr lang="en-US" sz="2300" baseline="30000" dirty="0" smtClean="0"/>
              <a:t>th</a:t>
            </a:r>
            <a:r>
              <a:rPr lang="en-US" sz="2300" dirty="0" smtClean="0"/>
              <a:t> Floor</a:t>
            </a:r>
          </a:p>
          <a:p>
            <a:pPr>
              <a:buNone/>
            </a:pPr>
            <a:r>
              <a:rPr lang="en-US" sz="2300" dirty="0" smtClean="0"/>
              <a:t>Washington, DC 20002</a:t>
            </a:r>
          </a:p>
          <a:p>
            <a:pPr>
              <a:buNone/>
            </a:pPr>
            <a:r>
              <a:rPr lang="en-US" sz="2300" dirty="0" smtClean="0"/>
              <a:t>(202) 484-4224</a:t>
            </a:r>
          </a:p>
          <a:p>
            <a:pPr>
              <a:buNone/>
            </a:pPr>
            <a:endParaRPr lang="en-US" sz="2300" dirty="0" smtClean="0"/>
          </a:p>
          <a:p>
            <a:pPr>
              <a:buNone/>
            </a:pPr>
            <a:r>
              <a:rPr lang="en-US" sz="2300" dirty="0" smtClean="0"/>
              <a:t>dstapleton@mathematica-mpr.com</a:t>
            </a:r>
            <a:br>
              <a:rPr lang="en-US" sz="2300" dirty="0" smtClean="0"/>
            </a:br>
            <a:endParaRPr lang="en-US" sz="2300" dirty="0" smtClean="0"/>
          </a:p>
          <a:p>
            <a:pPr>
              <a:buNone/>
            </a:pPr>
            <a:r>
              <a:rPr lang="en-US" sz="2300" dirty="0" smtClean="0">
                <a:hlinkClick r:id="rId2"/>
              </a:rPr>
              <a:t>http://www.DisabilityPolicyResearch.org</a:t>
            </a:r>
            <a:endParaRPr lang="en-US" sz="2300" dirty="0"/>
          </a:p>
        </p:txBody>
      </p:sp>
      <p:pic>
        <p:nvPicPr>
          <p:cNvPr id="4" name="Picture 4" descr="http://www.abilitymagazine.com/images/ODE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471" y="6121286"/>
            <a:ext cx="1745671"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763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8000" y="1729206"/>
            <a:ext cx="7950200" cy="4114800"/>
          </a:xfrm>
        </p:spPr>
        <p:txBody>
          <a:bodyPr/>
          <a:lstStyle/>
          <a:p>
            <a:r>
              <a:rPr lang="en-US" dirty="0"/>
              <a:t>Sponsored by the Office of Disability Employment Policy at the U.S. Department of </a:t>
            </a:r>
            <a:r>
              <a:rPr lang="en-US" dirty="0" smtClean="0"/>
              <a:t>Labor</a:t>
            </a:r>
          </a:p>
          <a:p>
            <a:r>
              <a:rPr lang="en-US" dirty="0" smtClean="0"/>
              <a:t>Identifies and assesses options to help </a:t>
            </a:r>
            <a:r>
              <a:rPr lang="en-US" i="1" dirty="0"/>
              <a:t>some </a:t>
            </a:r>
            <a:r>
              <a:rPr lang="en-US" dirty="0"/>
              <a:t>of</a:t>
            </a:r>
            <a:r>
              <a:rPr lang="en-US" i="1" dirty="0"/>
              <a:t> </a:t>
            </a:r>
            <a:r>
              <a:rPr lang="en-US" dirty="0"/>
              <a:t>the millions of workers </a:t>
            </a:r>
            <a:r>
              <a:rPr lang="en-US" dirty="0" smtClean="0"/>
              <a:t>who have medical problems:</a:t>
            </a:r>
          </a:p>
          <a:p>
            <a:pPr lvl="1"/>
            <a:r>
              <a:rPr lang="en-US" sz="1800" dirty="0"/>
              <a:t>S</a:t>
            </a:r>
            <a:r>
              <a:rPr lang="en-US" sz="1800" dirty="0" smtClean="0"/>
              <a:t>tay </a:t>
            </a:r>
            <a:r>
              <a:rPr lang="en-US" sz="1800" dirty="0"/>
              <a:t>in the </a:t>
            </a:r>
            <a:r>
              <a:rPr lang="en-US" sz="1800" dirty="0" smtClean="0"/>
              <a:t>workforce</a:t>
            </a:r>
          </a:p>
          <a:p>
            <a:pPr lvl="1"/>
            <a:r>
              <a:rPr lang="en-US" sz="1800" dirty="0"/>
              <a:t>P</a:t>
            </a:r>
            <a:r>
              <a:rPr lang="en-US" sz="1800" dirty="0" smtClean="0"/>
              <a:t>ostpone/avoid entry into the Social Security Disability Insurance (SSDI) program</a:t>
            </a:r>
          </a:p>
          <a:p>
            <a:r>
              <a:rPr lang="en-US" dirty="0"/>
              <a:t>F</a:t>
            </a:r>
            <a:r>
              <a:rPr lang="en-US" dirty="0" smtClean="0"/>
              <a:t>ocal points</a:t>
            </a:r>
            <a:endParaRPr lang="en-US" dirty="0"/>
          </a:p>
          <a:p>
            <a:pPr lvl="1"/>
            <a:r>
              <a:rPr lang="en-US" sz="1800" dirty="0" smtClean="0"/>
              <a:t>Early intervention—while still attached </a:t>
            </a:r>
            <a:r>
              <a:rPr lang="en-US" sz="1800" dirty="0"/>
              <a:t>to labor </a:t>
            </a:r>
            <a:r>
              <a:rPr lang="en-US" sz="1800" dirty="0" smtClean="0"/>
              <a:t>force</a:t>
            </a:r>
            <a:endParaRPr lang="en-US" sz="1800" dirty="0"/>
          </a:p>
          <a:p>
            <a:pPr lvl="1"/>
            <a:r>
              <a:rPr lang="en-US" sz="1800" dirty="0" smtClean="0"/>
              <a:t>State-level: states know </a:t>
            </a:r>
            <a:r>
              <a:rPr lang="en-US" sz="1800" dirty="0"/>
              <a:t>the territory and have the </a:t>
            </a:r>
            <a:r>
              <a:rPr lang="en-US" sz="1800" dirty="0" smtClean="0"/>
              <a:t>tools</a:t>
            </a:r>
          </a:p>
          <a:p>
            <a:pPr lvl="1"/>
            <a:r>
              <a:rPr lang="en-US" sz="1800" dirty="0" smtClean="0"/>
              <a:t>Important role for public-private partnerships</a:t>
            </a:r>
            <a:endParaRPr lang="en-US" sz="1800" dirty="0"/>
          </a:p>
        </p:txBody>
      </p:sp>
      <p:sp>
        <p:nvSpPr>
          <p:cNvPr id="3" name="Title 2"/>
          <p:cNvSpPr>
            <a:spLocks noGrp="1"/>
          </p:cNvSpPr>
          <p:nvPr>
            <p:ph type="title"/>
          </p:nvPr>
        </p:nvSpPr>
        <p:spPr>
          <a:xfrm>
            <a:off x="301625" y="231818"/>
            <a:ext cx="8448675" cy="1143000"/>
          </a:xfrm>
        </p:spPr>
        <p:txBody>
          <a:bodyPr/>
          <a:lstStyle/>
          <a:p>
            <a:r>
              <a:rPr lang="en-US" dirty="0"/>
              <a:t>The </a:t>
            </a:r>
            <a:r>
              <a:rPr lang="en-US" dirty="0" smtClean="0"/>
              <a:t>Stay-at-Work/Return-to-Work </a:t>
            </a:r>
            <a:br>
              <a:rPr lang="en-US" dirty="0" smtClean="0"/>
            </a:br>
            <a:r>
              <a:rPr lang="en-US" dirty="0" smtClean="0"/>
              <a:t>(SAW/RTW) </a:t>
            </a:r>
            <a:r>
              <a:rPr lang="en-US" dirty="0"/>
              <a:t>Policy Collaborative</a:t>
            </a:r>
          </a:p>
        </p:txBody>
      </p:sp>
    </p:spTree>
    <p:extLst>
      <p:ext uri="{BB962C8B-B14F-4D97-AF65-F5344CB8AC3E}">
        <p14:creationId xmlns:p14="http://schemas.microsoft.com/office/powerpoint/2010/main" val="33678866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Discussant</a:t>
            </a:r>
            <a:endParaRPr lang="en-US" dirty="0"/>
          </a:p>
        </p:txBody>
      </p:sp>
      <p:sp>
        <p:nvSpPr>
          <p:cNvPr id="4" name="Rectangle 3"/>
          <p:cNvSpPr/>
          <p:nvPr/>
        </p:nvSpPr>
        <p:spPr>
          <a:xfrm>
            <a:off x="1593272" y="4101874"/>
            <a:ext cx="5957453" cy="984885"/>
          </a:xfrm>
          <a:prstGeom prst="rect">
            <a:avLst/>
          </a:prstGeom>
        </p:spPr>
        <p:txBody>
          <a:bodyPr wrap="square">
            <a:spAutoFit/>
          </a:bodyPr>
          <a:lstStyle/>
          <a:p>
            <a:pPr algn="ctr">
              <a:spcBef>
                <a:spcPts val="600"/>
              </a:spcBef>
              <a:spcAft>
                <a:spcPts val="600"/>
              </a:spcAft>
            </a:pPr>
            <a:r>
              <a:rPr lang="en-US" sz="2300" dirty="0" smtClean="0"/>
              <a:t>Jennifer Sheehy</a:t>
            </a:r>
          </a:p>
          <a:p>
            <a:pPr algn="ctr">
              <a:spcBef>
                <a:spcPts val="600"/>
              </a:spcBef>
              <a:spcAft>
                <a:spcPts val="600"/>
              </a:spcAft>
            </a:pPr>
            <a:r>
              <a:rPr lang="en-US" sz="2300" dirty="0" smtClean="0"/>
              <a:t>Acting Assistant Secretary, ODEP/DOL</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86221" y="1739623"/>
            <a:ext cx="1571553" cy="2362251"/>
          </a:xfrm>
          <a:prstGeom prst="rect">
            <a:avLst/>
          </a:prstGeom>
        </p:spPr>
      </p:pic>
    </p:spTree>
    <p:extLst>
      <p:ext uri="{BB962C8B-B14F-4D97-AF65-F5344CB8AC3E}">
        <p14:creationId xmlns:p14="http://schemas.microsoft.com/office/powerpoint/2010/main" val="3363713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Discussant</a:t>
            </a:r>
            <a:endParaRPr lang="en-US" dirty="0"/>
          </a:p>
        </p:txBody>
      </p:sp>
      <p:sp>
        <p:nvSpPr>
          <p:cNvPr id="5" name="Rectangle 4"/>
          <p:cNvSpPr/>
          <p:nvPr/>
        </p:nvSpPr>
        <p:spPr>
          <a:xfrm>
            <a:off x="1593272" y="4101874"/>
            <a:ext cx="5957453" cy="984885"/>
          </a:xfrm>
          <a:prstGeom prst="rect">
            <a:avLst/>
          </a:prstGeom>
        </p:spPr>
        <p:txBody>
          <a:bodyPr wrap="square">
            <a:spAutoFit/>
          </a:bodyPr>
          <a:lstStyle/>
          <a:p>
            <a:pPr algn="ctr">
              <a:spcBef>
                <a:spcPts val="600"/>
              </a:spcBef>
              <a:spcAft>
                <a:spcPts val="600"/>
              </a:spcAft>
            </a:pPr>
            <a:r>
              <a:rPr lang="en-US" sz="2300" dirty="0" smtClean="0"/>
              <a:t>Annette Bourbonniere</a:t>
            </a:r>
          </a:p>
          <a:p>
            <a:pPr algn="ctr">
              <a:spcBef>
                <a:spcPts val="600"/>
              </a:spcBef>
              <a:spcAft>
                <a:spcPts val="600"/>
              </a:spcAft>
            </a:pPr>
            <a:r>
              <a:rPr lang="en-US" sz="2300" dirty="0" smtClean="0"/>
              <a:t>University of Rhode Island</a:t>
            </a:r>
          </a:p>
        </p:txBody>
      </p:sp>
      <p:pic>
        <p:nvPicPr>
          <p:cNvPr id="6" name="Picture 5" descr="http://changingpaces.com/wp-content/uploads/2012/03/Annette-Bourbonniere-headshot-213x300.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88865" y="2039109"/>
            <a:ext cx="1566265" cy="1966513"/>
          </a:xfrm>
          <a:prstGeom prst="rect">
            <a:avLst/>
          </a:prstGeom>
          <a:noFill/>
          <a:ln>
            <a:noFill/>
          </a:ln>
        </p:spPr>
      </p:pic>
    </p:spTree>
    <p:extLst>
      <p:ext uri="{BB962C8B-B14F-4D97-AF65-F5344CB8AC3E}">
        <p14:creationId xmlns:p14="http://schemas.microsoft.com/office/powerpoint/2010/main" val="2663621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Audience Q&amp;A</a:t>
            </a:r>
          </a:p>
        </p:txBody>
      </p:sp>
      <p:pic>
        <p:nvPicPr>
          <p:cNvPr id="2050" name="Picture 2" descr="Irma Perez-Johnson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26348" y="1487076"/>
            <a:ext cx="1596599" cy="159659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Yonatan Ben-Shal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8977" y="1487077"/>
            <a:ext cx="1596598" cy="159659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David Staplet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7663" y="1487076"/>
            <a:ext cx="1596598" cy="15965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ttp://changingpaces.com/wp-content/uploads/2012/03/Annette-Bourbonniere-headshot-213x300.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90675" y="3825896"/>
            <a:ext cx="1271641" cy="1596600"/>
          </a:xfrm>
          <a:prstGeom prst="rect">
            <a:avLst/>
          </a:prstGeom>
          <a:noFill/>
          <a:ln>
            <a:noFill/>
          </a:ln>
        </p:spPr>
      </p:pic>
      <p:pic>
        <p:nvPicPr>
          <p:cNvPr id="4" name="Picture 3"/>
          <p:cNvPicPr>
            <a:picLocks noChangeAspect="1"/>
          </p:cNvPicPr>
          <p:nvPr/>
        </p:nvPicPr>
        <p:blipFill rotWithShape="1">
          <a:blip r:embed="rId6" cstate="print">
            <a:extLst>
              <a:ext uri="{28A0092B-C50C-407E-A947-70E740481C1C}">
                <a14:useLocalDpi xmlns:a14="http://schemas.microsoft.com/office/drawing/2010/main" val="0"/>
              </a:ext>
            </a:extLst>
          </a:blip>
          <a:srcRect t="10539" b="17103"/>
          <a:stretch/>
        </p:blipFill>
        <p:spPr>
          <a:xfrm>
            <a:off x="5061204" y="3825896"/>
            <a:ext cx="1463324" cy="1591547"/>
          </a:xfrm>
          <a:prstGeom prst="rect">
            <a:avLst/>
          </a:prstGeom>
        </p:spPr>
      </p:pic>
      <p:sp>
        <p:nvSpPr>
          <p:cNvPr id="5" name="TextBox 4"/>
          <p:cNvSpPr txBox="1"/>
          <p:nvPr/>
        </p:nvSpPr>
        <p:spPr>
          <a:xfrm>
            <a:off x="559558" y="3083675"/>
            <a:ext cx="2666938" cy="584775"/>
          </a:xfrm>
          <a:prstGeom prst="rect">
            <a:avLst/>
          </a:prstGeom>
          <a:noFill/>
        </p:spPr>
        <p:txBody>
          <a:bodyPr wrap="square" rtlCol="0">
            <a:spAutoFit/>
          </a:bodyPr>
          <a:lstStyle/>
          <a:p>
            <a:pPr algn="ctr">
              <a:spcBef>
                <a:spcPts val="0"/>
              </a:spcBef>
            </a:pPr>
            <a:r>
              <a:rPr lang="en-US" sz="1600" dirty="0" smtClean="0"/>
              <a:t>Irma Perez-Johnson</a:t>
            </a:r>
          </a:p>
          <a:p>
            <a:pPr algn="ctr">
              <a:spcBef>
                <a:spcPts val="0"/>
              </a:spcBef>
            </a:pPr>
            <a:r>
              <a:rPr lang="en-US" sz="1600" dirty="0" smtClean="0"/>
              <a:t>Mathematica</a:t>
            </a:r>
          </a:p>
        </p:txBody>
      </p:sp>
      <p:sp>
        <p:nvSpPr>
          <p:cNvPr id="10" name="TextBox 9"/>
          <p:cNvSpPr txBox="1"/>
          <p:nvPr/>
        </p:nvSpPr>
        <p:spPr>
          <a:xfrm>
            <a:off x="3192493" y="3083675"/>
            <a:ext cx="2666938" cy="584775"/>
          </a:xfrm>
          <a:prstGeom prst="rect">
            <a:avLst/>
          </a:prstGeom>
          <a:noFill/>
        </p:spPr>
        <p:txBody>
          <a:bodyPr wrap="square" rtlCol="0">
            <a:spAutoFit/>
          </a:bodyPr>
          <a:lstStyle/>
          <a:p>
            <a:pPr algn="ctr">
              <a:spcBef>
                <a:spcPts val="0"/>
              </a:spcBef>
            </a:pPr>
            <a:r>
              <a:rPr lang="en-US" sz="1600" dirty="0" smtClean="0"/>
              <a:t>David Stapleton</a:t>
            </a:r>
          </a:p>
          <a:p>
            <a:pPr algn="ctr">
              <a:spcBef>
                <a:spcPts val="0"/>
              </a:spcBef>
            </a:pPr>
            <a:r>
              <a:rPr lang="en-US" sz="1600" dirty="0" smtClean="0"/>
              <a:t>Mathematica</a:t>
            </a:r>
          </a:p>
        </p:txBody>
      </p:sp>
      <p:sp>
        <p:nvSpPr>
          <p:cNvPr id="11" name="TextBox 10"/>
          <p:cNvSpPr txBox="1"/>
          <p:nvPr/>
        </p:nvSpPr>
        <p:spPr>
          <a:xfrm>
            <a:off x="5760782" y="3080958"/>
            <a:ext cx="2666938" cy="584775"/>
          </a:xfrm>
          <a:prstGeom prst="rect">
            <a:avLst/>
          </a:prstGeom>
          <a:noFill/>
        </p:spPr>
        <p:txBody>
          <a:bodyPr wrap="square" rtlCol="0">
            <a:spAutoFit/>
          </a:bodyPr>
          <a:lstStyle/>
          <a:p>
            <a:pPr algn="ctr">
              <a:spcBef>
                <a:spcPts val="0"/>
              </a:spcBef>
            </a:pPr>
            <a:r>
              <a:rPr lang="en-US" sz="1600" dirty="0" smtClean="0"/>
              <a:t>Yonatan Ben-Shalom</a:t>
            </a:r>
          </a:p>
          <a:p>
            <a:pPr algn="ctr">
              <a:spcBef>
                <a:spcPts val="0"/>
              </a:spcBef>
            </a:pPr>
            <a:r>
              <a:rPr lang="en-US" sz="1600" dirty="0" smtClean="0"/>
              <a:t>Mathematica</a:t>
            </a:r>
          </a:p>
        </p:txBody>
      </p:sp>
      <p:sp>
        <p:nvSpPr>
          <p:cNvPr id="12" name="TextBox 11"/>
          <p:cNvSpPr txBox="1"/>
          <p:nvPr/>
        </p:nvSpPr>
        <p:spPr>
          <a:xfrm>
            <a:off x="1748589" y="5414596"/>
            <a:ext cx="2811376" cy="584775"/>
          </a:xfrm>
          <a:prstGeom prst="rect">
            <a:avLst/>
          </a:prstGeom>
          <a:noFill/>
        </p:spPr>
        <p:txBody>
          <a:bodyPr wrap="square" rtlCol="0">
            <a:spAutoFit/>
          </a:bodyPr>
          <a:lstStyle/>
          <a:p>
            <a:pPr algn="ctr">
              <a:spcBef>
                <a:spcPts val="0"/>
              </a:spcBef>
            </a:pPr>
            <a:r>
              <a:rPr lang="en-US" sz="1600" dirty="0" smtClean="0"/>
              <a:t>Annette Bourbonniere</a:t>
            </a:r>
          </a:p>
          <a:p>
            <a:pPr algn="ctr">
              <a:spcBef>
                <a:spcPts val="0"/>
              </a:spcBef>
            </a:pPr>
            <a:r>
              <a:rPr lang="en-US" sz="1600" dirty="0" smtClean="0"/>
              <a:t>University of Rhode Island</a:t>
            </a:r>
          </a:p>
        </p:txBody>
      </p:sp>
      <p:sp>
        <p:nvSpPr>
          <p:cNvPr id="13" name="TextBox 12"/>
          <p:cNvSpPr txBox="1"/>
          <p:nvPr/>
        </p:nvSpPr>
        <p:spPr>
          <a:xfrm>
            <a:off x="4172144" y="5403414"/>
            <a:ext cx="3098042" cy="584775"/>
          </a:xfrm>
          <a:prstGeom prst="rect">
            <a:avLst/>
          </a:prstGeom>
          <a:noFill/>
        </p:spPr>
        <p:txBody>
          <a:bodyPr wrap="square" rtlCol="0">
            <a:spAutoFit/>
          </a:bodyPr>
          <a:lstStyle/>
          <a:p>
            <a:pPr algn="ctr">
              <a:spcBef>
                <a:spcPts val="0"/>
              </a:spcBef>
            </a:pPr>
            <a:r>
              <a:rPr lang="en-US" sz="1600" dirty="0" smtClean="0"/>
              <a:t>Jennifer Sheehy</a:t>
            </a:r>
          </a:p>
          <a:p>
            <a:pPr algn="ctr">
              <a:spcBef>
                <a:spcPts val="0"/>
              </a:spcBef>
            </a:pPr>
            <a:r>
              <a:rPr lang="en-US" sz="1600" dirty="0" smtClean="0"/>
              <a:t>ODEP/DOL</a:t>
            </a:r>
          </a:p>
        </p:txBody>
      </p:sp>
    </p:spTree>
    <p:extLst>
      <p:ext uri="{BB962C8B-B14F-4D97-AF65-F5344CB8AC3E}">
        <p14:creationId xmlns:p14="http://schemas.microsoft.com/office/powerpoint/2010/main" val="7225238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Contact Information</a:t>
            </a:r>
            <a:endParaRPr lang="en-US" sz="2800" dirty="0"/>
          </a:p>
        </p:txBody>
      </p:sp>
      <p:sp>
        <p:nvSpPr>
          <p:cNvPr id="3" name="Content Placeholder 2"/>
          <p:cNvSpPr>
            <a:spLocks noGrp="1"/>
          </p:cNvSpPr>
          <p:nvPr>
            <p:ph idx="1"/>
          </p:nvPr>
        </p:nvSpPr>
        <p:spPr>
          <a:xfrm>
            <a:off x="508000" y="1651000"/>
            <a:ext cx="8242300" cy="4114800"/>
          </a:xfrm>
        </p:spPr>
        <p:txBody>
          <a:bodyPr/>
          <a:lstStyle/>
          <a:p>
            <a:r>
              <a:rPr lang="en-US" dirty="0" smtClean="0"/>
              <a:t>SAW/RTW Policy Collaborative</a:t>
            </a:r>
            <a:endParaRPr lang="en-US" dirty="0"/>
          </a:p>
          <a:p>
            <a:pPr lvl="1">
              <a:spcAft>
                <a:spcPts val="1200"/>
              </a:spcAft>
            </a:pPr>
            <a:r>
              <a:rPr lang="en-US" sz="1800" dirty="0" smtClean="0">
                <a:hlinkClick r:id="rId2"/>
              </a:rPr>
              <a:t>http</a:t>
            </a:r>
            <a:r>
              <a:rPr lang="en-US" sz="1800" dirty="0">
                <a:hlinkClick r:id="rId2"/>
              </a:rPr>
              <a:t>://</a:t>
            </a:r>
            <a:r>
              <a:rPr lang="en-US" sz="1800" dirty="0" smtClean="0">
                <a:hlinkClick r:id="rId2"/>
              </a:rPr>
              <a:t>www.mathematica-mpr.com/our-publications-and-findings/projects/return-to-work-policy-collaborative</a:t>
            </a:r>
            <a:r>
              <a:rPr lang="en-US" sz="1800" dirty="0" smtClean="0"/>
              <a:t> </a:t>
            </a:r>
          </a:p>
          <a:p>
            <a:pPr lvl="1"/>
            <a:r>
              <a:rPr lang="en-US" sz="1800" dirty="0" smtClean="0">
                <a:hlinkClick r:id="rId3"/>
              </a:rPr>
              <a:t>R2WPolicy@mathematica-mpr.com</a:t>
            </a:r>
            <a:r>
              <a:rPr lang="en-US" sz="1800" dirty="0" smtClean="0"/>
              <a:t> </a:t>
            </a:r>
            <a:endParaRPr lang="en-US" sz="1800" dirty="0"/>
          </a:p>
        </p:txBody>
      </p:sp>
      <p:sp>
        <p:nvSpPr>
          <p:cNvPr id="4" name="Slide Number Placeholder 5"/>
          <p:cNvSpPr txBox="1">
            <a:spLocks/>
          </p:cNvSpPr>
          <p:nvPr/>
        </p:nvSpPr>
        <p:spPr>
          <a:xfrm>
            <a:off x="4350657" y="6298905"/>
            <a:ext cx="442686" cy="365125"/>
          </a:xfrm>
          <a:prstGeom prst="rect">
            <a:avLst/>
          </a:prstGeom>
        </p:spPr>
        <p:txBody>
          <a:bodyPr/>
          <a:lstStyle>
            <a:lvl1pPr>
              <a:defRPr/>
            </a:lvl1pPr>
          </a:lstStyle>
          <a:p>
            <a:pPr marL="0" marR="0" lvl="0" indent="0" algn="ctr" defTabSz="914400" rtl="0" eaLnBrk="0" fontAlgn="base" latinLnBrk="0" hangingPunct="0">
              <a:lnSpc>
                <a:spcPct val="100000"/>
              </a:lnSpc>
              <a:spcBef>
                <a:spcPct val="50000"/>
              </a:spcBef>
              <a:spcAft>
                <a:spcPct val="0"/>
              </a:spcAft>
              <a:buClrTx/>
              <a:buSzTx/>
              <a:buFontTx/>
              <a:buNone/>
              <a:tabLst/>
              <a:defRPr/>
            </a:pPr>
            <a:endParaRPr kumimoji="0" lang="en-US" sz="1200" b="0" i="0" u="none" strike="noStrike" kern="1200" cap="none" spc="0" normalizeH="0" baseline="0" noProof="0" dirty="0" smtClean="0">
              <a:ln>
                <a:noFill/>
              </a:ln>
              <a:solidFill>
                <a:schemeClr val="bg2"/>
              </a:solidFill>
              <a:effectLst/>
              <a:uLnTx/>
              <a:uFillTx/>
              <a:latin typeface="Arial" charset="0"/>
              <a:ea typeface="+mn-ea"/>
              <a:cs typeface="+mn-cs"/>
            </a:endParaRPr>
          </a:p>
        </p:txBody>
      </p:sp>
    </p:spTree>
    <p:extLst>
      <p:ext uri="{BB962C8B-B14F-4D97-AF65-F5344CB8AC3E}">
        <p14:creationId xmlns:p14="http://schemas.microsoft.com/office/powerpoint/2010/main" val="3153979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Exit f</a:t>
            </a:r>
            <a:r>
              <a:rPr lang="en-US" dirty="0" smtClean="0"/>
              <a:t>rom Labor Force and Entry into SSDI Due </a:t>
            </a:r>
            <a:r>
              <a:rPr lang="en-US" dirty="0"/>
              <a:t>to </a:t>
            </a:r>
            <a:r>
              <a:rPr lang="en-US" dirty="0" smtClean="0"/>
              <a:t>Medical Problems Is Considerable</a:t>
            </a:r>
            <a:endParaRPr lang="en-US" dirty="0"/>
          </a:p>
        </p:txBody>
      </p:sp>
      <p:pic>
        <p:nvPicPr>
          <p:cNvPr id="5" name="Picture 4"/>
          <p:cNvPicPr>
            <a:picLocks noChangeAspect="1"/>
          </p:cNvPicPr>
          <p:nvPr/>
        </p:nvPicPr>
        <p:blipFill>
          <a:blip r:embed="rId3"/>
          <a:stretch>
            <a:fillRect/>
          </a:stretch>
        </p:blipFill>
        <p:spPr>
          <a:xfrm>
            <a:off x="1209676" y="1573115"/>
            <a:ext cx="6643413" cy="4206240"/>
          </a:xfrm>
          <a:prstGeom prst="rect">
            <a:avLst/>
          </a:prstGeom>
        </p:spPr>
      </p:pic>
      <p:sp>
        <p:nvSpPr>
          <p:cNvPr id="6" name="TextBox 5"/>
          <p:cNvSpPr txBox="1"/>
          <p:nvPr/>
        </p:nvSpPr>
        <p:spPr>
          <a:xfrm>
            <a:off x="573740" y="5809132"/>
            <a:ext cx="8176559" cy="307777"/>
          </a:xfrm>
          <a:prstGeom prst="rect">
            <a:avLst/>
          </a:prstGeom>
          <a:noFill/>
        </p:spPr>
        <p:txBody>
          <a:bodyPr wrap="square" rtlCol="0">
            <a:spAutoFit/>
          </a:bodyPr>
          <a:lstStyle/>
          <a:p>
            <a:r>
              <a:rPr lang="en-US" sz="1400" dirty="0" smtClean="0"/>
              <a:t>Source: Annual Statistical Report on the Social Security Disability Insurance Program, 2014</a:t>
            </a:r>
            <a:endParaRPr lang="en-US" sz="1400" dirty="0"/>
          </a:p>
        </p:txBody>
      </p:sp>
    </p:spTree>
    <p:extLst>
      <p:ext uri="{BB962C8B-B14F-4D97-AF65-F5344CB8AC3E}">
        <p14:creationId xmlns:p14="http://schemas.microsoft.com/office/powerpoint/2010/main" val="3957233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14004"/>
            <a:ext cx="8564469" cy="1143000"/>
          </a:xfrm>
        </p:spPr>
        <p:txBody>
          <a:bodyPr/>
          <a:lstStyle/>
          <a:p>
            <a:r>
              <a:rPr lang="en-US" sz="2800" dirty="0" smtClean="0"/>
              <a:t>Societal Benefits Outweigh Costs of Implementing Successful SAW/RTW </a:t>
            </a:r>
            <a:r>
              <a:rPr lang="en-US" sz="2800" dirty="0"/>
              <a:t>P</a:t>
            </a:r>
            <a:r>
              <a:rPr lang="en-US" sz="2800" dirty="0" smtClean="0"/>
              <a:t>rograms </a:t>
            </a:r>
            <a:endParaRPr lang="en-US" sz="2800" dirty="0"/>
          </a:p>
        </p:txBody>
      </p:sp>
      <p:pic>
        <p:nvPicPr>
          <p:cNvPr id="3" name="Picture 2"/>
          <p:cNvPicPr>
            <a:picLocks noChangeAspect="1"/>
          </p:cNvPicPr>
          <p:nvPr/>
        </p:nvPicPr>
        <p:blipFill>
          <a:blip r:embed="rId3"/>
          <a:stretch>
            <a:fillRect/>
          </a:stretch>
        </p:blipFill>
        <p:spPr>
          <a:xfrm>
            <a:off x="93615" y="1829036"/>
            <a:ext cx="8980487" cy="3859158"/>
          </a:xfrm>
          <a:prstGeom prst="rect">
            <a:avLst/>
          </a:prstGeom>
        </p:spPr>
      </p:pic>
    </p:spTree>
    <p:extLst>
      <p:ext uri="{BB962C8B-B14F-4D97-AF65-F5344CB8AC3E}">
        <p14:creationId xmlns:p14="http://schemas.microsoft.com/office/powerpoint/2010/main" val="14760164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09216"/>
            <a:ext cx="8448675" cy="1143000"/>
          </a:xfrm>
        </p:spPr>
        <p:txBody>
          <a:bodyPr/>
          <a:lstStyle/>
          <a:p>
            <a:r>
              <a:rPr lang="en-US" dirty="0" smtClean="0"/>
              <a:t>Today’s Speakers</a:t>
            </a:r>
            <a:endParaRPr lang="en-US" dirty="0"/>
          </a:p>
        </p:txBody>
      </p:sp>
      <p:pic>
        <p:nvPicPr>
          <p:cNvPr id="2050" name="Picture 2" descr="Irma Perez-Johnson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26348" y="1487076"/>
            <a:ext cx="1596599" cy="159659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Yonatan Ben-Shal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8977" y="1487077"/>
            <a:ext cx="1596598" cy="159659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David Staplet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7663" y="1487076"/>
            <a:ext cx="1596598" cy="15965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ttp://changingpaces.com/wp-content/uploads/2012/03/Annette-Bourbonniere-headshot-213x300.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90675" y="3825896"/>
            <a:ext cx="1271641" cy="1596600"/>
          </a:xfrm>
          <a:prstGeom prst="rect">
            <a:avLst/>
          </a:prstGeom>
          <a:noFill/>
          <a:ln>
            <a:noFill/>
          </a:ln>
        </p:spPr>
      </p:pic>
      <p:pic>
        <p:nvPicPr>
          <p:cNvPr id="4" name="Picture 3"/>
          <p:cNvPicPr>
            <a:picLocks noChangeAspect="1"/>
          </p:cNvPicPr>
          <p:nvPr/>
        </p:nvPicPr>
        <p:blipFill rotWithShape="1">
          <a:blip r:embed="rId6" cstate="print">
            <a:extLst>
              <a:ext uri="{28A0092B-C50C-407E-A947-70E740481C1C}">
                <a14:useLocalDpi xmlns:a14="http://schemas.microsoft.com/office/drawing/2010/main" val="0"/>
              </a:ext>
            </a:extLst>
          </a:blip>
          <a:srcRect t="10539" b="17103"/>
          <a:stretch/>
        </p:blipFill>
        <p:spPr>
          <a:xfrm>
            <a:off x="5061204" y="3825896"/>
            <a:ext cx="1463324" cy="1591547"/>
          </a:xfrm>
          <a:prstGeom prst="rect">
            <a:avLst/>
          </a:prstGeom>
        </p:spPr>
      </p:pic>
      <p:sp>
        <p:nvSpPr>
          <p:cNvPr id="5" name="TextBox 4"/>
          <p:cNvSpPr txBox="1"/>
          <p:nvPr/>
        </p:nvSpPr>
        <p:spPr>
          <a:xfrm>
            <a:off x="559558" y="3083675"/>
            <a:ext cx="2666938" cy="584775"/>
          </a:xfrm>
          <a:prstGeom prst="rect">
            <a:avLst/>
          </a:prstGeom>
          <a:noFill/>
        </p:spPr>
        <p:txBody>
          <a:bodyPr wrap="square" rtlCol="0">
            <a:spAutoFit/>
          </a:bodyPr>
          <a:lstStyle/>
          <a:p>
            <a:pPr algn="ctr">
              <a:spcBef>
                <a:spcPts val="0"/>
              </a:spcBef>
            </a:pPr>
            <a:r>
              <a:rPr lang="en-US" sz="1600" dirty="0" smtClean="0"/>
              <a:t>Irma Perez-Johnson</a:t>
            </a:r>
          </a:p>
          <a:p>
            <a:pPr algn="ctr">
              <a:spcBef>
                <a:spcPts val="0"/>
              </a:spcBef>
            </a:pPr>
            <a:r>
              <a:rPr lang="en-US" sz="1600" dirty="0" smtClean="0"/>
              <a:t>Mathematica</a:t>
            </a:r>
          </a:p>
        </p:txBody>
      </p:sp>
      <p:sp>
        <p:nvSpPr>
          <p:cNvPr id="10" name="TextBox 9"/>
          <p:cNvSpPr txBox="1"/>
          <p:nvPr/>
        </p:nvSpPr>
        <p:spPr>
          <a:xfrm>
            <a:off x="3192493" y="3083675"/>
            <a:ext cx="2666938" cy="584775"/>
          </a:xfrm>
          <a:prstGeom prst="rect">
            <a:avLst/>
          </a:prstGeom>
          <a:noFill/>
        </p:spPr>
        <p:txBody>
          <a:bodyPr wrap="square" rtlCol="0">
            <a:spAutoFit/>
          </a:bodyPr>
          <a:lstStyle/>
          <a:p>
            <a:pPr algn="ctr">
              <a:spcBef>
                <a:spcPts val="0"/>
              </a:spcBef>
            </a:pPr>
            <a:r>
              <a:rPr lang="en-US" sz="1600" dirty="0" smtClean="0"/>
              <a:t>David Stapleton</a:t>
            </a:r>
          </a:p>
          <a:p>
            <a:pPr algn="ctr">
              <a:spcBef>
                <a:spcPts val="0"/>
              </a:spcBef>
            </a:pPr>
            <a:r>
              <a:rPr lang="en-US" sz="1600" dirty="0" smtClean="0"/>
              <a:t>Mathematica</a:t>
            </a:r>
          </a:p>
        </p:txBody>
      </p:sp>
      <p:sp>
        <p:nvSpPr>
          <p:cNvPr id="11" name="TextBox 10"/>
          <p:cNvSpPr txBox="1"/>
          <p:nvPr/>
        </p:nvSpPr>
        <p:spPr>
          <a:xfrm>
            <a:off x="5760782" y="3080958"/>
            <a:ext cx="2666938" cy="584775"/>
          </a:xfrm>
          <a:prstGeom prst="rect">
            <a:avLst/>
          </a:prstGeom>
          <a:noFill/>
        </p:spPr>
        <p:txBody>
          <a:bodyPr wrap="square" rtlCol="0">
            <a:spAutoFit/>
          </a:bodyPr>
          <a:lstStyle/>
          <a:p>
            <a:pPr algn="ctr">
              <a:spcBef>
                <a:spcPts val="0"/>
              </a:spcBef>
            </a:pPr>
            <a:r>
              <a:rPr lang="en-US" sz="1600" dirty="0" smtClean="0"/>
              <a:t>Yonatan Ben-Shalom</a:t>
            </a:r>
          </a:p>
          <a:p>
            <a:pPr algn="ctr">
              <a:spcBef>
                <a:spcPts val="0"/>
              </a:spcBef>
            </a:pPr>
            <a:r>
              <a:rPr lang="en-US" sz="1600" dirty="0" smtClean="0"/>
              <a:t>Mathematica</a:t>
            </a:r>
          </a:p>
        </p:txBody>
      </p:sp>
      <p:sp>
        <p:nvSpPr>
          <p:cNvPr id="12" name="TextBox 11"/>
          <p:cNvSpPr txBox="1"/>
          <p:nvPr/>
        </p:nvSpPr>
        <p:spPr>
          <a:xfrm>
            <a:off x="1748589" y="5414596"/>
            <a:ext cx="2811376" cy="584775"/>
          </a:xfrm>
          <a:prstGeom prst="rect">
            <a:avLst/>
          </a:prstGeom>
          <a:noFill/>
        </p:spPr>
        <p:txBody>
          <a:bodyPr wrap="square" rtlCol="0">
            <a:spAutoFit/>
          </a:bodyPr>
          <a:lstStyle/>
          <a:p>
            <a:pPr algn="ctr">
              <a:spcBef>
                <a:spcPts val="0"/>
              </a:spcBef>
            </a:pPr>
            <a:r>
              <a:rPr lang="en-US" sz="1600" dirty="0" smtClean="0"/>
              <a:t>Annette Bourbonniere</a:t>
            </a:r>
          </a:p>
          <a:p>
            <a:pPr algn="ctr">
              <a:spcBef>
                <a:spcPts val="0"/>
              </a:spcBef>
            </a:pPr>
            <a:r>
              <a:rPr lang="en-US" sz="1600" dirty="0" smtClean="0"/>
              <a:t>University of Rhode Island</a:t>
            </a:r>
          </a:p>
        </p:txBody>
      </p:sp>
      <p:sp>
        <p:nvSpPr>
          <p:cNvPr id="13" name="TextBox 12"/>
          <p:cNvSpPr txBox="1"/>
          <p:nvPr/>
        </p:nvSpPr>
        <p:spPr>
          <a:xfrm>
            <a:off x="4172144" y="5403414"/>
            <a:ext cx="3098042" cy="584775"/>
          </a:xfrm>
          <a:prstGeom prst="rect">
            <a:avLst/>
          </a:prstGeom>
          <a:noFill/>
        </p:spPr>
        <p:txBody>
          <a:bodyPr wrap="square" rtlCol="0">
            <a:spAutoFit/>
          </a:bodyPr>
          <a:lstStyle/>
          <a:p>
            <a:pPr algn="ctr">
              <a:spcBef>
                <a:spcPts val="0"/>
              </a:spcBef>
            </a:pPr>
            <a:r>
              <a:rPr lang="en-US" sz="1600" dirty="0" smtClean="0"/>
              <a:t>Jennifer Sheehy</a:t>
            </a:r>
          </a:p>
          <a:p>
            <a:pPr algn="ctr">
              <a:spcBef>
                <a:spcPts val="0"/>
              </a:spcBef>
            </a:pPr>
            <a:r>
              <a:rPr lang="en-US" sz="1600" dirty="0" smtClean="0"/>
              <a:t>ODEP/DOL</a:t>
            </a:r>
          </a:p>
        </p:txBody>
      </p:sp>
    </p:spTree>
    <p:extLst>
      <p:ext uri="{BB962C8B-B14F-4D97-AF65-F5344CB8AC3E}">
        <p14:creationId xmlns:p14="http://schemas.microsoft.com/office/powerpoint/2010/main" val="4063442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373225" y="1113502"/>
            <a:ext cx="8416212" cy="1108638"/>
          </a:xfrm>
          <a:prstGeom prst="rect">
            <a:avLst/>
          </a:prstGeom>
          <a:noFill/>
          <a:ln w="9525">
            <a:noFill/>
            <a:miter lim="800000"/>
            <a:headEnd/>
            <a:tailEnd/>
          </a:ln>
          <a:effectLst/>
        </p:spPr>
        <p:txBody>
          <a:bodyPr vert="horz" wrap="square" lIns="92075" tIns="46038" rIns="92075" bIns="46038" numCol="1" anchor="t" anchorCtr="1" compatLnSpc="1">
            <a:prstTxWarp prst="textNoShape">
              <a:avLst/>
            </a:prstTxWarp>
            <a:spAutoFit/>
          </a:bodyPr>
          <a:lstStyle>
            <a:lvl1pPr algn="ctr" rtl="0" eaLnBrk="1" fontAlgn="base" hangingPunct="1">
              <a:spcBef>
                <a:spcPct val="0"/>
              </a:spcBef>
              <a:spcAft>
                <a:spcPct val="0"/>
              </a:spcAft>
              <a:defRPr sz="3000" b="1">
                <a:solidFill>
                  <a:schemeClr val="bg2"/>
                </a:solidFill>
                <a:latin typeface="+mj-lt"/>
                <a:ea typeface="+mj-ea"/>
                <a:cs typeface="+mj-cs"/>
              </a:defRPr>
            </a:lvl1pPr>
            <a:lvl2pPr algn="ctr" rtl="0" eaLnBrk="1" fontAlgn="base" hangingPunct="1">
              <a:spcBef>
                <a:spcPct val="0"/>
              </a:spcBef>
              <a:spcAft>
                <a:spcPct val="0"/>
              </a:spcAft>
              <a:defRPr sz="3600" b="1">
                <a:solidFill>
                  <a:schemeClr val="bg2"/>
                </a:solidFill>
                <a:latin typeface="Arial" charset="0"/>
              </a:defRPr>
            </a:lvl2pPr>
            <a:lvl3pPr algn="ctr" rtl="0" eaLnBrk="1" fontAlgn="base" hangingPunct="1">
              <a:spcBef>
                <a:spcPct val="0"/>
              </a:spcBef>
              <a:spcAft>
                <a:spcPct val="0"/>
              </a:spcAft>
              <a:defRPr sz="3600" b="1">
                <a:solidFill>
                  <a:schemeClr val="bg2"/>
                </a:solidFill>
                <a:latin typeface="Arial" charset="0"/>
              </a:defRPr>
            </a:lvl3pPr>
            <a:lvl4pPr algn="ctr" rtl="0" eaLnBrk="1" fontAlgn="base" hangingPunct="1">
              <a:spcBef>
                <a:spcPct val="0"/>
              </a:spcBef>
              <a:spcAft>
                <a:spcPct val="0"/>
              </a:spcAft>
              <a:defRPr sz="3600" b="1">
                <a:solidFill>
                  <a:schemeClr val="bg2"/>
                </a:solidFill>
                <a:latin typeface="Arial" charset="0"/>
              </a:defRPr>
            </a:lvl4pPr>
            <a:lvl5pPr algn="ctr" rtl="0" eaLnBrk="1" fontAlgn="base" hangingPunct="1">
              <a:spcBef>
                <a:spcPct val="0"/>
              </a:spcBef>
              <a:spcAft>
                <a:spcPct val="0"/>
              </a:spcAft>
              <a:defRPr sz="3600" b="1">
                <a:solidFill>
                  <a:schemeClr val="bg2"/>
                </a:solidFill>
                <a:latin typeface="Arial" charset="0"/>
              </a:defRPr>
            </a:lvl5pPr>
            <a:lvl6pPr marL="457200" algn="ctr" rtl="0" eaLnBrk="1" fontAlgn="base" hangingPunct="1">
              <a:spcBef>
                <a:spcPct val="0"/>
              </a:spcBef>
              <a:spcAft>
                <a:spcPct val="0"/>
              </a:spcAft>
              <a:defRPr sz="3600" b="1">
                <a:solidFill>
                  <a:srgbClr val="FFFF00"/>
                </a:solidFill>
                <a:latin typeface="Arial" charset="0"/>
              </a:defRPr>
            </a:lvl6pPr>
            <a:lvl7pPr marL="914400" algn="ctr" rtl="0" eaLnBrk="1" fontAlgn="base" hangingPunct="1">
              <a:spcBef>
                <a:spcPct val="0"/>
              </a:spcBef>
              <a:spcAft>
                <a:spcPct val="0"/>
              </a:spcAft>
              <a:defRPr sz="3600" b="1">
                <a:solidFill>
                  <a:srgbClr val="FFFF00"/>
                </a:solidFill>
                <a:latin typeface="Arial" charset="0"/>
              </a:defRPr>
            </a:lvl7pPr>
            <a:lvl8pPr marL="1371600" algn="ctr" rtl="0" eaLnBrk="1" fontAlgn="base" hangingPunct="1">
              <a:spcBef>
                <a:spcPct val="0"/>
              </a:spcBef>
              <a:spcAft>
                <a:spcPct val="0"/>
              </a:spcAft>
              <a:defRPr sz="3600" b="1">
                <a:solidFill>
                  <a:srgbClr val="FFFF00"/>
                </a:solidFill>
                <a:latin typeface="Arial" charset="0"/>
              </a:defRPr>
            </a:lvl8pPr>
            <a:lvl9pPr marL="1828800" algn="ctr" rtl="0" eaLnBrk="1" fontAlgn="base" hangingPunct="1">
              <a:spcBef>
                <a:spcPct val="0"/>
              </a:spcBef>
              <a:spcAft>
                <a:spcPct val="0"/>
              </a:spcAft>
              <a:defRPr sz="3600" b="1">
                <a:solidFill>
                  <a:srgbClr val="FFFF00"/>
                </a:solidFill>
                <a:latin typeface="Arial" charset="0"/>
              </a:defRPr>
            </a:lvl9pPr>
          </a:lstStyle>
          <a:p>
            <a:r>
              <a:rPr lang="en-US" sz="3300" kern="0" dirty="0" smtClean="0">
                <a:solidFill>
                  <a:schemeClr val="tx1"/>
                </a:solidFill>
              </a:rPr>
              <a:t>Behavioral Interventions to Promote Job Retention After Injury or Illness</a:t>
            </a:r>
            <a:endParaRPr lang="en-US" sz="3300" kern="0" dirty="0">
              <a:solidFill>
                <a:schemeClr val="tx1"/>
              </a:solidFill>
            </a:endParaRPr>
          </a:p>
        </p:txBody>
      </p:sp>
      <p:sp>
        <p:nvSpPr>
          <p:cNvPr id="7" name="Subtitle 2"/>
          <p:cNvSpPr txBox="1">
            <a:spLocks/>
          </p:cNvSpPr>
          <p:nvPr/>
        </p:nvSpPr>
        <p:spPr bwMode="auto">
          <a:xfrm>
            <a:off x="373226" y="2936995"/>
            <a:ext cx="8416211" cy="15113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0" indent="0" algn="ctr" rtl="0" eaLnBrk="1" fontAlgn="base" hangingPunct="1">
              <a:lnSpc>
                <a:spcPct val="90000"/>
              </a:lnSpc>
              <a:spcBef>
                <a:spcPct val="0"/>
              </a:spcBef>
              <a:spcAft>
                <a:spcPct val="0"/>
              </a:spcAft>
              <a:buClr>
                <a:srgbClr val="CF1141"/>
              </a:buClr>
              <a:buFont typeface="Wingdings" pitchFamily="2" charset="2"/>
              <a:buNone/>
              <a:defRPr sz="3200" b="1">
                <a:solidFill>
                  <a:schemeClr val="bg2"/>
                </a:solidFill>
                <a:latin typeface="+mn-lt"/>
                <a:ea typeface="+mn-ea"/>
                <a:cs typeface="+mn-cs"/>
              </a:defRPr>
            </a:lvl1pPr>
            <a:lvl2pPr marL="742950" indent="-285750" algn="l" rtl="0" eaLnBrk="1" fontAlgn="base" hangingPunct="1">
              <a:lnSpc>
                <a:spcPct val="90000"/>
              </a:lnSpc>
              <a:spcBef>
                <a:spcPct val="0"/>
              </a:spcBef>
              <a:spcAft>
                <a:spcPct val="0"/>
              </a:spcAft>
              <a:buClr>
                <a:srgbClr val="CF1141"/>
              </a:buClr>
              <a:buFont typeface="Arial" pitchFamily="34" charset="0"/>
              <a:buChar char="–"/>
              <a:defRPr sz="2100" b="1">
                <a:solidFill>
                  <a:schemeClr val="bg2"/>
                </a:solidFill>
                <a:latin typeface="+mn-lt"/>
              </a:defRPr>
            </a:lvl2pPr>
            <a:lvl3pPr marL="1143000" indent="-228600" algn="l" rtl="0" eaLnBrk="1" fontAlgn="base" hangingPunct="1">
              <a:lnSpc>
                <a:spcPct val="90000"/>
              </a:lnSpc>
              <a:spcBef>
                <a:spcPct val="0"/>
              </a:spcBef>
              <a:spcAft>
                <a:spcPct val="0"/>
              </a:spcAft>
              <a:buClr>
                <a:srgbClr val="CF1141"/>
              </a:buClr>
              <a:buFont typeface="Arial" pitchFamily="34" charset="0"/>
              <a:buChar char="▪"/>
              <a:defRPr sz="2000" b="1">
                <a:solidFill>
                  <a:schemeClr val="bg2"/>
                </a:solidFill>
                <a:latin typeface="+mn-lt"/>
              </a:defRPr>
            </a:lvl3pPr>
            <a:lvl4pPr marL="16002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4pPr>
            <a:lvl5pPr marL="2057400" indent="-228600" algn="l" rtl="0" eaLnBrk="1" fontAlgn="base" hangingPunct="1">
              <a:lnSpc>
                <a:spcPct val="90000"/>
              </a:lnSpc>
              <a:spcBef>
                <a:spcPct val="0"/>
              </a:spcBef>
              <a:spcAft>
                <a:spcPct val="0"/>
              </a:spcAft>
              <a:buClr>
                <a:srgbClr val="CC3300"/>
              </a:buClr>
              <a:buFont typeface="Wingdings" pitchFamily="2" charset="2"/>
              <a:defRPr sz="2000" b="1">
                <a:solidFill>
                  <a:schemeClr val="bg2"/>
                </a:solidFill>
                <a:latin typeface="+mn-lt"/>
              </a:defRPr>
            </a:lvl5pPr>
            <a:lvl6pPr marL="25146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6pPr>
            <a:lvl7pPr marL="29718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7pPr>
            <a:lvl8pPr marL="34290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8pPr>
            <a:lvl9pPr marL="3886200" indent="-228600" algn="l" rtl="0" eaLnBrk="1" fontAlgn="base" hangingPunct="1">
              <a:lnSpc>
                <a:spcPct val="90000"/>
              </a:lnSpc>
              <a:spcBef>
                <a:spcPct val="0"/>
              </a:spcBef>
              <a:spcAft>
                <a:spcPct val="0"/>
              </a:spcAft>
              <a:buClr>
                <a:srgbClr val="CC3300"/>
              </a:buClr>
              <a:buSzPct val="75000"/>
              <a:buFont typeface="Wingdings" pitchFamily="2" charset="2"/>
              <a:defRPr sz="2800" b="1">
                <a:solidFill>
                  <a:schemeClr val="tx1"/>
                </a:solidFill>
                <a:latin typeface="+mn-lt"/>
              </a:defRPr>
            </a:lvl9pPr>
          </a:lstStyle>
          <a:p>
            <a:pPr>
              <a:lnSpc>
                <a:spcPct val="100000"/>
              </a:lnSpc>
            </a:pPr>
            <a:r>
              <a:rPr lang="en-US" sz="2200" kern="0" dirty="0" smtClean="0"/>
              <a:t>Irma Perez-Johnson </a:t>
            </a:r>
            <a:r>
              <a:rPr lang="en-US" sz="2200" dirty="0" smtClean="0"/>
              <a:t>• Kara Contreary</a:t>
            </a:r>
            <a:endParaRPr lang="en-US" sz="2200" kern="0" dirty="0" smtClean="0"/>
          </a:p>
          <a:p>
            <a:pPr>
              <a:lnSpc>
                <a:spcPct val="100000"/>
              </a:lnSpc>
            </a:pPr>
            <a:r>
              <a:rPr lang="en-US" sz="2200" kern="0" dirty="0" smtClean="0"/>
              <a:t>Mathematica</a:t>
            </a:r>
            <a:endParaRPr lang="en-US" sz="2200" kern="0"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7341" y="4671763"/>
            <a:ext cx="2347978" cy="86092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3557" y="4674269"/>
            <a:ext cx="1308868" cy="1828800"/>
          </a:xfrm>
          <a:prstGeom prst="rect">
            <a:avLst/>
          </a:prstGeom>
        </p:spPr>
      </p:pic>
    </p:spTree>
    <p:extLst>
      <p:ext uri="{BB962C8B-B14F-4D97-AF65-F5344CB8AC3E}">
        <p14:creationId xmlns:p14="http://schemas.microsoft.com/office/powerpoint/2010/main" val="850058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Work Group</a:t>
            </a:r>
            <a:endParaRPr lang="en-US" dirty="0"/>
          </a:p>
        </p:txBody>
      </p:sp>
      <p:sp>
        <p:nvSpPr>
          <p:cNvPr id="3" name="Text Placeholder 2"/>
          <p:cNvSpPr>
            <a:spLocks noGrp="1"/>
          </p:cNvSpPr>
          <p:nvPr>
            <p:ph idx="1"/>
          </p:nvPr>
        </p:nvSpPr>
        <p:spPr>
          <a:xfrm>
            <a:off x="301623" y="1725194"/>
            <a:ext cx="8842375" cy="4114800"/>
          </a:xfrm>
        </p:spPr>
        <p:txBody>
          <a:bodyPr>
            <a:noAutofit/>
          </a:bodyPr>
          <a:lstStyle/>
          <a:p>
            <a:pPr defTabSz="457200">
              <a:buSzPct val="100000"/>
            </a:pPr>
            <a:r>
              <a:rPr lang="en-US" sz="1800" dirty="0"/>
              <a:t>Iwan Barankay—The Wharton School, University of Pennsylvania</a:t>
            </a:r>
          </a:p>
          <a:p>
            <a:pPr defTabSz="457200">
              <a:buSzPct val="100000"/>
            </a:pPr>
            <a:r>
              <a:rPr lang="en-US" sz="1800" dirty="0"/>
              <a:t>Yonatan Ben-Shalom—Mathematica</a:t>
            </a:r>
          </a:p>
          <a:p>
            <a:pPr defTabSz="457200">
              <a:buSzPct val="100000"/>
            </a:pPr>
            <a:r>
              <a:rPr lang="en-US" sz="1800" dirty="0"/>
              <a:t>Annette Bourbonniere—Independent consultant</a:t>
            </a:r>
          </a:p>
          <a:p>
            <a:pPr defTabSz="457200">
              <a:buSzPct val="100000"/>
            </a:pPr>
            <a:r>
              <a:rPr lang="en-US" sz="1800" dirty="0"/>
              <a:t>Jennifer Christian—Webility Corporation</a:t>
            </a:r>
          </a:p>
          <a:p>
            <a:pPr defTabSz="457200">
              <a:buSzPct val="100000"/>
            </a:pPr>
            <a:r>
              <a:rPr lang="en-US" sz="1800" dirty="0"/>
              <a:t>Jodi Jacobson Frey—University of </a:t>
            </a:r>
            <a:r>
              <a:rPr lang="en-US" sz="1800" dirty="0" smtClean="0"/>
              <a:t>Maryland School </a:t>
            </a:r>
            <a:r>
              <a:rPr lang="en-US" sz="1800" dirty="0"/>
              <a:t>of Social Work</a:t>
            </a:r>
          </a:p>
          <a:p>
            <a:pPr defTabSz="457200">
              <a:buSzPct val="100000"/>
            </a:pPr>
            <a:r>
              <a:rPr lang="en-US" sz="1800" dirty="0"/>
              <a:t>Ron Goetzel—Johns Hopkins Bloomberg School of Public Health</a:t>
            </a:r>
          </a:p>
          <a:p>
            <a:pPr defTabSz="457200">
              <a:buSzPct val="100000"/>
            </a:pPr>
            <a:r>
              <a:rPr lang="en-US" sz="1800" dirty="0"/>
              <a:t>Douglas Hough—Johns Hopkins Bloomberg School of Public Health</a:t>
            </a:r>
          </a:p>
          <a:p>
            <a:pPr defTabSz="457200">
              <a:buSzPct val="100000"/>
            </a:pPr>
            <a:r>
              <a:rPr lang="en-US" sz="1800" dirty="0"/>
              <a:t>Michael Reed—North American Spine Foundation</a:t>
            </a:r>
          </a:p>
          <a:p>
            <a:pPr defTabSz="457200">
              <a:buSzPct val="100000"/>
            </a:pPr>
            <a:r>
              <a:rPr lang="en-US" sz="1800" dirty="0"/>
              <a:t>David Stapleton—Mathematica</a:t>
            </a:r>
          </a:p>
          <a:p>
            <a:pPr defTabSz="457200">
              <a:buSzPct val="100000"/>
            </a:pPr>
            <a:r>
              <a:rPr lang="en-US" sz="1800" dirty="0"/>
              <a:t>James Vander Hulst—Disruptive Innovations for Social Change</a:t>
            </a:r>
          </a:p>
        </p:txBody>
      </p:sp>
    </p:spTree>
    <p:extLst>
      <p:ext uri="{BB962C8B-B14F-4D97-AF65-F5344CB8AC3E}">
        <p14:creationId xmlns:p14="http://schemas.microsoft.com/office/powerpoint/2010/main" val="6235833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Employment and Work Expectations of Social Security Disability Beneficiaries&amp;quot;&quot;/&gt;&lt;property id=&quot;20307&quot; value=&quot;256&quot;/&gt;&lt;/object&gt;&lt;object type=&quot;3&quot; unique_id=&quot;10005&quot;&gt;&lt;property id=&quot;20148&quot; value=&quot;5&quot;/&gt;&lt;property id=&quot;20300&quot; value=&quot;Slide 2 - &amp;quot;Purpose of the Presentation&amp;quot;&quot;/&gt;&lt;property id=&quot;20307&quot; value=&quot;272&quot;/&gt;&lt;/object&gt;&lt;object type=&quot;3&quot; unique_id=&quot;10006&quot;&gt;&lt;property id=&quot;20148&quot; value=&quot;5&quot;/&gt;&lt;property id=&quot;20300&quot; value=&quot;Slide 3 - &amp;quot;Why Is This Interesting?&amp;quot;&quot;/&gt;&lt;property id=&quot;20307&quot; value=&quot;284&quot;/&gt;&lt;/object&gt;&lt;object type=&quot;3&quot; unique_id=&quot;10007&quot;&gt;&lt;property id=&quot;20148&quot; value=&quot;5&quot;/&gt;&lt;property id=&quot;20300&quot; value=&quot;Slide 4 - &amp;quot;Why Is This Interesting? (cont’d) &amp;quot;&quot;/&gt;&lt;property id=&quot;20307&quot; value=&quot;285&quot;/&gt;&lt;/object&gt;&lt;object type=&quot;3&quot; unique_id=&quot;10008&quot;&gt;&lt;property id=&quot;20148&quot; value=&quot;5&quot;/&gt;&lt;property id=&quot;20300&quot; value=&quot;Slide 5 - &amp;quot;About the Data&amp;quot;&quot;/&gt;&lt;property id=&quot;20307&quot; value=&quot;286&quot;/&gt;&lt;/object&gt;&lt;object type=&quot;3&quot; unique_id=&quot;10009&quot;&gt;&lt;property id=&quot;20148&quot; value=&quot;5&quot;/&gt;&lt;property id=&quot;20300&quot; value=&quot;Slide 6 - &amp;quot;Share of Working-Age SSI and SSDI Beneficiaries Who Are Employed&amp;quot;&quot;/&gt;&lt;property id=&quot;20307&quot; value=&quot;300&quot;/&gt;&lt;/object&gt;&lt;object type=&quot;3&quot; unique_id=&quot;10010&quot;&gt;&lt;property id=&quot;20148&quot; value=&quot;5&quot;/&gt;&lt;property id=&quot;20300&quot; value=&quot;Slide 7 - &amp;quot;Characteristics of the &amp;#x0D;&amp;#x0A;9 Percent Who Are Working&amp;quot;&quot;/&gt;&lt;property id=&quot;20307&quot; value=&quot;288&quot;/&gt;&lt;/object&gt;&lt;object type=&quot;3&quot; unique_id=&quot;10011&quot;&gt;&lt;property id=&quot;20148&quot; value=&quot;5&quot;/&gt;&lt;property id=&quot;20300&quot; value=&quot;Slide 8 - &amp;quot;Selected Characteristics of Working and All SSI/SSDI Beneficiaries&amp;quot;&quot;/&gt;&lt;property id=&quot;20307&quot; value=&quot;289&quot;/&gt;&lt;/object&gt;&lt;object type=&quot;3&quot; unique_id=&quot;10012&quot;&gt;&lt;property id=&quot;20148&quot; value=&quot;5&quot;/&gt;&lt;property id=&quot;20300&quot; value=&quot;Slide 9 - &amp;quot;Job Characteristics of Working Beneficiaries&amp;quot;&quot;/&gt;&lt;property id=&quot;20307&quot; value=&quot;299&quot;/&gt;&lt;/object&gt;&lt;object type=&quot;3&quot; unique_id=&quot;10013&quot;&gt;&lt;property id=&quot;20148&quot; value=&quot;5&quot;/&gt;&lt;property id=&quot;20300&quot; value=&quot;Slide 10 - &amp;quot;Working SSI-Only Beneficiaries Were More Likely to:&amp;quot;&quot;/&gt;&lt;property id=&quot;20307&quot; value=&quot;298&quot;/&gt;&lt;/object&gt;&lt;object type=&quot;3&quot; unique_id=&quot;10014&quot;&gt;&lt;property id=&quot;20148&quot; value=&quot;5&quot;/&gt;&lt;property id=&quot;20300&quot; value=&quot;Slide 11 - &amp;quot;Share of Beneficiaries Who Say &amp;#x0D;&amp;#x0A;They Want to Work&amp;quot;&quot;/&gt;&lt;property id=&quot;20307&quot; value=&quot;291&quot;/&gt;&lt;/object&gt;&lt;object type=&quot;3&quot; unique_id=&quot;10015&quot;&gt;&lt;property id=&quot;20148&quot; value=&quot;5&quot;/&gt;&lt;property id=&quot;20300&quot; value=&quot;Slide 12 - &amp;quot;Reasons Beneficiaries Give for &amp;#x0D;&amp;#x0A;Not Working&amp;quot;&quot;/&gt;&lt;property id=&quot;20307&quot; value=&quot;292&quot;/&gt;&lt;/object&gt;&lt;object type=&quot;3&quot; unique_id=&quot;10016&quot;&gt;&lt;property id=&quot;20148&quot; value=&quot;5&quot;/&gt;&lt;property id=&quot;20300&quot; value=&quot;Slide 13 - &amp;quot;Other Challenges to Employment Faced by Working-Age Beneficiaries&amp;quot;&quot;/&gt;&lt;property id=&quot;20307&quot; value=&quot;294&quot;/&gt;&lt;/object&gt;&lt;object type=&quot;3&quot; unique_id=&quot;10017&quot;&gt;&lt;property id=&quot;20148&quot; value=&quot;5&quot;/&gt;&lt;property id=&quot;20300&quot; value=&quot;Slide 14 - &amp;quot;Efforts to Promote Employment Among Beneficiaries Are Not Futile&amp;quot;&quot;/&gt;&lt;property id=&quot;20307&quot; value=&quot;295&quot;/&gt;&lt;/object&gt;&lt;object type=&quot;3&quot; unique_id=&quot;10018&quot;&gt;&lt;property id=&quot;20148&quot; value=&quot;5&quot;/&gt;&lt;property id=&quot;20300&quot; value=&quot;Slide 15 - &amp;quot;Efforts to Promote Employment Among Beneficiaries Will Be Challenging&amp;quot;&quot;/&gt;&lt;property id=&quot;20307&quot; value=&quot;303&quot;/&gt;&lt;/object&gt;&lt;object type=&quot;3&quot; unique_id=&quot;10019&quot;&gt;&lt;property id=&quot;20148&quot; value=&quot;5&quot;/&gt;&lt;property id=&quot;20300&quot; value=&quot;Slide 16 - &amp;quot;Contact Information&amp;quot;&quot;/&gt;&lt;property id=&quot;20307&quot; value=&quot;283&quot;/&gt;&lt;/object&gt;&lt;/object&gt;&lt;/object&gt;&lt;/database&gt;"/>
</p:tagLst>
</file>

<file path=ppt/theme/theme1.xml><?xml version="1.0" encoding="utf-8"?>
<a:theme xmlns:a="http://schemas.openxmlformats.org/drawingml/2006/main" name="4 CSDP Slide Template">
  <a:themeElements>
    <a:clrScheme name="Custom 1">
      <a:dk1>
        <a:srgbClr val="151515"/>
      </a:dk1>
      <a:lt1>
        <a:srgbClr val="FFFFFF"/>
      </a:lt1>
      <a:dk2>
        <a:srgbClr val="0066CC"/>
      </a:dk2>
      <a:lt2>
        <a:srgbClr val="151515"/>
      </a:lt2>
      <a:accent1>
        <a:srgbClr val="003266"/>
      </a:accent1>
      <a:accent2>
        <a:srgbClr val="E7E7E7"/>
      </a:accent2>
      <a:accent3>
        <a:srgbClr val="A5A5A5"/>
      </a:accent3>
      <a:accent4>
        <a:srgbClr val="DADADA"/>
      </a:accent4>
      <a:accent5>
        <a:srgbClr val="ADE2E2"/>
      </a:accent5>
      <a:accent6>
        <a:srgbClr val="5CB9E7"/>
      </a:accent6>
      <a:hlink>
        <a:srgbClr val="0066CC"/>
      </a:hlink>
      <a:folHlink>
        <a:srgbClr val="FFCC6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3333FF"/>
        </a:dk2>
        <a:lt2>
          <a:srgbClr val="00FFFF"/>
        </a:lt2>
        <a:accent1>
          <a:srgbClr val="00CCCC"/>
        </a:accent1>
        <a:accent2>
          <a:srgbClr val="CC99FF"/>
        </a:accent2>
        <a:accent3>
          <a:srgbClr val="ADADFF"/>
        </a:accent3>
        <a:accent4>
          <a:srgbClr val="DADADA"/>
        </a:accent4>
        <a:accent5>
          <a:srgbClr val="AAE2E2"/>
        </a:accent5>
        <a:accent6>
          <a:srgbClr val="B98AE7"/>
        </a:accent6>
        <a:hlink>
          <a:srgbClr val="6600CC"/>
        </a:hlink>
        <a:folHlink>
          <a:srgbClr val="6699FF"/>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CBCBCB"/>
        </a:lt2>
        <a:accent1>
          <a:srgbClr val="B2B2B2"/>
        </a:accent1>
        <a:accent2>
          <a:srgbClr val="868686"/>
        </a:accent2>
        <a:accent3>
          <a:srgbClr val="FFFFFF"/>
        </a:accent3>
        <a:accent4>
          <a:srgbClr val="000000"/>
        </a:accent4>
        <a:accent5>
          <a:srgbClr val="D5D5D5"/>
        </a:accent5>
        <a:accent6>
          <a:srgbClr val="797979"/>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bab956b1f44ef9d173162e10f4b27789">
  <xsd:schema xmlns:xsd="http://www.w3.org/2001/XMLSchema" xmlns:xs="http://www.w3.org/2001/XMLSchema" xmlns:p="http://schemas.microsoft.com/office/2006/metadata/properties" targetNamespace="http://schemas.microsoft.com/office/2006/metadata/properties" ma:root="true" ma:fieldsID="16eaa9825d2fedb5a83ac41ebe86c43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C1E521-991C-413B-9FE1-C70C9D981764}">
  <ds:schemaRefs>
    <ds:schemaRef ds:uri="http://schemas.microsoft.com/sharepoint/v3/contenttype/forms"/>
  </ds:schemaRefs>
</ds:datastoreItem>
</file>

<file path=customXml/itemProps2.xml><?xml version="1.0" encoding="utf-8"?>
<ds:datastoreItem xmlns:ds="http://schemas.openxmlformats.org/officeDocument/2006/customXml" ds:itemID="{1B42E769-C1E1-45C6-BE3C-199CC228E18A}">
  <ds:schemaRefs>
    <ds:schemaRef ds:uri="http://schemas.microsoft.com/office/2006/documentManagement/types"/>
    <ds:schemaRef ds:uri="http://www.w3.org/XML/1998/namespace"/>
    <ds:schemaRef ds:uri="http://purl.org/dc/dcmitype/"/>
    <ds:schemaRef ds:uri="http://schemas.microsoft.com/office/infopath/2007/PartnerControls"/>
    <ds:schemaRef ds:uri="http://purl.org/dc/elements/1.1/"/>
    <ds:schemaRef ds:uri="http://purl.org/dc/term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E54E276-AAC8-4D0D-AC14-6F18DD6F75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3 CSDP Slide Template</Template>
  <TotalTime>0</TotalTime>
  <Words>1733</Words>
  <Application>Microsoft Office PowerPoint</Application>
  <PresentationFormat>On-screen Show (4:3)</PresentationFormat>
  <Paragraphs>359</Paragraphs>
  <Slides>43</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Arial Bold</vt:lpstr>
      <vt:lpstr>Times New Roman</vt:lpstr>
      <vt:lpstr>Wingdings</vt:lpstr>
      <vt:lpstr>4 CSDP Slide Template</vt:lpstr>
      <vt:lpstr>Helping Workers Keep Their Jobs After an Injury, Illness, or Disability</vt:lpstr>
      <vt:lpstr>Welcome</vt:lpstr>
      <vt:lpstr>About the Center for Studying  Disability Policy (CSDP)</vt:lpstr>
      <vt:lpstr>The Stay-at-Work/Return-to-Work  (SAW/RTW) Policy Collaborative</vt:lpstr>
      <vt:lpstr>Exit from Labor Force and Entry into SSDI Due to Medical Problems Is Considerable</vt:lpstr>
      <vt:lpstr>Societal Benefits Outweigh Costs of Implementing Successful SAW/RTW Programs </vt:lpstr>
      <vt:lpstr>Today’s Speakers</vt:lpstr>
      <vt:lpstr>PowerPoint Presentation</vt:lpstr>
      <vt:lpstr>Policy Work Group</vt:lpstr>
      <vt:lpstr>How SAW-RTW Decisions May Be Made</vt:lpstr>
      <vt:lpstr>Reasons Why Key Actors Make  “Bad” Decisions</vt:lpstr>
      <vt:lpstr>Multiparty Dialogues (MPDs)*</vt:lpstr>
      <vt:lpstr>Other Promising Strategies Could Complement MPDs or Be Tested on Their Own</vt:lpstr>
      <vt:lpstr>Interventions Based on Electronic  Health Records (EHRs)* </vt:lpstr>
      <vt:lpstr>Other Strategies to Address  Behavioral Bottlenecks</vt:lpstr>
      <vt:lpstr>For More Information</vt:lpstr>
      <vt:lpstr>How Can States Help Workers Keep Their Jobs After Injury, Illness,  or Disability</vt:lpstr>
      <vt:lpstr>Credits</vt:lpstr>
      <vt:lpstr>States Can Leverage Existing Programs and Private-Sector Capabilities</vt:lpstr>
      <vt:lpstr>Major Challenges Hinder States’ Ability to Help with Job Retention</vt:lpstr>
      <vt:lpstr>But Recent Developments Enhance  States’ Ability to Help</vt:lpstr>
      <vt:lpstr>Where Have States Intervened to Improve Care and Reduce Costs?</vt:lpstr>
      <vt:lpstr>Exemplary State Programs: The Exceptions That Prove the Rule</vt:lpstr>
      <vt:lpstr>Recommended Steps for States  (Claims-Based Interventions)</vt:lpstr>
      <vt:lpstr>Recommended Steps for States  (Referral-Based Interventions)</vt:lpstr>
      <vt:lpstr>How Do We Move Forward?</vt:lpstr>
      <vt:lpstr>Contact Information</vt:lpstr>
      <vt:lpstr>Audience Q&amp;A</vt:lpstr>
      <vt:lpstr>COHE: An Early Intervention That  Works Inside Workers’ Compensation— Can It Work Outside?</vt:lpstr>
      <vt:lpstr>COHEs: Centers of Occupational Health and Education</vt:lpstr>
      <vt:lpstr>Policy Work Group</vt:lpstr>
      <vt:lpstr>Washington Meeting Participants</vt:lpstr>
      <vt:lpstr>Washington State’s COHEs</vt:lpstr>
      <vt:lpstr>COHE Inside WC</vt:lpstr>
      <vt:lpstr>COHE Pilot: Estimated Reductions  in Key Outcomes</vt:lpstr>
      <vt:lpstr>Opportunities to Offer COHE Services Elsewhere</vt:lpstr>
      <vt:lpstr>Challenges to Implementation Outside of WC </vt:lpstr>
      <vt:lpstr>Moving Forward in Washington State</vt:lpstr>
      <vt:lpstr>Contact Information</vt:lpstr>
      <vt:lpstr>Discussant</vt:lpstr>
      <vt:lpstr>Discussant</vt:lpstr>
      <vt:lpstr>Audience Q&amp;A</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2016-01-08T02:38:35Z</dcterms:created>
  <dcterms:modified xsi:type="dcterms:W3CDTF">2016-09-09T14:00:44Z</dcterms:modified>
</cp:coreProperties>
</file>